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0"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CB7132-B809-46B8-8909-C2D48ECCC7F3}" v="1" dt="2024-07-10T17:57:20.8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3" d="100"/>
          <a:sy n="93" d="100"/>
        </p:scale>
        <p:origin x="54" y="19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on Vega" userId="33ef89a280eafa77" providerId="LiveId" clId="{2ACB7132-B809-46B8-8909-C2D48ECCC7F3}"/>
    <pc:docChg chg="undo custSel modSld">
      <pc:chgData name="Ramon Vega" userId="33ef89a280eafa77" providerId="LiveId" clId="{2ACB7132-B809-46B8-8909-C2D48ECCC7F3}" dt="2024-07-10T18:26:18.625" v="13481" actId="20577"/>
      <pc:docMkLst>
        <pc:docMk/>
      </pc:docMkLst>
      <pc:sldChg chg="addSp delSp modSp mod">
        <pc:chgData name="Ramon Vega" userId="33ef89a280eafa77" providerId="LiveId" clId="{2ACB7132-B809-46B8-8909-C2D48ECCC7F3}" dt="2024-07-10T18:26:18.625" v="13481" actId="20577"/>
        <pc:sldMkLst>
          <pc:docMk/>
          <pc:sldMk cId="407074056" sldId="256"/>
        </pc:sldMkLst>
        <pc:spChg chg="mod">
          <ac:chgData name="Ramon Vega" userId="33ef89a280eafa77" providerId="LiveId" clId="{2ACB7132-B809-46B8-8909-C2D48ECCC7F3}" dt="2024-07-10T14:05:26.273" v="5" actId="20577"/>
          <ac:spMkLst>
            <pc:docMk/>
            <pc:sldMk cId="407074056" sldId="256"/>
            <ac:spMk id="2" creationId="{3E0A9F39-3A40-DAF5-FB29-F9EF6B43BC8E}"/>
          </ac:spMkLst>
        </pc:spChg>
        <pc:spChg chg="mod">
          <ac:chgData name="Ramon Vega" userId="33ef89a280eafa77" providerId="LiveId" clId="{2ACB7132-B809-46B8-8909-C2D48ECCC7F3}" dt="2024-07-10T18:26:18.625" v="13481" actId="20577"/>
          <ac:spMkLst>
            <pc:docMk/>
            <pc:sldMk cId="407074056" sldId="256"/>
            <ac:spMk id="3" creationId="{3D24D94E-9ADE-FBA4-4E04-F5102B2316CA}"/>
          </ac:spMkLst>
        </pc:spChg>
        <pc:spChg chg="add del mod">
          <ac:chgData name="Ramon Vega" userId="33ef89a280eafa77" providerId="LiveId" clId="{2ACB7132-B809-46B8-8909-C2D48ECCC7F3}" dt="2024-07-10T17:57:49.051" v="13119"/>
          <ac:spMkLst>
            <pc:docMk/>
            <pc:sldMk cId="407074056" sldId="256"/>
            <ac:spMk id="4" creationId="{D15A5962-0627-91ED-647D-00DED8B168CE}"/>
          </ac:spMkLst>
        </pc:spChg>
        <pc:picChg chg="add mod">
          <ac:chgData name="Ramon Vega" userId="33ef89a280eafa77" providerId="LiveId" clId="{2ACB7132-B809-46B8-8909-C2D48ECCC7F3}" dt="2024-07-10T17:57:47.921" v="13117" actId="1076"/>
          <ac:picMkLst>
            <pc:docMk/>
            <pc:sldMk cId="407074056" sldId="256"/>
            <ac:picMk id="6" creationId="{53B2B5B4-C949-019E-0F0A-3F7F23F5DB2E}"/>
          </ac:picMkLst>
        </pc:picChg>
      </pc:sldChg>
      <pc:sldChg chg="modSp mod">
        <pc:chgData name="Ramon Vega" userId="33ef89a280eafa77" providerId="LiveId" clId="{2ACB7132-B809-46B8-8909-C2D48ECCC7F3}" dt="2024-07-10T15:08:22.119" v="2669" actId="20577"/>
        <pc:sldMkLst>
          <pc:docMk/>
          <pc:sldMk cId="3839221384" sldId="257"/>
        </pc:sldMkLst>
        <pc:spChg chg="mod">
          <ac:chgData name="Ramon Vega" userId="33ef89a280eafa77" providerId="LiveId" clId="{2ACB7132-B809-46B8-8909-C2D48ECCC7F3}" dt="2024-07-10T15:00:30.130" v="2101" actId="2711"/>
          <ac:spMkLst>
            <pc:docMk/>
            <pc:sldMk cId="3839221384" sldId="257"/>
            <ac:spMk id="2" creationId="{103DC290-7A27-95C0-53A2-21B3816BBA33}"/>
          </ac:spMkLst>
        </pc:spChg>
        <pc:spChg chg="mod">
          <ac:chgData name="Ramon Vega" userId="33ef89a280eafa77" providerId="LiveId" clId="{2ACB7132-B809-46B8-8909-C2D48ECCC7F3}" dt="2024-07-10T15:08:22.119" v="2669" actId="20577"/>
          <ac:spMkLst>
            <pc:docMk/>
            <pc:sldMk cId="3839221384" sldId="257"/>
            <ac:spMk id="3" creationId="{203A9D90-6288-FF85-A14B-EAAC61E0E9A8}"/>
          </ac:spMkLst>
        </pc:spChg>
      </pc:sldChg>
      <pc:sldChg chg="modSp mod">
        <pc:chgData name="Ramon Vega" userId="33ef89a280eafa77" providerId="LiveId" clId="{2ACB7132-B809-46B8-8909-C2D48ECCC7F3}" dt="2024-07-10T14:59:41.943" v="2099" actId="2711"/>
        <pc:sldMkLst>
          <pc:docMk/>
          <pc:sldMk cId="4167117408" sldId="258"/>
        </pc:sldMkLst>
        <pc:spChg chg="mod">
          <ac:chgData name="Ramon Vega" userId="33ef89a280eafa77" providerId="LiveId" clId="{2ACB7132-B809-46B8-8909-C2D48ECCC7F3}" dt="2024-07-10T14:59:41.943" v="2099" actId="2711"/>
          <ac:spMkLst>
            <pc:docMk/>
            <pc:sldMk cId="4167117408" sldId="258"/>
            <ac:spMk id="2" creationId="{5FFE6F10-0BA0-1313-9F7B-7EBE765BA7D5}"/>
          </ac:spMkLst>
        </pc:spChg>
        <pc:spChg chg="mod">
          <ac:chgData name="Ramon Vega" userId="33ef89a280eafa77" providerId="LiveId" clId="{2ACB7132-B809-46B8-8909-C2D48ECCC7F3}" dt="2024-07-10T14:59:32.826" v="2098" actId="14100"/>
          <ac:spMkLst>
            <pc:docMk/>
            <pc:sldMk cId="4167117408" sldId="258"/>
            <ac:spMk id="3" creationId="{DC1AC215-6A1E-4C59-EFD0-D293BFB95537}"/>
          </ac:spMkLst>
        </pc:spChg>
        <pc:picChg chg="mod">
          <ac:chgData name="Ramon Vega" userId="33ef89a280eafa77" providerId="LiveId" clId="{2ACB7132-B809-46B8-8909-C2D48ECCC7F3}" dt="2024-07-10T14:56:03.641" v="1861" actId="1076"/>
          <ac:picMkLst>
            <pc:docMk/>
            <pc:sldMk cId="4167117408" sldId="258"/>
            <ac:picMk id="8" creationId="{810D94F9-51D7-67F5-010A-C8E15284D63A}"/>
          </ac:picMkLst>
        </pc:picChg>
      </pc:sldChg>
      <pc:sldChg chg="modSp mod">
        <pc:chgData name="Ramon Vega" userId="33ef89a280eafa77" providerId="LiveId" clId="{2ACB7132-B809-46B8-8909-C2D48ECCC7F3}" dt="2024-07-10T17:58:57.366" v="13136" actId="20577"/>
        <pc:sldMkLst>
          <pc:docMk/>
          <pc:sldMk cId="2924363353" sldId="259"/>
        </pc:sldMkLst>
        <pc:spChg chg="mod">
          <ac:chgData name="Ramon Vega" userId="33ef89a280eafa77" providerId="LiveId" clId="{2ACB7132-B809-46B8-8909-C2D48ECCC7F3}" dt="2024-07-10T14:17:34.394" v="288" actId="1076"/>
          <ac:spMkLst>
            <pc:docMk/>
            <pc:sldMk cId="2924363353" sldId="259"/>
            <ac:spMk id="2" creationId="{CCC0419E-50F3-1F2F-1B8E-FED52940944C}"/>
          </ac:spMkLst>
        </pc:spChg>
        <pc:spChg chg="mod">
          <ac:chgData name="Ramon Vega" userId="33ef89a280eafa77" providerId="LiveId" clId="{2ACB7132-B809-46B8-8909-C2D48ECCC7F3}" dt="2024-07-10T14:17:24.312" v="287" actId="123"/>
          <ac:spMkLst>
            <pc:docMk/>
            <pc:sldMk cId="2924363353" sldId="259"/>
            <ac:spMk id="3" creationId="{0CC31931-4847-F763-D4D1-1433E7E0CE49}"/>
          </ac:spMkLst>
        </pc:spChg>
        <pc:spChg chg="mod">
          <ac:chgData name="Ramon Vega" userId="33ef89a280eafa77" providerId="LiveId" clId="{2ACB7132-B809-46B8-8909-C2D48ECCC7F3}" dt="2024-07-10T17:58:57.366" v="13136" actId="20577"/>
          <ac:spMkLst>
            <pc:docMk/>
            <pc:sldMk cId="2924363353" sldId="259"/>
            <ac:spMk id="5" creationId="{3F7FCA29-5F82-B363-71F9-25DA23EB0544}"/>
          </ac:spMkLst>
        </pc:spChg>
      </pc:sldChg>
      <pc:sldChg chg="modSp mod">
        <pc:chgData name="Ramon Vega" userId="33ef89a280eafa77" providerId="LiveId" clId="{2ACB7132-B809-46B8-8909-C2D48ECCC7F3}" dt="2024-07-10T15:12:37.094" v="3041" actId="20577"/>
        <pc:sldMkLst>
          <pc:docMk/>
          <pc:sldMk cId="2417698126" sldId="262"/>
        </pc:sldMkLst>
        <pc:spChg chg="mod">
          <ac:chgData name="Ramon Vega" userId="33ef89a280eafa77" providerId="LiveId" clId="{2ACB7132-B809-46B8-8909-C2D48ECCC7F3}" dt="2024-07-10T15:08:42.350" v="2670" actId="2711"/>
          <ac:spMkLst>
            <pc:docMk/>
            <pc:sldMk cId="2417698126" sldId="262"/>
            <ac:spMk id="2" creationId="{103DC290-7A27-95C0-53A2-21B3816BBA33}"/>
          </ac:spMkLst>
        </pc:spChg>
        <pc:spChg chg="mod">
          <ac:chgData name="Ramon Vega" userId="33ef89a280eafa77" providerId="LiveId" clId="{2ACB7132-B809-46B8-8909-C2D48ECCC7F3}" dt="2024-07-10T15:12:37.094" v="3041" actId="20577"/>
          <ac:spMkLst>
            <pc:docMk/>
            <pc:sldMk cId="2417698126" sldId="262"/>
            <ac:spMk id="3" creationId="{203A9D90-6288-FF85-A14B-EAAC61E0E9A8}"/>
          </ac:spMkLst>
        </pc:spChg>
      </pc:sldChg>
      <pc:sldChg chg="modSp mod">
        <pc:chgData name="Ramon Vega" userId="33ef89a280eafa77" providerId="LiveId" clId="{2ACB7132-B809-46B8-8909-C2D48ECCC7F3}" dt="2024-07-10T15:17:04.470" v="3302" actId="20577"/>
        <pc:sldMkLst>
          <pc:docMk/>
          <pc:sldMk cId="3912869560" sldId="263"/>
        </pc:sldMkLst>
        <pc:spChg chg="mod">
          <ac:chgData name="Ramon Vega" userId="33ef89a280eafa77" providerId="LiveId" clId="{2ACB7132-B809-46B8-8909-C2D48ECCC7F3}" dt="2024-07-10T15:12:52.256" v="3042" actId="2711"/>
          <ac:spMkLst>
            <pc:docMk/>
            <pc:sldMk cId="3912869560" sldId="263"/>
            <ac:spMk id="2" creationId="{103DC290-7A27-95C0-53A2-21B3816BBA33}"/>
          </ac:spMkLst>
        </pc:spChg>
        <pc:spChg chg="mod">
          <ac:chgData name="Ramon Vega" userId="33ef89a280eafa77" providerId="LiveId" clId="{2ACB7132-B809-46B8-8909-C2D48ECCC7F3}" dt="2024-07-10T15:17:04.470" v="3302" actId="20577"/>
          <ac:spMkLst>
            <pc:docMk/>
            <pc:sldMk cId="3912869560" sldId="263"/>
            <ac:spMk id="3" creationId="{203A9D90-6288-FF85-A14B-EAAC61E0E9A8}"/>
          </ac:spMkLst>
        </pc:spChg>
      </pc:sldChg>
      <pc:sldChg chg="modSp mod">
        <pc:chgData name="Ramon Vega" userId="33ef89a280eafa77" providerId="LiveId" clId="{2ACB7132-B809-46B8-8909-C2D48ECCC7F3}" dt="2024-07-10T15:19:45.616" v="3380" actId="20577"/>
        <pc:sldMkLst>
          <pc:docMk/>
          <pc:sldMk cId="627664966" sldId="264"/>
        </pc:sldMkLst>
        <pc:spChg chg="mod">
          <ac:chgData name="Ramon Vega" userId="33ef89a280eafa77" providerId="LiveId" clId="{2ACB7132-B809-46B8-8909-C2D48ECCC7F3}" dt="2024-07-10T15:17:26.075" v="3303" actId="2711"/>
          <ac:spMkLst>
            <pc:docMk/>
            <pc:sldMk cId="627664966" sldId="264"/>
            <ac:spMk id="2" creationId="{103DC290-7A27-95C0-53A2-21B3816BBA33}"/>
          </ac:spMkLst>
        </pc:spChg>
        <pc:spChg chg="mod">
          <ac:chgData name="Ramon Vega" userId="33ef89a280eafa77" providerId="LiveId" clId="{2ACB7132-B809-46B8-8909-C2D48ECCC7F3}" dt="2024-07-10T15:19:45.616" v="3380" actId="20577"/>
          <ac:spMkLst>
            <pc:docMk/>
            <pc:sldMk cId="627664966" sldId="264"/>
            <ac:spMk id="3" creationId="{203A9D90-6288-FF85-A14B-EAAC61E0E9A8}"/>
          </ac:spMkLst>
        </pc:spChg>
      </pc:sldChg>
      <pc:sldChg chg="modSp mod">
        <pc:chgData name="Ramon Vega" userId="33ef89a280eafa77" providerId="LiveId" clId="{2ACB7132-B809-46B8-8909-C2D48ECCC7F3}" dt="2024-07-10T15:27:33.524" v="3675" actId="20577"/>
        <pc:sldMkLst>
          <pc:docMk/>
          <pc:sldMk cId="3985272254" sldId="265"/>
        </pc:sldMkLst>
        <pc:spChg chg="mod">
          <ac:chgData name="Ramon Vega" userId="33ef89a280eafa77" providerId="LiveId" clId="{2ACB7132-B809-46B8-8909-C2D48ECCC7F3}" dt="2024-07-10T15:20:17.489" v="3381" actId="2711"/>
          <ac:spMkLst>
            <pc:docMk/>
            <pc:sldMk cId="3985272254" sldId="265"/>
            <ac:spMk id="2" creationId="{103DC290-7A27-95C0-53A2-21B3816BBA33}"/>
          </ac:spMkLst>
        </pc:spChg>
        <pc:spChg chg="mod">
          <ac:chgData name="Ramon Vega" userId="33ef89a280eafa77" providerId="LiveId" clId="{2ACB7132-B809-46B8-8909-C2D48ECCC7F3}" dt="2024-07-10T15:27:33.524" v="3675" actId="20577"/>
          <ac:spMkLst>
            <pc:docMk/>
            <pc:sldMk cId="3985272254" sldId="265"/>
            <ac:spMk id="3" creationId="{203A9D90-6288-FF85-A14B-EAAC61E0E9A8}"/>
          </ac:spMkLst>
        </pc:spChg>
      </pc:sldChg>
      <pc:sldChg chg="addSp delSp modSp mod">
        <pc:chgData name="Ramon Vega" userId="33ef89a280eafa77" providerId="LiveId" clId="{2ACB7132-B809-46B8-8909-C2D48ECCC7F3}" dt="2024-07-10T16:01:04.800" v="7440" actId="20577"/>
        <pc:sldMkLst>
          <pc:docMk/>
          <pc:sldMk cId="4226099158" sldId="266"/>
        </pc:sldMkLst>
        <pc:spChg chg="mod">
          <ac:chgData name="Ramon Vega" userId="33ef89a280eafa77" providerId="LiveId" clId="{2ACB7132-B809-46B8-8909-C2D48ECCC7F3}" dt="2024-07-10T15:50:43.761" v="5839" actId="1076"/>
          <ac:spMkLst>
            <pc:docMk/>
            <pc:sldMk cId="4226099158" sldId="266"/>
            <ac:spMk id="2" creationId="{103DC290-7A27-95C0-53A2-21B3816BBA33}"/>
          </ac:spMkLst>
        </pc:spChg>
        <pc:spChg chg="mod">
          <ac:chgData name="Ramon Vega" userId="33ef89a280eafa77" providerId="LiveId" clId="{2ACB7132-B809-46B8-8909-C2D48ECCC7F3}" dt="2024-07-10T16:01:04.800" v="7440" actId="20577"/>
          <ac:spMkLst>
            <pc:docMk/>
            <pc:sldMk cId="4226099158" sldId="266"/>
            <ac:spMk id="3" creationId="{203A9D90-6288-FF85-A14B-EAAC61E0E9A8}"/>
          </ac:spMkLst>
        </pc:spChg>
        <pc:graphicFrameChg chg="add del modGraphic">
          <ac:chgData name="Ramon Vega" userId="33ef89a280eafa77" providerId="LiveId" clId="{2ACB7132-B809-46B8-8909-C2D48ECCC7F3}" dt="2024-07-10T16:00:48.334" v="7436" actId="27309"/>
          <ac:graphicFrameMkLst>
            <pc:docMk/>
            <pc:sldMk cId="4226099158" sldId="266"/>
            <ac:graphicFrameMk id="5" creationId="{A1DC71D7-FCA1-4A58-320F-E010B3B8A5AC}"/>
          </ac:graphicFrameMkLst>
        </pc:graphicFrameChg>
      </pc:sldChg>
      <pc:sldChg chg="modSp mod">
        <pc:chgData name="Ramon Vega" userId="33ef89a280eafa77" providerId="LiveId" clId="{2ACB7132-B809-46B8-8909-C2D48ECCC7F3}" dt="2024-07-10T18:08:06.992" v="13337" actId="20577"/>
        <pc:sldMkLst>
          <pc:docMk/>
          <pc:sldMk cId="850427537" sldId="267"/>
        </pc:sldMkLst>
        <pc:spChg chg="mod">
          <ac:chgData name="Ramon Vega" userId="33ef89a280eafa77" providerId="LiveId" clId="{2ACB7132-B809-46B8-8909-C2D48ECCC7F3}" dt="2024-07-10T15:29:52.351" v="3901" actId="2711"/>
          <ac:spMkLst>
            <pc:docMk/>
            <pc:sldMk cId="850427537" sldId="267"/>
            <ac:spMk id="2" creationId="{103DC290-7A27-95C0-53A2-21B3816BBA33}"/>
          </ac:spMkLst>
        </pc:spChg>
        <pc:spChg chg="mod">
          <ac:chgData name="Ramon Vega" userId="33ef89a280eafa77" providerId="LiveId" clId="{2ACB7132-B809-46B8-8909-C2D48ECCC7F3}" dt="2024-07-10T18:08:06.992" v="13337" actId="20577"/>
          <ac:spMkLst>
            <pc:docMk/>
            <pc:sldMk cId="850427537" sldId="267"/>
            <ac:spMk id="3" creationId="{203A9D90-6288-FF85-A14B-EAAC61E0E9A8}"/>
          </ac:spMkLst>
        </pc:spChg>
      </pc:sldChg>
      <pc:sldChg chg="modSp mod">
        <pc:chgData name="Ramon Vega" userId="33ef89a280eafa77" providerId="LiveId" clId="{2ACB7132-B809-46B8-8909-C2D48ECCC7F3}" dt="2024-07-10T18:00:16.639" v="13250" actId="20577"/>
        <pc:sldMkLst>
          <pc:docMk/>
          <pc:sldMk cId="3364109993" sldId="268"/>
        </pc:sldMkLst>
        <pc:spChg chg="mod">
          <ac:chgData name="Ramon Vega" userId="33ef89a280eafa77" providerId="LiveId" clId="{2ACB7132-B809-46B8-8909-C2D48ECCC7F3}" dt="2024-07-10T16:09:23.494" v="8429" actId="2711"/>
          <ac:spMkLst>
            <pc:docMk/>
            <pc:sldMk cId="3364109993" sldId="268"/>
            <ac:spMk id="2" creationId="{103DC290-7A27-95C0-53A2-21B3816BBA33}"/>
          </ac:spMkLst>
        </pc:spChg>
        <pc:spChg chg="mod">
          <ac:chgData name="Ramon Vega" userId="33ef89a280eafa77" providerId="LiveId" clId="{2ACB7132-B809-46B8-8909-C2D48ECCC7F3}" dt="2024-07-10T16:13:07.334" v="8863" actId="1076"/>
          <ac:spMkLst>
            <pc:docMk/>
            <pc:sldMk cId="3364109993" sldId="268"/>
            <ac:spMk id="3" creationId="{203A9D90-6288-FF85-A14B-EAAC61E0E9A8}"/>
          </ac:spMkLst>
        </pc:spChg>
        <pc:graphicFrameChg chg="mod modGraphic">
          <ac:chgData name="Ramon Vega" userId="33ef89a280eafa77" providerId="LiveId" clId="{2ACB7132-B809-46B8-8909-C2D48ECCC7F3}" dt="2024-07-10T18:00:16.639" v="13250" actId="20577"/>
          <ac:graphicFrameMkLst>
            <pc:docMk/>
            <pc:sldMk cId="3364109993" sldId="268"/>
            <ac:graphicFrameMk id="4" creationId="{BC8B6778-11BB-9A9A-F0BF-8949F85F8237}"/>
          </ac:graphicFrameMkLst>
        </pc:graphicFrameChg>
      </pc:sldChg>
      <pc:sldChg chg="modSp mod">
        <pc:chgData name="Ramon Vega" userId="33ef89a280eafa77" providerId="LiveId" clId="{2ACB7132-B809-46B8-8909-C2D48ECCC7F3}" dt="2024-07-10T18:20:20.308" v="13466" actId="20577"/>
        <pc:sldMkLst>
          <pc:docMk/>
          <pc:sldMk cId="3799370086" sldId="269"/>
        </pc:sldMkLst>
        <pc:spChg chg="mod">
          <ac:chgData name="Ramon Vega" userId="33ef89a280eafa77" providerId="LiveId" clId="{2ACB7132-B809-46B8-8909-C2D48ECCC7F3}" dt="2024-07-10T17:43:37.029" v="11662" actId="27636"/>
          <ac:spMkLst>
            <pc:docMk/>
            <pc:sldMk cId="3799370086" sldId="269"/>
            <ac:spMk id="2" creationId="{103DC290-7A27-95C0-53A2-21B3816BBA33}"/>
          </ac:spMkLst>
        </pc:spChg>
        <pc:spChg chg="mod">
          <ac:chgData name="Ramon Vega" userId="33ef89a280eafa77" providerId="LiveId" clId="{2ACB7132-B809-46B8-8909-C2D48ECCC7F3}" dt="2024-07-10T18:20:20.308" v="13466" actId="20577"/>
          <ac:spMkLst>
            <pc:docMk/>
            <pc:sldMk cId="3799370086" sldId="269"/>
            <ac:spMk id="3" creationId="{203A9D90-6288-FF85-A14B-EAAC61E0E9A8}"/>
          </ac:spMkLst>
        </pc:spChg>
      </pc:sldChg>
      <pc:sldChg chg="modSp mod">
        <pc:chgData name="Ramon Vega" userId="33ef89a280eafa77" providerId="LiveId" clId="{2ACB7132-B809-46B8-8909-C2D48ECCC7F3}" dt="2024-07-10T18:00:43.291" v="13255" actId="20577"/>
        <pc:sldMkLst>
          <pc:docMk/>
          <pc:sldMk cId="3887641486" sldId="270"/>
        </pc:sldMkLst>
        <pc:spChg chg="mod">
          <ac:chgData name="Ramon Vega" userId="33ef89a280eafa77" providerId="LiveId" clId="{2ACB7132-B809-46B8-8909-C2D48ECCC7F3}" dt="2024-07-10T14:18:12.981" v="289" actId="2711"/>
          <ac:spMkLst>
            <pc:docMk/>
            <pc:sldMk cId="3887641486" sldId="270"/>
            <ac:spMk id="2" creationId="{CCC0419E-50F3-1F2F-1B8E-FED52940944C}"/>
          </ac:spMkLst>
        </pc:spChg>
        <pc:spChg chg="mod">
          <ac:chgData name="Ramon Vega" userId="33ef89a280eafa77" providerId="LiveId" clId="{2ACB7132-B809-46B8-8909-C2D48ECCC7F3}" dt="2024-07-10T14:20:16.860" v="329" actId="5793"/>
          <ac:spMkLst>
            <pc:docMk/>
            <pc:sldMk cId="3887641486" sldId="270"/>
            <ac:spMk id="3" creationId="{0CC31931-4847-F763-D4D1-1433E7E0CE49}"/>
          </ac:spMkLst>
        </pc:spChg>
        <pc:spChg chg="mod">
          <ac:chgData name="Ramon Vega" userId="33ef89a280eafa77" providerId="LiveId" clId="{2ACB7132-B809-46B8-8909-C2D48ECCC7F3}" dt="2024-07-10T18:00:43.291" v="13255" actId="20577"/>
          <ac:spMkLst>
            <pc:docMk/>
            <pc:sldMk cId="3887641486" sldId="270"/>
            <ac:spMk id="4" creationId="{E3659E7B-1C1E-46E1-8611-6F1BD4BA13C7}"/>
          </ac:spMkLst>
        </pc:spChg>
        <pc:graphicFrameChg chg="modGraphic">
          <ac:chgData name="Ramon Vega" userId="33ef89a280eafa77" providerId="LiveId" clId="{2ACB7132-B809-46B8-8909-C2D48ECCC7F3}" dt="2024-07-10T14:27:07.141" v="507" actId="255"/>
          <ac:graphicFrameMkLst>
            <pc:docMk/>
            <pc:sldMk cId="3887641486" sldId="270"/>
            <ac:graphicFrameMk id="6" creationId="{9ED8A516-EF97-6DBA-51D5-CC5377301521}"/>
          </ac:graphicFrameMkLst>
        </pc:graphicFrameChg>
      </pc:sldChg>
      <pc:sldChg chg="modSp mod">
        <pc:chgData name="Ramon Vega" userId="33ef89a280eafa77" providerId="LiveId" clId="{2ACB7132-B809-46B8-8909-C2D48ECCC7F3}" dt="2024-07-10T18:01:38.962" v="13286" actId="20577"/>
        <pc:sldMkLst>
          <pc:docMk/>
          <pc:sldMk cId="1306592365" sldId="271"/>
        </pc:sldMkLst>
        <pc:spChg chg="mod">
          <ac:chgData name="Ramon Vega" userId="33ef89a280eafa77" providerId="LiveId" clId="{2ACB7132-B809-46B8-8909-C2D48ECCC7F3}" dt="2024-07-10T14:28:15.262" v="513" actId="1076"/>
          <ac:spMkLst>
            <pc:docMk/>
            <pc:sldMk cId="1306592365" sldId="271"/>
            <ac:spMk id="2" creationId="{CCC0419E-50F3-1F2F-1B8E-FED52940944C}"/>
          </ac:spMkLst>
        </pc:spChg>
        <pc:spChg chg="mod">
          <ac:chgData name="Ramon Vega" userId="33ef89a280eafa77" providerId="LiveId" clId="{2ACB7132-B809-46B8-8909-C2D48ECCC7F3}" dt="2024-07-10T18:01:38.962" v="13286" actId="20577"/>
          <ac:spMkLst>
            <pc:docMk/>
            <pc:sldMk cId="1306592365" sldId="271"/>
            <ac:spMk id="3" creationId="{0CC31931-4847-F763-D4D1-1433E7E0CE49}"/>
          </ac:spMkLst>
        </pc:spChg>
        <pc:spChg chg="mod">
          <ac:chgData name="Ramon Vega" userId="33ef89a280eafa77" providerId="LiveId" clId="{2ACB7132-B809-46B8-8909-C2D48ECCC7F3}" dt="2024-07-10T14:37:06.444" v="1007" actId="20577"/>
          <ac:spMkLst>
            <pc:docMk/>
            <pc:sldMk cId="1306592365" sldId="271"/>
            <ac:spMk id="12" creationId="{F44EE7A4-CE19-2DDD-100A-2FE2F37B55B8}"/>
          </ac:spMkLst>
        </pc:spChg>
      </pc:sldChg>
      <pc:sldChg chg="modSp mod">
        <pc:chgData name="Ramon Vega" userId="33ef89a280eafa77" providerId="LiveId" clId="{2ACB7132-B809-46B8-8909-C2D48ECCC7F3}" dt="2024-07-10T14:51:21.696" v="1763" actId="20577"/>
        <pc:sldMkLst>
          <pc:docMk/>
          <pc:sldMk cId="1901477980" sldId="272"/>
        </pc:sldMkLst>
        <pc:spChg chg="mod">
          <ac:chgData name="Ramon Vega" userId="33ef89a280eafa77" providerId="LiveId" clId="{2ACB7132-B809-46B8-8909-C2D48ECCC7F3}" dt="2024-07-10T14:50:01.245" v="1710" actId="1076"/>
          <ac:spMkLst>
            <pc:docMk/>
            <pc:sldMk cId="1901477980" sldId="272"/>
            <ac:spMk id="2" creationId="{CCC0419E-50F3-1F2F-1B8E-FED52940944C}"/>
          </ac:spMkLst>
        </pc:spChg>
        <pc:spChg chg="mod">
          <ac:chgData name="Ramon Vega" userId="33ef89a280eafa77" providerId="LiveId" clId="{2ACB7132-B809-46B8-8909-C2D48ECCC7F3}" dt="2024-07-10T14:51:21.696" v="1763" actId="20577"/>
          <ac:spMkLst>
            <pc:docMk/>
            <pc:sldMk cId="1901477980" sldId="272"/>
            <ac:spMk id="3" creationId="{0CC31931-4847-F763-D4D1-1433E7E0CE49}"/>
          </ac:spMkLst>
        </pc:spChg>
        <pc:spChg chg="mod">
          <ac:chgData name="Ramon Vega" userId="33ef89a280eafa77" providerId="LiveId" clId="{2ACB7132-B809-46B8-8909-C2D48ECCC7F3}" dt="2024-07-10T14:47:32.412" v="1559" actId="1076"/>
          <ac:spMkLst>
            <pc:docMk/>
            <pc:sldMk cId="1901477980" sldId="272"/>
            <ac:spMk id="4" creationId="{90740F65-DABB-3A8E-63ED-7956DF0F040C}"/>
          </ac:spMkLst>
        </pc:spChg>
      </pc:sldChg>
      <pc:sldChg chg="modSp mod">
        <pc:chgData name="Ramon Vega" userId="33ef89a280eafa77" providerId="LiveId" clId="{2ACB7132-B809-46B8-8909-C2D48ECCC7F3}" dt="2024-07-10T14:54:33.085" v="1856" actId="1076"/>
        <pc:sldMkLst>
          <pc:docMk/>
          <pc:sldMk cId="3333452679" sldId="273"/>
        </pc:sldMkLst>
        <pc:spChg chg="mod">
          <ac:chgData name="Ramon Vega" userId="33ef89a280eafa77" providerId="LiveId" clId="{2ACB7132-B809-46B8-8909-C2D48ECCC7F3}" dt="2024-07-10T14:50:52.795" v="1746" actId="1076"/>
          <ac:spMkLst>
            <pc:docMk/>
            <pc:sldMk cId="3333452679" sldId="273"/>
            <ac:spMk id="2" creationId="{CCC0419E-50F3-1F2F-1B8E-FED52940944C}"/>
          </ac:spMkLst>
        </pc:spChg>
        <pc:spChg chg="mod">
          <ac:chgData name="Ramon Vega" userId="33ef89a280eafa77" providerId="LiveId" clId="{2ACB7132-B809-46B8-8909-C2D48ECCC7F3}" dt="2024-07-10T14:53:06.953" v="1848" actId="5793"/>
          <ac:spMkLst>
            <pc:docMk/>
            <pc:sldMk cId="3333452679" sldId="273"/>
            <ac:spMk id="3" creationId="{0CC31931-4847-F763-D4D1-1433E7E0CE49}"/>
          </ac:spMkLst>
        </pc:spChg>
        <pc:spChg chg="mod">
          <ac:chgData name="Ramon Vega" userId="33ef89a280eafa77" providerId="LiveId" clId="{2ACB7132-B809-46B8-8909-C2D48ECCC7F3}" dt="2024-07-10T14:54:33.085" v="1856" actId="1076"/>
          <ac:spMkLst>
            <pc:docMk/>
            <pc:sldMk cId="3333452679" sldId="273"/>
            <ac:spMk id="11" creationId="{5773E73E-386F-9C59-6D7F-282146924D45}"/>
          </ac:spMkLst>
        </pc:spChg>
        <pc:graphicFrameChg chg="mod modGraphic">
          <ac:chgData name="Ramon Vega" userId="33ef89a280eafa77" providerId="LiveId" clId="{2ACB7132-B809-46B8-8909-C2D48ECCC7F3}" dt="2024-07-10T14:54:22.384" v="1855" actId="14100"/>
          <ac:graphicFrameMkLst>
            <pc:docMk/>
            <pc:sldMk cId="3333452679" sldId="273"/>
            <ac:graphicFrameMk id="10" creationId="{834CCAA6-0DD7-1EC4-7D21-E401914432DF}"/>
          </ac:graphicFrameMkLst>
        </pc:graphicFrameChg>
      </pc:sldChg>
    </pc:docChg>
  </pc:docChgLst>
  <pc:docChgLst>
    <pc:chgData name="Ramon Vega" userId="33ef89a280eafa77" providerId="LiveId" clId="{79E9A102-1CA1-4937-B4E1-6D3964E9AE29}"/>
    <pc:docChg chg="undo redo custSel modSld">
      <pc:chgData name="Ramon Vega" userId="33ef89a280eafa77" providerId="LiveId" clId="{79E9A102-1CA1-4937-B4E1-6D3964E9AE29}" dt="2024-06-19T21:25:17.763" v="15052" actId="20577"/>
      <pc:docMkLst>
        <pc:docMk/>
      </pc:docMkLst>
      <pc:sldChg chg="modSp mod">
        <pc:chgData name="Ramon Vega" userId="33ef89a280eafa77" providerId="LiveId" clId="{79E9A102-1CA1-4937-B4E1-6D3964E9AE29}" dt="2024-06-18T19:24:05.385" v="10015" actId="20577"/>
        <pc:sldMkLst>
          <pc:docMk/>
          <pc:sldMk cId="3839221384" sldId="257"/>
        </pc:sldMkLst>
        <pc:spChg chg="mod">
          <ac:chgData name="Ramon Vega" userId="33ef89a280eafa77" providerId="LiveId" clId="{79E9A102-1CA1-4937-B4E1-6D3964E9AE29}" dt="2024-06-18T19:24:05.385" v="10015" actId="20577"/>
          <ac:spMkLst>
            <pc:docMk/>
            <pc:sldMk cId="3839221384" sldId="257"/>
            <ac:spMk id="3" creationId="{203A9D90-6288-FF85-A14B-EAAC61E0E9A8}"/>
          </ac:spMkLst>
        </pc:spChg>
      </pc:sldChg>
      <pc:sldChg chg="addSp delSp modSp mod">
        <pc:chgData name="Ramon Vega" userId="33ef89a280eafa77" providerId="LiveId" clId="{79E9A102-1CA1-4937-B4E1-6D3964E9AE29}" dt="2024-06-18T19:09:13.854" v="8492" actId="27636"/>
        <pc:sldMkLst>
          <pc:docMk/>
          <pc:sldMk cId="4167117408" sldId="258"/>
        </pc:sldMkLst>
        <pc:spChg chg="mod">
          <ac:chgData name="Ramon Vega" userId="33ef89a280eafa77" providerId="LiveId" clId="{79E9A102-1CA1-4937-B4E1-6D3964E9AE29}" dt="2024-06-18T19:09:13.854" v="8492" actId="27636"/>
          <ac:spMkLst>
            <pc:docMk/>
            <pc:sldMk cId="4167117408" sldId="258"/>
            <ac:spMk id="2" creationId="{5FFE6F10-0BA0-1313-9F7B-7EBE765BA7D5}"/>
          </ac:spMkLst>
        </pc:spChg>
        <pc:spChg chg="mod">
          <ac:chgData name="Ramon Vega" userId="33ef89a280eafa77" providerId="LiveId" clId="{79E9A102-1CA1-4937-B4E1-6D3964E9AE29}" dt="2024-06-18T19:08:46.507" v="8484" actId="1076"/>
          <ac:spMkLst>
            <pc:docMk/>
            <pc:sldMk cId="4167117408" sldId="258"/>
            <ac:spMk id="3" creationId="{DC1AC215-6A1E-4C59-EFD0-D293BFB95537}"/>
          </ac:spMkLst>
        </pc:spChg>
        <pc:spChg chg="add del mod">
          <ac:chgData name="Ramon Vega" userId="33ef89a280eafa77" providerId="LiveId" clId="{79E9A102-1CA1-4937-B4E1-6D3964E9AE29}" dt="2024-06-18T15:43:16.501" v="7369"/>
          <ac:spMkLst>
            <pc:docMk/>
            <pc:sldMk cId="4167117408" sldId="258"/>
            <ac:spMk id="5" creationId="{FD34D949-388B-0306-9294-60E9A81DF57A}"/>
          </ac:spMkLst>
        </pc:spChg>
        <pc:graphicFrameChg chg="add del mod">
          <ac:chgData name="Ramon Vega" userId="33ef89a280eafa77" providerId="LiveId" clId="{79E9A102-1CA1-4937-B4E1-6D3964E9AE29}" dt="2024-06-18T15:42:53.499" v="7368" actId="478"/>
          <ac:graphicFrameMkLst>
            <pc:docMk/>
            <pc:sldMk cId="4167117408" sldId="258"/>
            <ac:graphicFrameMk id="7" creationId="{84F26638-838D-9732-A4DE-71A31C39823A}"/>
          </ac:graphicFrameMkLst>
        </pc:graphicFrameChg>
        <pc:picChg chg="del">
          <ac:chgData name="Ramon Vega" userId="33ef89a280eafa77" providerId="LiveId" clId="{79E9A102-1CA1-4937-B4E1-6D3964E9AE29}" dt="2024-06-18T15:38:40.316" v="7347" actId="478"/>
          <ac:picMkLst>
            <pc:docMk/>
            <pc:sldMk cId="4167117408" sldId="258"/>
            <ac:picMk id="6" creationId="{7D7FBF6D-1B6B-4091-9ABF-B967D33EAC3F}"/>
          </ac:picMkLst>
        </pc:picChg>
        <pc:picChg chg="add mod">
          <ac:chgData name="Ramon Vega" userId="33ef89a280eafa77" providerId="LiveId" clId="{79E9A102-1CA1-4937-B4E1-6D3964E9AE29}" dt="2024-06-18T18:03:37.747" v="7481" actId="14100"/>
          <ac:picMkLst>
            <pc:docMk/>
            <pc:sldMk cId="4167117408" sldId="258"/>
            <ac:picMk id="8" creationId="{810D94F9-51D7-67F5-010A-C8E15284D63A}"/>
          </ac:picMkLst>
        </pc:picChg>
      </pc:sldChg>
      <pc:sldChg chg="modSp mod">
        <pc:chgData name="Ramon Vega" userId="33ef89a280eafa77" providerId="LiveId" clId="{79E9A102-1CA1-4937-B4E1-6D3964E9AE29}" dt="2024-06-10T18:11:53.494" v="2612" actId="2711"/>
        <pc:sldMkLst>
          <pc:docMk/>
          <pc:sldMk cId="2924363353" sldId="259"/>
        </pc:sldMkLst>
        <pc:spChg chg="mod">
          <ac:chgData name="Ramon Vega" userId="33ef89a280eafa77" providerId="LiveId" clId="{79E9A102-1CA1-4937-B4E1-6D3964E9AE29}" dt="2024-06-10T18:11:42.035" v="2611" actId="2711"/>
          <ac:spMkLst>
            <pc:docMk/>
            <pc:sldMk cId="2924363353" sldId="259"/>
            <ac:spMk id="3" creationId="{0CC31931-4847-F763-D4D1-1433E7E0CE49}"/>
          </ac:spMkLst>
        </pc:spChg>
        <pc:spChg chg="mod">
          <ac:chgData name="Ramon Vega" userId="33ef89a280eafa77" providerId="LiveId" clId="{79E9A102-1CA1-4937-B4E1-6D3964E9AE29}" dt="2024-06-10T18:11:53.494" v="2612" actId="2711"/>
          <ac:spMkLst>
            <pc:docMk/>
            <pc:sldMk cId="2924363353" sldId="259"/>
            <ac:spMk id="5" creationId="{3F7FCA29-5F82-B363-71F9-25DA23EB0544}"/>
          </ac:spMkLst>
        </pc:spChg>
      </pc:sldChg>
      <pc:sldChg chg="modSp mod">
        <pc:chgData name="Ramon Vega" userId="33ef89a280eafa77" providerId="LiveId" clId="{79E9A102-1CA1-4937-B4E1-6D3964E9AE29}" dt="2024-06-18T19:36:16.172" v="11069" actId="20577"/>
        <pc:sldMkLst>
          <pc:docMk/>
          <pc:sldMk cId="2417698126" sldId="262"/>
        </pc:sldMkLst>
        <pc:spChg chg="mod">
          <ac:chgData name="Ramon Vega" userId="33ef89a280eafa77" providerId="LiveId" clId="{79E9A102-1CA1-4937-B4E1-6D3964E9AE29}" dt="2024-06-18T19:36:16.172" v="11069" actId="20577"/>
          <ac:spMkLst>
            <pc:docMk/>
            <pc:sldMk cId="2417698126" sldId="262"/>
            <ac:spMk id="3" creationId="{203A9D90-6288-FF85-A14B-EAAC61E0E9A8}"/>
          </ac:spMkLst>
        </pc:spChg>
      </pc:sldChg>
      <pc:sldChg chg="modSp mod">
        <pc:chgData name="Ramon Vega" userId="33ef89a280eafa77" providerId="LiveId" clId="{79E9A102-1CA1-4937-B4E1-6D3964E9AE29}" dt="2024-06-18T19:41:44.489" v="11839" actId="14100"/>
        <pc:sldMkLst>
          <pc:docMk/>
          <pc:sldMk cId="3912869560" sldId="263"/>
        </pc:sldMkLst>
        <pc:spChg chg="mod">
          <ac:chgData name="Ramon Vega" userId="33ef89a280eafa77" providerId="LiveId" clId="{79E9A102-1CA1-4937-B4E1-6D3964E9AE29}" dt="2024-06-18T19:41:44.489" v="11839" actId="14100"/>
          <ac:spMkLst>
            <pc:docMk/>
            <pc:sldMk cId="3912869560" sldId="263"/>
            <ac:spMk id="3" creationId="{203A9D90-6288-FF85-A14B-EAAC61E0E9A8}"/>
          </ac:spMkLst>
        </pc:spChg>
      </pc:sldChg>
      <pc:sldChg chg="modSp mod">
        <pc:chgData name="Ramon Vega" userId="33ef89a280eafa77" providerId="LiveId" clId="{79E9A102-1CA1-4937-B4E1-6D3964E9AE29}" dt="2024-06-19T13:45:40.720" v="13138" actId="27636"/>
        <pc:sldMkLst>
          <pc:docMk/>
          <pc:sldMk cId="627664966" sldId="264"/>
        </pc:sldMkLst>
        <pc:spChg chg="mod">
          <ac:chgData name="Ramon Vega" userId="33ef89a280eafa77" providerId="LiveId" clId="{79E9A102-1CA1-4937-B4E1-6D3964E9AE29}" dt="2024-06-19T13:45:40.720" v="13138" actId="27636"/>
          <ac:spMkLst>
            <pc:docMk/>
            <pc:sldMk cId="627664966" sldId="264"/>
            <ac:spMk id="3" creationId="{203A9D90-6288-FF85-A14B-EAAC61E0E9A8}"/>
          </ac:spMkLst>
        </pc:spChg>
      </pc:sldChg>
      <pc:sldChg chg="modSp mod">
        <pc:chgData name="Ramon Vega" userId="33ef89a280eafa77" providerId="LiveId" clId="{79E9A102-1CA1-4937-B4E1-6D3964E9AE29}" dt="2024-06-19T16:13:21.178" v="14507" actId="20577"/>
        <pc:sldMkLst>
          <pc:docMk/>
          <pc:sldMk cId="3985272254" sldId="265"/>
        </pc:sldMkLst>
        <pc:spChg chg="mod">
          <ac:chgData name="Ramon Vega" userId="33ef89a280eafa77" providerId="LiveId" clId="{79E9A102-1CA1-4937-B4E1-6D3964E9AE29}" dt="2024-06-19T16:13:21.178" v="14507" actId="20577"/>
          <ac:spMkLst>
            <pc:docMk/>
            <pc:sldMk cId="3985272254" sldId="265"/>
            <ac:spMk id="3" creationId="{203A9D90-6288-FF85-A14B-EAAC61E0E9A8}"/>
          </ac:spMkLst>
        </pc:spChg>
      </pc:sldChg>
      <pc:sldChg chg="modSp mod">
        <pc:chgData name="Ramon Vega" userId="33ef89a280eafa77" providerId="LiveId" clId="{79E9A102-1CA1-4937-B4E1-6D3964E9AE29}" dt="2024-06-19T21:25:17.763" v="15052" actId="20577"/>
        <pc:sldMkLst>
          <pc:docMk/>
          <pc:sldMk cId="4226099158" sldId="266"/>
        </pc:sldMkLst>
        <pc:spChg chg="mod">
          <ac:chgData name="Ramon Vega" userId="33ef89a280eafa77" providerId="LiveId" clId="{79E9A102-1CA1-4937-B4E1-6D3964E9AE29}" dt="2024-06-19T21:25:17.763" v="15052" actId="20577"/>
          <ac:spMkLst>
            <pc:docMk/>
            <pc:sldMk cId="4226099158" sldId="266"/>
            <ac:spMk id="3" creationId="{203A9D90-6288-FF85-A14B-EAAC61E0E9A8}"/>
          </ac:spMkLst>
        </pc:spChg>
      </pc:sldChg>
      <pc:sldChg chg="addSp delSp modSp mod">
        <pc:chgData name="Ramon Vega" userId="33ef89a280eafa77" providerId="LiveId" clId="{79E9A102-1CA1-4937-B4E1-6D3964E9AE29}" dt="2024-06-10T18:14:10.644" v="2642" actId="27636"/>
        <pc:sldMkLst>
          <pc:docMk/>
          <pc:sldMk cId="3887641486" sldId="270"/>
        </pc:sldMkLst>
        <pc:spChg chg="mod">
          <ac:chgData name="Ramon Vega" userId="33ef89a280eafa77" providerId="LiveId" clId="{79E9A102-1CA1-4937-B4E1-6D3964E9AE29}" dt="2024-06-10T18:14:10.644" v="2642" actId="27636"/>
          <ac:spMkLst>
            <pc:docMk/>
            <pc:sldMk cId="3887641486" sldId="270"/>
            <ac:spMk id="3" creationId="{0CC31931-4847-F763-D4D1-1433E7E0CE49}"/>
          </ac:spMkLst>
        </pc:spChg>
        <pc:spChg chg="add mod">
          <ac:chgData name="Ramon Vega" userId="33ef89a280eafa77" providerId="LiveId" clId="{79E9A102-1CA1-4937-B4E1-6D3964E9AE29}" dt="2024-06-10T18:13:55.576" v="2634" actId="113"/>
          <ac:spMkLst>
            <pc:docMk/>
            <pc:sldMk cId="3887641486" sldId="270"/>
            <ac:spMk id="4" creationId="{E3659E7B-1C1E-46E1-8611-6F1BD4BA13C7}"/>
          </ac:spMkLst>
        </pc:spChg>
        <pc:spChg chg="add del mod">
          <ac:chgData name="Ramon Vega" userId="33ef89a280eafa77" providerId="LiveId" clId="{79E9A102-1CA1-4937-B4E1-6D3964E9AE29}" dt="2024-06-07T17:23:42.726" v="1567"/>
          <ac:spMkLst>
            <pc:docMk/>
            <pc:sldMk cId="3887641486" sldId="270"/>
            <ac:spMk id="5" creationId="{7BBC4C54-AC63-D876-0CC1-6FDD2B5402A3}"/>
          </ac:spMkLst>
        </pc:spChg>
        <pc:graphicFrameChg chg="add mod modGraphic">
          <ac:chgData name="Ramon Vega" userId="33ef89a280eafa77" providerId="LiveId" clId="{79E9A102-1CA1-4937-B4E1-6D3964E9AE29}" dt="2024-06-07T17:24:16.029" v="1592" actId="20577"/>
          <ac:graphicFrameMkLst>
            <pc:docMk/>
            <pc:sldMk cId="3887641486" sldId="270"/>
            <ac:graphicFrameMk id="6" creationId="{9ED8A516-EF97-6DBA-51D5-CC5377301521}"/>
          </ac:graphicFrameMkLst>
        </pc:graphicFrameChg>
        <pc:picChg chg="add del">
          <ac:chgData name="Ramon Vega" userId="33ef89a280eafa77" providerId="LiveId" clId="{79E9A102-1CA1-4937-B4E1-6D3964E9AE29}" dt="2024-06-07T17:23:42.283" v="1566" actId="21"/>
          <ac:picMkLst>
            <pc:docMk/>
            <pc:sldMk cId="3887641486" sldId="270"/>
            <ac:picMk id="10" creationId="{C3022619-ABD1-BF3C-F7D9-E56C642C5D22}"/>
          </ac:picMkLst>
        </pc:picChg>
      </pc:sldChg>
      <pc:sldChg chg="addSp delSp modSp mod">
        <pc:chgData name="Ramon Vega" userId="33ef89a280eafa77" providerId="LiveId" clId="{79E9A102-1CA1-4937-B4E1-6D3964E9AE29}" dt="2024-06-11T18:47:06.477" v="4675" actId="1076"/>
        <pc:sldMkLst>
          <pc:docMk/>
          <pc:sldMk cId="1306592365" sldId="271"/>
        </pc:sldMkLst>
        <pc:spChg chg="mod">
          <ac:chgData name="Ramon Vega" userId="33ef89a280eafa77" providerId="LiveId" clId="{79E9A102-1CA1-4937-B4E1-6D3964E9AE29}" dt="2024-06-10T19:07:59.394" v="4633" actId="20577"/>
          <ac:spMkLst>
            <pc:docMk/>
            <pc:sldMk cId="1306592365" sldId="271"/>
            <ac:spMk id="3" creationId="{0CC31931-4847-F763-D4D1-1433E7E0CE49}"/>
          </ac:spMkLst>
        </pc:spChg>
        <pc:spChg chg="add del mod">
          <ac:chgData name="Ramon Vega" userId="33ef89a280eafa77" providerId="LiveId" clId="{79E9A102-1CA1-4937-B4E1-6D3964E9AE29}" dt="2024-06-10T18:19:17.164" v="2644"/>
          <ac:spMkLst>
            <pc:docMk/>
            <pc:sldMk cId="1306592365" sldId="271"/>
            <ac:spMk id="5" creationId="{E85DEC09-7FE4-C595-9284-01A345F5D3F7}"/>
          </ac:spMkLst>
        </pc:spChg>
        <pc:spChg chg="add del mod">
          <ac:chgData name="Ramon Vega" userId="33ef89a280eafa77" providerId="LiveId" clId="{79E9A102-1CA1-4937-B4E1-6D3964E9AE29}" dt="2024-06-10T18:43:29.843" v="3919"/>
          <ac:spMkLst>
            <pc:docMk/>
            <pc:sldMk cId="1306592365" sldId="271"/>
            <ac:spMk id="8" creationId="{A84786BA-5DA8-FE77-FC1B-A83672779EB3}"/>
          </ac:spMkLst>
        </pc:spChg>
        <pc:spChg chg="add del mod">
          <ac:chgData name="Ramon Vega" userId="33ef89a280eafa77" providerId="LiveId" clId="{79E9A102-1CA1-4937-B4E1-6D3964E9AE29}" dt="2024-06-10T18:43:46.741" v="3922"/>
          <ac:spMkLst>
            <pc:docMk/>
            <pc:sldMk cId="1306592365" sldId="271"/>
            <ac:spMk id="9" creationId="{F8B83295-7996-C8F2-71B2-72100E04A2BC}"/>
          </ac:spMkLst>
        </pc:spChg>
        <pc:spChg chg="add del mod">
          <ac:chgData name="Ramon Vega" userId="33ef89a280eafa77" providerId="LiveId" clId="{79E9A102-1CA1-4937-B4E1-6D3964E9AE29}" dt="2024-06-10T18:44:02.541" v="3925"/>
          <ac:spMkLst>
            <pc:docMk/>
            <pc:sldMk cId="1306592365" sldId="271"/>
            <ac:spMk id="10" creationId="{470C9C4F-4CD9-5C67-C8FC-171AA6E4076C}"/>
          </ac:spMkLst>
        </pc:spChg>
        <pc:spChg chg="add del mod">
          <ac:chgData name="Ramon Vega" userId="33ef89a280eafa77" providerId="LiveId" clId="{79E9A102-1CA1-4937-B4E1-6D3964E9AE29}" dt="2024-06-10T18:44:27.717" v="3929" actId="478"/>
          <ac:spMkLst>
            <pc:docMk/>
            <pc:sldMk cId="1306592365" sldId="271"/>
            <ac:spMk id="11" creationId="{B2724DCE-F421-C8CD-08A6-ACF5EB5C69EF}"/>
          </ac:spMkLst>
        </pc:spChg>
        <pc:spChg chg="add mod">
          <ac:chgData name="Ramon Vega" userId="33ef89a280eafa77" providerId="LiveId" clId="{79E9A102-1CA1-4937-B4E1-6D3964E9AE29}" dt="2024-06-10T18:55:55.634" v="4607" actId="20577"/>
          <ac:spMkLst>
            <pc:docMk/>
            <pc:sldMk cId="1306592365" sldId="271"/>
            <ac:spMk id="12" creationId="{F44EE7A4-CE19-2DDD-100A-2FE2F37B55B8}"/>
          </ac:spMkLst>
        </pc:spChg>
        <pc:graphicFrameChg chg="add mod modGraphic">
          <ac:chgData name="Ramon Vega" userId="33ef89a280eafa77" providerId="LiveId" clId="{79E9A102-1CA1-4937-B4E1-6D3964E9AE29}" dt="2024-06-11T18:47:06.477" v="4675" actId="1076"/>
          <ac:graphicFrameMkLst>
            <pc:docMk/>
            <pc:sldMk cId="1306592365" sldId="271"/>
            <ac:graphicFrameMk id="7" creationId="{143DBC46-33C3-D18D-5E8B-6C46BF656FB5}"/>
          </ac:graphicFrameMkLst>
        </pc:graphicFrameChg>
        <pc:picChg chg="del">
          <ac:chgData name="Ramon Vega" userId="33ef89a280eafa77" providerId="LiveId" clId="{79E9A102-1CA1-4937-B4E1-6D3964E9AE29}" dt="2024-06-10T18:19:10.988" v="2643" actId="478"/>
          <ac:picMkLst>
            <pc:docMk/>
            <pc:sldMk cId="1306592365" sldId="271"/>
            <ac:picMk id="6" creationId="{C2A3775D-51A5-D12F-8A3D-32A5B63F1D82}"/>
          </ac:picMkLst>
        </pc:picChg>
      </pc:sldChg>
      <pc:sldChg chg="addSp delSp modSp mod">
        <pc:chgData name="Ramon Vega" userId="33ef89a280eafa77" providerId="LiveId" clId="{79E9A102-1CA1-4937-B4E1-6D3964E9AE29}" dt="2024-06-12T14:54:35.211" v="6079" actId="20577"/>
        <pc:sldMkLst>
          <pc:docMk/>
          <pc:sldMk cId="1901477980" sldId="272"/>
        </pc:sldMkLst>
        <pc:spChg chg="mod">
          <ac:chgData name="Ramon Vega" userId="33ef89a280eafa77" providerId="LiveId" clId="{79E9A102-1CA1-4937-B4E1-6D3964E9AE29}" dt="2024-06-12T14:53:06.810" v="5754" actId="20577"/>
          <ac:spMkLst>
            <pc:docMk/>
            <pc:sldMk cId="1901477980" sldId="272"/>
            <ac:spMk id="3" creationId="{0CC31931-4847-F763-D4D1-1433E7E0CE49}"/>
          </ac:spMkLst>
        </pc:spChg>
        <pc:spChg chg="add mod">
          <ac:chgData name="Ramon Vega" userId="33ef89a280eafa77" providerId="LiveId" clId="{79E9A102-1CA1-4937-B4E1-6D3964E9AE29}" dt="2024-06-12T14:54:35.211" v="6079" actId="20577"/>
          <ac:spMkLst>
            <pc:docMk/>
            <pc:sldMk cId="1901477980" sldId="272"/>
            <ac:spMk id="4" creationId="{90740F65-DABB-3A8E-63ED-7956DF0F040C}"/>
          </ac:spMkLst>
        </pc:spChg>
        <pc:spChg chg="add del mod">
          <ac:chgData name="Ramon Vega" userId="33ef89a280eafa77" providerId="LiveId" clId="{79E9A102-1CA1-4937-B4E1-6D3964E9AE29}" dt="2024-06-11T18:47:22.335" v="4677"/>
          <ac:spMkLst>
            <pc:docMk/>
            <pc:sldMk cId="1901477980" sldId="272"/>
            <ac:spMk id="5" creationId="{3C5DEEEF-0CCE-BB84-D249-840F3490FBD3}"/>
          </ac:spMkLst>
        </pc:spChg>
        <pc:spChg chg="add del mod">
          <ac:chgData name="Ramon Vega" userId="33ef89a280eafa77" providerId="LiveId" clId="{79E9A102-1CA1-4937-B4E1-6D3964E9AE29}" dt="2024-06-11T18:47:27.147" v="4679"/>
          <ac:spMkLst>
            <pc:docMk/>
            <pc:sldMk cId="1901477980" sldId="272"/>
            <ac:spMk id="9" creationId="{808275DB-DD6F-4391-FC8A-415A46F12AEC}"/>
          </ac:spMkLst>
        </pc:spChg>
        <pc:graphicFrameChg chg="add del mod">
          <ac:chgData name="Ramon Vega" userId="33ef89a280eafa77" providerId="LiveId" clId="{79E9A102-1CA1-4937-B4E1-6D3964E9AE29}" dt="2024-06-11T18:47:24.429" v="4678" actId="478"/>
          <ac:graphicFrameMkLst>
            <pc:docMk/>
            <pc:sldMk cId="1901477980" sldId="272"/>
            <ac:graphicFrameMk id="7" creationId="{4CD1A5F6-CFC0-4863-308B-F8D845A22A9D}"/>
          </ac:graphicFrameMkLst>
        </pc:graphicFrameChg>
        <pc:graphicFrameChg chg="add mod modGraphic">
          <ac:chgData name="Ramon Vega" userId="33ef89a280eafa77" providerId="LiveId" clId="{79E9A102-1CA1-4937-B4E1-6D3964E9AE29}" dt="2024-06-12T14:31:38.100" v="4715" actId="1076"/>
          <ac:graphicFrameMkLst>
            <pc:docMk/>
            <pc:sldMk cId="1901477980" sldId="272"/>
            <ac:graphicFrameMk id="10" creationId="{3AE3002E-5C8C-53E0-967A-4CD1BDF0A0D8}"/>
          </ac:graphicFrameMkLst>
        </pc:graphicFrameChg>
        <pc:picChg chg="del">
          <ac:chgData name="Ramon Vega" userId="33ef89a280eafa77" providerId="LiveId" clId="{79E9A102-1CA1-4937-B4E1-6D3964E9AE29}" dt="2024-06-11T18:47:19.729" v="4676" actId="478"/>
          <ac:picMkLst>
            <pc:docMk/>
            <pc:sldMk cId="1901477980" sldId="272"/>
            <ac:picMk id="6" creationId="{D4C80DC3-BDC2-5C76-B2D1-6B01142DEC0F}"/>
          </ac:picMkLst>
        </pc:picChg>
      </pc:sldChg>
      <pc:sldChg chg="addSp delSp modSp mod">
        <pc:chgData name="Ramon Vega" userId="33ef89a280eafa77" providerId="LiveId" clId="{79E9A102-1CA1-4937-B4E1-6D3964E9AE29}" dt="2024-06-18T19:09:26.332" v="8493" actId="313"/>
        <pc:sldMkLst>
          <pc:docMk/>
          <pc:sldMk cId="3333452679" sldId="273"/>
        </pc:sldMkLst>
        <pc:spChg chg="mod">
          <ac:chgData name="Ramon Vega" userId="33ef89a280eafa77" providerId="LiveId" clId="{79E9A102-1CA1-4937-B4E1-6D3964E9AE29}" dt="2024-06-14T13:51:12.745" v="6141" actId="2711"/>
          <ac:spMkLst>
            <pc:docMk/>
            <pc:sldMk cId="3333452679" sldId="273"/>
            <ac:spMk id="2" creationId="{CCC0419E-50F3-1F2F-1B8E-FED52940944C}"/>
          </ac:spMkLst>
        </pc:spChg>
        <pc:spChg chg="mod">
          <ac:chgData name="Ramon Vega" userId="33ef89a280eafa77" providerId="LiveId" clId="{79E9A102-1CA1-4937-B4E1-6D3964E9AE29}" dt="2024-06-18T19:09:26.332" v="8493" actId="313"/>
          <ac:spMkLst>
            <pc:docMk/>
            <pc:sldMk cId="3333452679" sldId="273"/>
            <ac:spMk id="3" creationId="{0CC31931-4847-F763-D4D1-1433E7E0CE49}"/>
          </ac:spMkLst>
        </pc:spChg>
        <pc:spChg chg="add del mod">
          <ac:chgData name="Ramon Vega" userId="33ef89a280eafa77" providerId="LiveId" clId="{79E9A102-1CA1-4937-B4E1-6D3964E9AE29}" dt="2024-06-14T13:48:01.585" v="6081"/>
          <ac:spMkLst>
            <pc:docMk/>
            <pc:sldMk cId="3333452679" sldId="273"/>
            <ac:spMk id="5" creationId="{EEA4E04B-342D-13CB-2FF0-94FCFA7CC878}"/>
          </ac:spMkLst>
        </pc:spChg>
        <pc:spChg chg="add del mod">
          <ac:chgData name="Ramon Vega" userId="33ef89a280eafa77" providerId="LiveId" clId="{79E9A102-1CA1-4937-B4E1-6D3964E9AE29}" dt="2024-06-14T13:48:29.073" v="6083"/>
          <ac:spMkLst>
            <pc:docMk/>
            <pc:sldMk cId="3333452679" sldId="273"/>
            <ac:spMk id="9" creationId="{49EBEC4A-A395-80A7-F973-FC9102BC4733}"/>
          </ac:spMkLst>
        </pc:spChg>
        <pc:spChg chg="add mod">
          <ac:chgData name="Ramon Vega" userId="33ef89a280eafa77" providerId="LiveId" clId="{79E9A102-1CA1-4937-B4E1-6D3964E9AE29}" dt="2024-06-14T14:04:54.585" v="7163" actId="20577"/>
          <ac:spMkLst>
            <pc:docMk/>
            <pc:sldMk cId="3333452679" sldId="273"/>
            <ac:spMk id="11" creationId="{5773E73E-386F-9C59-6D7F-282146924D45}"/>
          </ac:spMkLst>
        </pc:spChg>
        <pc:graphicFrameChg chg="add mod modGraphic">
          <ac:chgData name="Ramon Vega" userId="33ef89a280eafa77" providerId="LiveId" clId="{79E9A102-1CA1-4937-B4E1-6D3964E9AE29}" dt="2024-06-14T13:49:20.725" v="6124" actId="20577"/>
          <ac:graphicFrameMkLst>
            <pc:docMk/>
            <pc:sldMk cId="3333452679" sldId="273"/>
            <ac:graphicFrameMk id="10" creationId="{834CCAA6-0DD7-1EC4-7D21-E401914432DF}"/>
          </ac:graphicFrameMkLst>
        </pc:graphicFrameChg>
        <pc:picChg chg="del">
          <ac:chgData name="Ramon Vega" userId="33ef89a280eafa77" providerId="LiveId" clId="{79E9A102-1CA1-4937-B4E1-6D3964E9AE29}" dt="2024-06-14T13:47:58.135" v="6080" actId="21"/>
          <ac:picMkLst>
            <pc:docMk/>
            <pc:sldMk cId="3333452679" sldId="273"/>
            <ac:picMk id="6" creationId="{681EB027-545B-A4F6-0B0F-100EA5E6CAB4}"/>
          </ac:picMkLst>
        </pc:picChg>
        <pc:picChg chg="add del mod">
          <ac:chgData name="Ramon Vega" userId="33ef89a280eafa77" providerId="LiveId" clId="{79E9A102-1CA1-4937-B4E1-6D3964E9AE29}" dt="2024-06-14T13:48:05.453" v="6082" actId="21"/>
          <ac:picMkLst>
            <pc:docMk/>
            <pc:sldMk cId="3333452679" sldId="273"/>
            <ac:picMk id="7" creationId="{545528EB-DB25-AF39-FCCF-DAADBDB10572}"/>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1504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5755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95860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022270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17966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82325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563231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5461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28886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28224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505108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9674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1481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8001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7/10/2024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902275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37741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7/10/2024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7130495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a:t>
            </a:r>
            <a:r>
              <a:rPr lang="en-US" dirty="0" err="1">
                <a:solidFill>
                  <a:schemeClr val="bg1"/>
                </a:solidFill>
              </a:rPr>
              <a:t>Hmework</a:t>
            </a:r>
            <a:r>
              <a:rPr lang="en-US" dirty="0">
                <a:solidFill>
                  <a:schemeClr val="bg1"/>
                </a:solidFill>
              </a:rPr>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2010501" y="2880550"/>
            <a:ext cx="7766936" cy="2277077"/>
          </a:xfrm>
        </p:spPr>
        <p:txBody>
          <a:bodyPr>
            <a:normAutofit/>
          </a:bodyPr>
          <a:lstStyle/>
          <a:p>
            <a:pPr algn="ctr"/>
            <a:r>
              <a:rPr lang="en-US" sz="3200" dirty="0">
                <a:solidFill>
                  <a:srgbClr val="0070C0"/>
                </a:solidFill>
                <a:latin typeface="Aptos Black" panose="020F0502020204030204" pitchFamily="34" charset="0"/>
              </a:rPr>
              <a:t>Fixed Operations 2 - Service Homework</a:t>
            </a:r>
          </a:p>
          <a:p>
            <a:pPr algn="ctr"/>
            <a:r>
              <a:rPr lang="en-US" sz="3200" dirty="0">
                <a:solidFill>
                  <a:srgbClr val="0070C0"/>
                </a:solidFill>
                <a:latin typeface="Aptos Black" panose="020F0502020204030204" pitchFamily="34" charset="0"/>
              </a:rPr>
              <a:t>January-April YTD 2024 Analysis</a:t>
            </a:r>
          </a:p>
          <a:p>
            <a:pPr algn="ctr"/>
            <a:r>
              <a:rPr lang="en-US" sz="3200" dirty="0">
                <a:solidFill>
                  <a:srgbClr val="0070C0"/>
                </a:solidFill>
                <a:latin typeface="Aptos Black" panose="020F0502020204030204" pitchFamily="34" charset="0"/>
              </a:rPr>
              <a:t>Ramon </a:t>
            </a:r>
            <a:r>
              <a:rPr lang="en-US" sz="3200">
                <a:solidFill>
                  <a:srgbClr val="0070C0"/>
                </a:solidFill>
                <a:latin typeface="Aptos Black" panose="020F0502020204030204" pitchFamily="34" charset="0"/>
              </a:rPr>
              <a:t>Vega Class </a:t>
            </a:r>
            <a:r>
              <a:rPr lang="en-US" sz="3200" dirty="0">
                <a:solidFill>
                  <a:srgbClr val="0070C0"/>
                </a:solidFill>
                <a:latin typeface="Aptos Black" panose="020F0502020204030204" pitchFamily="34" charset="0"/>
              </a:rPr>
              <a:t>#</a:t>
            </a:r>
            <a:r>
              <a:rPr lang="en-US" sz="3200">
                <a:solidFill>
                  <a:srgbClr val="0070C0"/>
                </a:solidFill>
                <a:latin typeface="Aptos Black" panose="020F0502020204030204" pitchFamily="34" charset="0"/>
              </a:rPr>
              <a:t>443 (02)</a:t>
            </a:r>
            <a:endParaRPr lang="en-US" sz="3200" dirty="0">
              <a:solidFill>
                <a:srgbClr val="0070C0"/>
              </a:solidFill>
              <a:latin typeface="Aptos Black" panose="020F0502020204030204" pitchFamily="34" charset="0"/>
            </a:endParaRPr>
          </a:p>
        </p:txBody>
      </p:sp>
      <p:pic>
        <p:nvPicPr>
          <p:cNvPr id="6" name="Picture 5">
            <a:extLst>
              <a:ext uri="{FF2B5EF4-FFF2-40B4-BE49-F238E27FC236}">
                <a16:creationId xmlns:a16="http://schemas.microsoft.com/office/drawing/2014/main" id="{53B2B5B4-C949-019E-0F0A-3F7F23F5DB2E}"/>
              </a:ext>
            </a:extLst>
          </p:cNvPr>
          <p:cNvPicPr>
            <a:picLocks noChangeAspect="1"/>
          </p:cNvPicPr>
          <p:nvPr/>
        </p:nvPicPr>
        <p:blipFill>
          <a:blip r:embed="rId2"/>
          <a:stretch>
            <a:fillRect/>
          </a:stretch>
        </p:blipFill>
        <p:spPr>
          <a:xfrm>
            <a:off x="3384587" y="1361015"/>
            <a:ext cx="5572556" cy="1611023"/>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54437"/>
            <a:ext cx="8596668" cy="4186925"/>
          </a:xfrm>
        </p:spPr>
        <p:txBody>
          <a:bodyPr>
            <a:normAutofit/>
          </a:bodyPr>
          <a:lstStyle/>
          <a:p>
            <a:pPr>
              <a:buClrTx/>
              <a:buFont typeface="Arial" panose="020B0604020202020204" pitchFamily="34" charset="0"/>
              <a:buChar char="•"/>
            </a:pPr>
            <a:r>
              <a:rPr lang="en-US" dirty="0">
                <a:latin typeface="Aptos" panose="020B0004020202020204" pitchFamily="34" charset="0"/>
              </a:rPr>
              <a:t>Improve service reception handling of  customer.  Create a call center dedicated for parts and service. </a:t>
            </a:r>
          </a:p>
          <a:p>
            <a:pPr>
              <a:buClrTx/>
              <a:buFont typeface="Arial" panose="020B0604020202020204" pitchFamily="34" charset="0"/>
              <a:buChar char="•"/>
            </a:pPr>
            <a:r>
              <a:rPr lang="en-US" dirty="0">
                <a:latin typeface="Aptos" panose="020B0004020202020204" pitchFamily="34" charset="0"/>
              </a:rPr>
              <a:t>Improve communication between departments by scheduling regular meetings between sales, service, parts and dealer principals.</a:t>
            </a:r>
          </a:p>
          <a:p>
            <a:pPr>
              <a:buClrTx/>
              <a:buFont typeface="Arial" panose="020B0604020202020204" pitchFamily="34" charset="0"/>
              <a:buChar char="•"/>
            </a:pPr>
            <a:r>
              <a:rPr lang="en-US" dirty="0">
                <a:latin typeface="Aptos" panose="020B0004020202020204" pitchFamily="34" charset="0"/>
              </a:rPr>
              <a:t>Improve wait area with better snacks, increased coffee options and bring back local tv stations. (Currently only Netflix plays)</a:t>
            </a:r>
          </a:p>
          <a:p>
            <a:pPr>
              <a:buClrTx/>
              <a:buFont typeface="Arial" panose="020B0604020202020204" pitchFamily="34" charset="0"/>
              <a:buChar char="•"/>
            </a:pPr>
            <a:r>
              <a:rPr lang="en-US" dirty="0">
                <a:latin typeface="Aptos" panose="020B0004020202020204" pitchFamily="34" charset="0"/>
              </a:rPr>
              <a:t>Bring back children’s play area. </a:t>
            </a:r>
          </a:p>
          <a:p>
            <a:pPr>
              <a:buClrTx/>
              <a:buFont typeface="Arial" panose="020B0604020202020204" pitchFamily="34" charset="0"/>
              <a:buChar char="•"/>
            </a:pPr>
            <a:r>
              <a:rPr lang="en-US" dirty="0">
                <a:latin typeface="Aptos" panose="020B0004020202020204" pitchFamily="34" charset="0"/>
              </a:rPr>
              <a:t>Continue giving a priority to internal employees when job opportunities arise.  </a:t>
            </a:r>
          </a:p>
          <a:p>
            <a:pPr>
              <a:buClrTx/>
              <a:buFont typeface="Arial" panose="020B0604020202020204" pitchFamily="34" charset="0"/>
              <a:buChar char="•"/>
            </a:pPr>
            <a:r>
              <a:rPr lang="en-US" dirty="0">
                <a:latin typeface="Aptos" panose="020B0004020202020204" pitchFamily="34" charset="0"/>
              </a:rPr>
              <a:t>Increase training for service advisors, techs, staff and supervisors. </a:t>
            </a:r>
          </a:p>
          <a:p>
            <a:pPr>
              <a:buClrTx/>
              <a:buFont typeface="Arial" panose="020B0604020202020204" pitchFamily="34" charset="0"/>
              <a:buChar char="•"/>
            </a:pPr>
            <a:r>
              <a:rPr lang="en-US" dirty="0">
                <a:latin typeface="Aptos" panose="020B0004020202020204" pitchFamily="34" charset="0"/>
              </a:rPr>
              <a:t>To become the best Ford/Lincoln service center in the island.   </a:t>
            </a:r>
          </a:p>
          <a:p>
            <a:pPr>
              <a:buClrTx/>
              <a:buFont typeface="Arial" panose="020B0604020202020204" pitchFamily="34" charset="0"/>
              <a:buChar char="•"/>
            </a:pPr>
            <a:endParaRPr lang="en-US" dirty="0">
              <a:latin typeface="Aptos" panose="020B0004020202020204" pitchFamily="34" charset="0"/>
            </a:endParaRP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2494"/>
            <a:ext cx="8596668" cy="5318997"/>
          </a:xfrm>
        </p:spPr>
        <p:txBody>
          <a:bodyPr>
            <a:normAutofit lnSpcReduction="10000"/>
          </a:bodyPr>
          <a:lstStyle/>
          <a:p>
            <a:pPr>
              <a:buClrTx/>
              <a:buFont typeface="Arial" panose="020B0604020202020204" pitchFamily="34" charset="0"/>
              <a:buChar char="•"/>
            </a:pPr>
            <a:r>
              <a:rPr lang="en-US" sz="1900" dirty="0">
                <a:latin typeface="Aptos" panose="020B0004020202020204" pitchFamily="34" charset="0"/>
              </a:rPr>
              <a:t>Lack of companionship, gossiping and negativity between personnel.  “Tribes” within departments. </a:t>
            </a:r>
          </a:p>
          <a:p>
            <a:pPr>
              <a:buClrTx/>
              <a:buFont typeface="Arial" panose="020B0604020202020204" pitchFamily="34" charset="0"/>
              <a:buChar char="•"/>
            </a:pPr>
            <a:r>
              <a:rPr lang="en-US" sz="1900" dirty="0">
                <a:latin typeface="Aptos" panose="020B0004020202020204" pitchFamily="34" charset="0"/>
              </a:rPr>
              <a:t>Lack of active supervision by supervisors in the shop. </a:t>
            </a:r>
          </a:p>
          <a:p>
            <a:pPr>
              <a:buClrTx/>
              <a:buFont typeface="Arial" panose="020B0604020202020204" pitchFamily="34" charset="0"/>
              <a:buChar char="•"/>
            </a:pPr>
            <a:r>
              <a:rPr lang="en-US" sz="1900" dirty="0">
                <a:latin typeface="Aptos" panose="020B0004020202020204" pitchFamily="34" charset="0"/>
              </a:rPr>
              <a:t>Young employees have inferior work ethics than older generations. Once the older techs retire, the young techs will not be able step up.  </a:t>
            </a:r>
          </a:p>
          <a:p>
            <a:pPr>
              <a:buClrTx/>
              <a:buFont typeface="Arial" panose="020B0604020202020204" pitchFamily="34" charset="0"/>
              <a:buChar char="•"/>
            </a:pPr>
            <a:r>
              <a:rPr lang="en-US" sz="1900" dirty="0">
                <a:latin typeface="Aptos" panose="020B0004020202020204" pitchFamily="34" charset="0"/>
              </a:rPr>
              <a:t>Lack of proficient techs and available parts have negatively impacted shop production. </a:t>
            </a:r>
          </a:p>
          <a:p>
            <a:pPr>
              <a:buClrTx/>
              <a:buFont typeface="Arial" panose="020B0604020202020204" pitchFamily="34" charset="0"/>
              <a:buChar char="•"/>
            </a:pPr>
            <a:r>
              <a:rPr lang="en-US" sz="1900" dirty="0">
                <a:latin typeface="Aptos" panose="020B0004020202020204" pitchFamily="34" charset="0"/>
              </a:rPr>
              <a:t>Losing clients because we take on too many clients.  Sending them to competing Ford dealers.  </a:t>
            </a:r>
          </a:p>
          <a:p>
            <a:pPr>
              <a:buClrTx/>
              <a:buFont typeface="Arial" panose="020B0604020202020204" pitchFamily="34" charset="0"/>
              <a:buChar char="•"/>
            </a:pPr>
            <a:r>
              <a:rPr lang="en-US" sz="1900" dirty="0">
                <a:latin typeface="Aptos" panose="020B0004020202020204" pitchFamily="34" charset="0"/>
              </a:rPr>
              <a:t>Service advisors moving to other Ford dealers that have better payment plans and better training options. </a:t>
            </a:r>
          </a:p>
          <a:p>
            <a:pPr>
              <a:buClrTx/>
              <a:buFont typeface="Arial" panose="020B0604020202020204" pitchFamily="34" charset="0"/>
              <a:buChar char="•"/>
            </a:pPr>
            <a:r>
              <a:rPr lang="en-US" sz="1900" dirty="0">
                <a:latin typeface="Aptos" panose="020B0004020202020204" pitchFamily="34" charset="0"/>
              </a:rPr>
              <a:t>Losing commercial fleet Diesel customers because it takes too long to repair their fleets.  </a:t>
            </a:r>
          </a:p>
          <a:p>
            <a:pPr>
              <a:buClrTx/>
              <a:buFont typeface="Arial" panose="020B0604020202020204" pitchFamily="34" charset="0"/>
              <a:buChar char="•"/>
            </a:pPr>
            <a:r>
              <a:rPr lang="en-US" sz="1900" dirty="0">
                <a:latin typeface="Aptos" panose="020B0004020202020204" pitchFamily="34" charset="0"/>
              </a:rPr>
              <a:t>Losing the two highly specialized Diesel techs because of in-adequate payment plans</a:t>
            </a:r>
            <a:r>
              <a:rPr lang="en-US" dirty="0">
                <a:latin typeface="Aptos" panose="020B0004020202020204" pitchFamily="34" charset="0"/>
              </a:rPr>
              <a:t>.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44139"/>
            <a:ext cx="8596668" cy="5098103"/>
          </a:xfrm>
        </p:spPr>
        <p:txBody>
          <a:bodyPr>
            <a:normAutofit/>
          </a:bodyPr>
          <a:lstStyle/>
          <a:p>
            <a:pPr>
              <a:buClrTx/>
              <a:buFont typeface="Arial" panose="020B0604020202020204" pitchFamily="34" charset="0"/>
              <a:buChar char="•"/>
            </a:pPr>
            <a:r>
              <a:rPr lang="en-US" dirty="0">
                <a:latin typeface="Aptos" panose="020B0004020202020204" pitchFamily="34" charset="0"/>
              </a:rPr>
              <a:t>Increase hours sold. </a:t>
            </a:r>
          </a:p>
          <a:p>
            <a:pPr>
              <a:buClrTx/>
              <a:buFont typeface="Arial" panose="020B0604020202020204" pitchFamily="34" charset="0"/>
              <a:buChar char="•"/>
            </a:pPr>
            <a:r>
              <a:rPr lang="en-US" dirty="0">
                <a:latin typeface="Aptos" panose="020B0004020202020204" pitchFamily="34" charset="0"/>
              </a:rPr>
              <a:t>Retain lifelong clients. </a:t>
            </a:r>
          </a:p>
          <a:p>
            <a:pPr>
              <a:buClrTx/>
              <a:buFont typeface="Arial" panose="020B0604020202020204" pitchFamily="34" charset="0"/>
              <a:buChar char="•"/>
            </a:pPr>
            <a:r>
              <a:rPr lang="en-US" dirty="0">
                <a:latin typeface="Aptos" panose="020B0004020202020204" pitchFamily="34" charset="0"/>
              </a:rPr>
              <a:t>Improve communication between all department heads and integrate dealer principals more into fixed operations issues.    </a:t>
            </a:r>
          </a:p>
          <a:p>
            <a:pPr>
              <a:buClrTx/>
              <a:buFont typeface="Arial" panose="020B0604020202020204" pitchFamily="34" charset="0"/>
              <a:buChar char="•"/>
            </a:pPr>
            <a:r>
              <a:rPr lang="en-US" dirty="0">
                <a:latin typeface="Aptos" panose="020B0004020202020204" pitchFamily="34" charset="0"/>
              </a:rPr>
              <a:t>Improve communication and companionship between employees. </a:t>
            </a:r>
          </a:p>
          <a:p>
            <a:pPr>
              <a:buClrTx/>
              <a:buFont typeface="Arial" panose="020B0604020202020204" pitchFamily="34" charset="0"/>
              <a:buChar char="•"/>
            </a:pPr>
            <a:r>
              <a:rPr lang="en-US" dirty="0">
                <a:latin typeface="Aptos" panose="020B0004020202020204" pitchFamily="34" charset="0"/>
              </a:rPr>
              <a:t>Improve the time it takes to repair a vehicle. </a:t>
            </a:r>
          </a:p>
          <a:p>
            <a:pPr>
              <a:buClrTx/>
              <a:buFont typeface="Arial" panose="020B0604020202020204" pitchFamily="34" charset="0"/>
              <a:buChar char="•"/>
            </a:pPr>
            <a:r>
              <a:rPr lang="en-US" dirty="0">
                <a:latin typeface="Aptos" panose="020B0004020202020204" pitchFamily="34" charset="0"/>
              </a:rPr>
              <a:t>Improve CSI. </a:t>
            </a:r>
          </a:p>
          <a:p>
            <a:pPr>
              <a:buClrTx/>
              <a:buFont typeface="Arial" panose="020B0604020202020204" pitchFamily="34" charset="0"/>
              <a:buChar char="•"/>
            </a:pPr>
            <a:r>
              <a:rPr lang="en-US" dirty="0">
                <a:latin typeface="Aptos" panose="020B0004020202020204" pitchFamily="34" charset="0"/>
              </a:rPr>
              <a:t>Improve on-boarding and initial training of young techs. </a:t>
            </a:r>
          </a:p>
          <a:p>
            <a:pPr>
              <a:buClrTx/>
              <a:buFont typeface="Arial" panose="020B0604020202020204" pitchFamily="34" charset="0"/>
              <a:buChar char="•"/>
            </a:pPr>
            <a:r>
              <a:rPr lang="en-US" dirty="0">
                <a:latin typeface="Aptos" panose="020B0004020202020204" pitchFamily="34" charset="0"/>
              </a:rPr>
              <a:t>Retain experienced proficient techs. </a:t>
            </a:r>
          </a:p>
          <a:p>
            <a:pPr>
              <a:buClrTx/>
              <a:buFont typeface="Arial" panose="020B0604020202020204" pitchFamily="34" charset="0"/>
              <a:buChar char="•"/>
            </a:pPr>
            <a:r>
              <a:rPr lang="en-US" dirty="0">
                <a:latin typeface="Aptos" panose="020B0004020202020204" pitchFamily="34" charset="0"/>
              </a:rPr>
              <a:t>Improve facility utilization %.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39679" y="38100"/>
            <a:ext cx="8596668" cy="1320800"/>
          </a:xfrm>
        </p:spPr>
        <p:txBody>
          <a:bodyPr/>
          <a:lstStyle/>
          <a:p>
            <a:r>
              <a:rPr lang="en-US" dirty="0">
                <a:solidFill>
                  <a:schemeClr val="tx1"/>
                </a:solidFill>
                <a:latin typeface="Aptos Black" panose="020B0004020202020204" pitchFamily="34" charset="0"/>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96829" y="752980"/>
            <a:ext cx="8596668" cy="5990720"/>
          </a:xfrm>
        </p:spPr>
        <p:txBody>
          <a:bodyPr>
            <a:noAutofit/>
          </a:bodyPr>
          <a:lstStyle/>
          <a:p>
            <a:pPr>
              <a:buClrTx/>
              <a:buFont typeface="Arial" panose="020B0604020202020204" pitchFamily="34" charset="0"/>
              <a:buChar char="•"/>
            </a:pPr>
            <a:r>
              <a:rPr lang="en-US" dirty="0">
                <a:latin typeface="Aptos" panose="020B0004020202020204" pitchFamily="34" charset="0"/>
              </a:rPr>
              <a:t>Roll out a new and consistent marketing campaign exclusive to service and parts departments.  Integrating both departments in one unified marketing campaign. </a:t>
            </a:r>
          </a:p>
          <a:p>
            <a:pPr>
              <a:buClrTx/>
              <a:buFont typeface="Arial" panose="020B0604020202020204" pitchFamily="34" charset="0"/>
              <a:buChar char="•"/>
            </a:pPr>
            <a:r>
              <a:rPr lang="en-US" dirty="0">
                <a:latin typeface="Aptos" panose="020B0004020202020204" pitchFamily="34" charset="0"/>
              </a:rPr>
              <a:t>Review and make changes to current Autos Vega client reward program.  Program once was very effective, but it has lost relevancy with time.  This a great tool to retain lifelong customers. </a:t>
            </a:r>
          </a:p>
          <a:p>
            <a:pPr>
              <a:buClrTx/>
              <a:buFont typeface="Arial" panose="020B0604020202020204" pitchFamily="34" charset="0"/>
              <a:buChar char="•"/>
            </a:pPr>
            <a:r>
              <a:rPr lang="en-US" dirty="0">
                <a:latin typeface="Aptos" panose="020B0004020202020204" pitchFamily="34" charset="0"/>
              </a:rPr>
              <a:t>Monthly meetings for fixed operations managers, general managers and at least one dealer principal.    </a:t>
            </a:r>
          </a:p>
          <a:p>
            <a:pPr>
              <a:buClrTx/>
              <a:buFont typeface="Arial" panose="020B0604020202020204" pitchFamily="34" charset="0"/>
              <a:buChar char="•"/>
            </a:pPr>
            <a:r>
              <a:rPr lang="en-US" dirty="0">
                <a:latin typeface="Aptos" panose="020B0004020202020204" pitchFamily="34" charset="0"/>
              </a:rPr>
              <a:t>Increase informal employee gatherings, retreats and family activities to grow companionship between employees. </a:t>
            </a:r>
          </a:p>
          <a:p>
            <a:pPr>
              <a:buClrTx/>
              <a:buFont typeface="Arial" panose="020B0604020202020204" pitchFamily="34" charset="0"/>
              <a:buChar char="•"/>
            </a:pPr>
            <a:r>
              <a:rPr lang="en-US" dirty="0">
                <a:latin typeface="Aptos" panose="020B0004020202020204" pitchFamily="34" charset="0"/>
              </a:rPr>
              <a:t>Increase overall tech proficiency and ELR. </a:t>
            </a:r>
          </a:p>
          <a:p>
            <a:pPr>
              <a:buClrTx/>
              <a:buFont typeface="Arial" panose="020B0604020202020204" pitchFamily="34" charset="0"/>
              <a:buChar char="•"/>
            </a:pPr>
            <a:r>
              <a:rPr lang="en-US" dirty="0">
                <a:latin typeface="Aptos" panose="020B0004020202020204" pitchFamily="34" charset="0"/>
              </a:rPr>
              <a:t>Increase training for service advisors.  This will not only help CSI but increase hours sold and grosses. </a:t>
            </a:r>
          </a:p>
          <a:p>
            <a:pPr>
              <a:buClrTx/>
              <a:buFont typeface="Arial" panose="020B0604020202020204" pitchFamily="34" charset="0"/>
              <a:buChar char="•"/>
            </a:pPr>
            <a:r>
              <a:rPr lang="en-US" dirty="0">
                <a:latin typeface="Aptos" panose="020B0004020202020204" pitchFamily="34" charset="0"/>
              </a:rPr>
              <a:t>Implement a mentor-mentee program for new techs to help their “onboarding” run better.   </a:t>
            </a:r>
          </a:p>
          <a:p>
            <a:pPr>
              <a:buClrTx/>
              <a:buFont typeface="Arial" panose="020B0604020202020204" pitchFamily="34" charset="0"/>
              <a:buChar char="•"/>
            </a:pPr>
            <a:r>
              <a:rPr lang="en-US" dirty="0">
                <a:latin typeface="Aptos" panose="020B0004020202020204" pitchFamily="34" charset="0"/>
              </a:rPr>
              <a:t>Evaluate  experienced tech payment plans with competing Ford dealers in the island.</a:t>
            </a:r>
          </a:p>
          <a:p>
            <a:pPr>
              <a:buClrTx/>
              <a:buFont typeface="Arial" panose="020B0604020202020204" pitchFamily="34" charset="0"/>
              <a:buChar char="•"/>
            </a:pPr>
            <a:r>
              <a:rPr lang="en-US" dirty="0">
                <a:latin typeface="Aptos" panose="020B0004020202020204" pitchFamily="34" charset="0"/>
              </a:rPr>
              <a:t>Increase service operating hour and start servicing all brands with an emphasis on commercial fleets. </a:t>
            </a:r>
          </a:p>
          <a:p>
            <a:pPr>
              <a:buClrTx/>
              <a:buFont typeface="Arial" panose="020B0604020202020204" pitchFamily="34" charset="0"/>
              <a:buChar char="•"/>
            </a:pPr>
            <a:endParaRPr lang="en-US" dirty="0">
              <a:latin typeface="Aptos" panose="020B0004020202020204" pitchFamily="34" charset="0"/>
            </a:endParaRPr>
          </a:p>
          <a:p>
            <a:pPr>
              <a:buClrTx/>
              <a:buFont typeface="Arial" panose="020B0604020202020204" pitchFamily="34" charset="0"/>
              <a:buChar char="•"/>
            </a:pPr>
            <a:endParaRPr lang="en-US" dirty="0">
              <a:latin typeface="Aptos" panose="020B0004020202020204" pitchFamily="34" charset="0"/>
            </a:endParaRPr>
          </a:p>
          <a:p>
            <a:r>
              <a:rPr lang="en-US" dirty="0"/>
              <a:t>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18898" y="1270000"/>
            <a:ext cx="8840738" cy="5588000"/>
          </a:xfrm>
        </p:spPr>
        <p:txBody>
          <a:bodyPr>
            <a:normAutofit/>
          </a:bodyPr>
          <a:lstStyle/>
          <a:p>
            <a:pPr>
              <a:buClrTx/>
              <a:buFont typeface="Arial" panose="020B0604020202020204" pitchFamily="34" charset="0"/>
              <a:buChar char="•"/>
            </a:pPr>
            <a:r>
              <a:rPr lang="en-US" sz="1600" dirty="0">
                <a:latin typeface="Aptos" panose="020B0004020202020204" pitchFamily="34" charset="0"/>
              </a:rPr>
              <a:t>Utilize our good community corporate reputation as “front and center” in a  service and parts exclusive advertising campaign. </a:t>
            </a:r>
          </a:p>
          <a:p>
            <a:pPr>
              <a:buClrTx/>
              <a:buFont typeface="Arial" panose="020B0604020202020204" pitchFamily="34" charset="0"/>
              <a:buChar char="•"/>
            </a:pPr>
            <a:r>
              <a:rPr lang="en-US" sz="1600" dirty="0">
                <a:latin typeface="Aptos" panose="020B0004020202020204" pitchFamily="34" charset="0"/>
              </a:rPr>
              <a:t>Integrate the BDC in the service rewards program.  Offer new unexpected “rewards” depending on the customer level. </a:t>
            </a:r>
          </a:p>
          <a:p>
            <a:pPr>
              <a:buClrTx/>
              <a:buFont typeface="Arial" panose="020B0604020202020204" pitchFamily="34" charset="0"/>
              <a:buChar char="•"/>
            </a:pPr>
            <a:r>
              <a:rPr lang="en-US" sz="1600" dirty="0">
                <a:latin typeface="Aptos" panose="020B0004020202020204" pitchFamily="34" charset="0"/>
              </a:rPr>
              <a:t>These monthly Fixed, General Manager and Dealer principals are to be scheduled monthly for the rest of the year.  A fixed date. Fixed time.  This will give them a sense of consistency.  They will be held in the executive private dealer principal conference room.</a:t>
            </a:r>
          </a:p>
          <a:p>
            <a:pPr>
              <a:buClrTx/>
              <a:buFont typeface="Arial" panose="020B0604020202020204" pitchFamily="34" charset="0"/>
              <a:buChar char="•"/>
            </a:pPr>
            <a:r>
              <a:rPr lang="en-US" sz="1600" dirty="0">
                <a:latin typeface="Aptos" panose="020B0004020202020204" pitchFamily="34" charset="0"/>
              </a:rPr>
              <a:t>Holiday lunches and employee activities will bring together all employees of all departments at the same time and place.</a:t>
            </a:r>
          </a:p>
          <a:p>
            <a:pPr>
              <a:buClrTx/>
              <a:buFont typeface="Arial" panose="020B0604020202020204" pitchFamily="34" charset="0"/>
              <a:buChar char="•"/>
            </a:pPr>
            <a:r>
              <a:rPr lang="en-US" sz="1600" dirty="0">
                <a:latin typeface="Aptos" panose="020B0004020202020204" pitchFamily="34" charset="0"/>
              </a:rPr>
              <a:t>Reduce distractions and implement a “pick ticket” system to deliver parts to bays should improve tech proficiency.  Also, evaluate a new repair order dispatching system. </a:t>
            </a:r>
          </a:p>
          <a:p>
            <a:pPr>
              <a:buClrTx/>
              <a:buFont typeface="Arial" panose="020B0604020202020204" pitchFamily="34" charset="0"/>
              <a:buChar char="•"/>
            </a:pPr>
            <a:r>
              <a:rPr lang="en-US" sz="1600" dirty="0">
                <a:latin typeface="Aptos" panose="020B0004020202020204" pitchFamily="34" charset="0"/>
              </a:rPr>
              <a:t>Have service advisors attend NADA, OEM, CDK, BG and 3</a:t>
            </a:r>
            <a:r>
              <a:rPr lang="en-US" sz="1600" baseline="30000" dirty="0">
                <a:latin typeface="Aptos" panose="020B0004020202020204" pitchFamily="34" charset="0"/>
              </a:rPr>
              <a:t>rd</a:t>
            </a:r>
            <a:r>
              <a:rPr lang="en-US" sz="1600" dirty="0">
                <a:latin typeface="Aptos" panose="020B0004020202020204" pitchFamily="34" charset="0"/>
              </a:rPr>
              <a:t> party extended service warranty trainings.   </a:t>
            </a:r>
          </a:p>
          <a:p>
            <a:pPr>
              <a:buClrTx/>
              <a:buFont typeface="Arial" panose="020B0604020202020204" pitchFamily="34" charset="0"/>
              <a:buChar char="•"/>
            </a:pPr>
            <a:r>
              <a:rPr lang="en-US" sz="1600" dirty="0">
                <a:latin typeface="Aptos" panose="020B0004020202020204" pitchFamily="34" charset="0"/>
              </a:rPr>
              <a:t>Implement a team payment plan between tech mentor and mentees. </a:t>
            </a:r>
          </a:p>
          <a:p>
            <a:pPr>
              <a:buClrTx/>
              <a:buFont typeface="Arial" panose="020B0604020202020204" pitchFamily="34" charset="0"/>
              <a:buChar char="•"/>
            </a:pPr>
            <a:r>
              <a:rPr lang="en-US" sz="1600" dirty="0">
                <a:latin typeface="Aptos" panose="020B0004020202020204" pitchFamily="34" charset="0"/>
              </a:rPr>
              <a:t>Make sure our “boogie” system and thresholds reflect the market.  Also, include a bonus in all payment plans for increases in facility utilization rate and reduction of </a:t>
            </a:r>
            <a:r>
              <a:rPr lang="en-US" sz="1600">
                <a:latin typeface="Aptos" panose="020B0004020202020204" pitchFamily="34" charset="0"/>
              </a:rPr>
              <a:t>overall expenses. </a:t>
            </a:r>
            <a:endParaRPr lang="en-US" sz="1600" dirty="0">
              <a:latin typeface="Aptos" panose="020B0004020202020204" pitchFamily="34" charset="0"/>
            </a:endParaRPr>
          </a:p>
          <a:p>
            <a:pPr>
              <a:buClrTx/>
              <a:buFont typeface="Arial" panose="020B0604020202020204" pitchFamily="34" charset="0"/>
              <a:buChar char="•"/>
            </a:pPr>
            <a:r>
              <a:rPr lang="en-US" sz="1600" dirty="0">
                <a:latin typeface="Aptos" panose="020B0004020202020204" pitchFamily="34" charset="0"/>
              </a:rPr>
              <a:t>Participate in local large industry conventions offering our services to repair and maintain large commercial fleets regardless of brand. </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10931"/>
            <a:ext cx="8596668" cy="3880773"/>
          </a:xfrm>
        </p:spPr>
        <p:txBody>
          <a:bodyPr/>
          <a:lstStyle/>
          <a:p>
            <a:r>
              <a:rPr lang="en-US" dirty="0">
                <a:latin typeface="Aptos Black" panose="020B0004020202020204" pitchFamily="34" charset="0"/>
              </a:rPr>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17995950"/>
              </p:ext>
            </p:extLst>
          </p:nvPr>
        </p:nvGraphicFramePr>
        <p:xfrm>
          <a:off x="680605" y="1702007"/>
          <a:ext cx="9129221" cy="5155993"/>
        </p:xfrm>
        <a:graphic>
          <a:graphicData uri="http://schemas.openxmlformats.org/drawingml/2006/table">
            <a:tbl>
              <a:tblPr firstRow="1" bandRow="1">
                <a:tableStyleId>{5C22544A-7EE6-4342-B048-85BDC9FD1C3A}</a:tableStyleId>
              </a:tblPr>
              <a:tblGrid>
                <a:gridCol w="3040893">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65408">
                <a:tc>
                  <a:txBody>
                    <a:bodyPr/>
                    <a:lstStyle/>
                    <a:p>
                      <a:r>
                        <a:rPr lang="en-US" dirty="0">
                          <a:solidFill>
                            <a:schemeClr val="tx1"/>
                          </a:solidFill>
                          <a:latin typeface="Aptos" panose="020B0004020202020204" pitchFamily="34" charset="0"/>
                        </a:rPr>
                        <a:t>TASK</a:t>
                      </a:r>
                    </a:p>
                  </a:txBody>
                  <a:tcPr/>
                </a:tc>
                <a:tc>
                  <a:txBody>
                    <a:bodyPr/>
                    <a:lstStyle/>
                    <a:p>
                      <a:r>
                        <a:rPr lang="en-US" dirty="0">
                          <a:solidFill>
                            <a:schemeClr val="tx1"/>
                          </a:solidFill>
                          <a:latin typeface="Aptos" panose="020B0004020202020204" pitchFamily="34" charset="0"/>
                        </a:rPr>
                        <a:t>Position responsible</a:t>
                      </a:r>
                    </a:p>
                  </a:txBody>
                  <a:tcPr/>
                </a:tc>
                <a:tc>
                  <a:txBody>
                    <a:bodyPr/>
                    <a:lstStyle/>
                    <a:p>
                      <a:r>
                        <a:rPr lang="en-US" dirty="0">
                          <a:solidFill>
                            <a:schemeClr val="tx1"/>
                          </a:solidFill>
                          <a:latin typeface="Aptos" panose="020B0004020202020204" pitchFamily="34" charset="0"/>
                        </a:rPr>
                        <a:t>Check in/completion schedule</a:t>
                      </a:r>
                    </a:p>
                  </a:txBody>
                  <a:tcPr/>
                </a:tc>
                <a:extLst>
                  <a:ext uri="{0D108BD9-81ED-4DB2-BD59-A6C34878D82A}">
                    <a16:rowId xmlns:a16="http://schemas.microsoft.com/office/drawing/2014/main" val="1083418974"/>
                  </a:ext>
                </a:extLst>
              </a:tr>
              <a:tr h="665408">
                <a:tc>
                  <a:txBody>
                    <a:bodyPr/>
                    <a:lstStyle/>
                    <a:p>
                      <a:r>
                        <a:rPr lang="en-US" dirty="0">
                          <a:latin typeface="Aptos" panose="020B0004020202020204" pitchFamily="34" charset="0"/>
                        </a:rPr>
                        <a:t>Improve Utilization Rate </a:t>
                      </a:r>
                    </a:p>
                  </a:txBody>
                  <a:tcPr/>
                </a:tc>
                <a:tc>
                  <a:txBody>
                    <a:bodyPr/>
                    <a:lstStyle/>
                    <a:p>
                      <a:r>
                        <a:rPr lang="en-US" dirty="0">
                          <a:latin typeface="Aptos" panose="020B0004020202020204" pitchFamily="34" charset="0"/>
                        </a:rPr>
                        <a:t>Service and General Manager </a:t>
                      </a:r>
                    </a:p>
                  </a:txBody>
                  <a:tcPr/>
                </a:tc>
                <a:tc>
                  <a:txBody>
                    <a:bodyPr/>
                    <a:lstStyle/>
                    <a:p>
                      <a:r>
                        <a:rPr lang="en-US" dirty="0">
                          <a:latin typeface="Aptos" panose="020B0004020202020204" pitchFamily="34" charset="0"/>
                        </a:rPr>
                        <a:t>Monthly and year end review.</a:t>
                      </a:r>
                    </a:p>
                  </a:txBody>
                  <a:tcPr/>
                </a:tc>
                <a:extLst>
                  <a:ext uri="{0D108BD9-81ED-4DB2-BD59-A6C34878D82A}">
                    <a16:rowId xmlns:a16="http://schemas.microsoft.com/office/drawing/2014/main" val="2400365483"/>
                  </a:ext>
                </a:extLst>
              </a:tr>
              <a:tr h="665408">
                <a:tc>
                  <a:txBody>
                    <a:bodyPr/>
                    <a:lstStyle/>
                    <a:p>
                      <a:r>
                        <a:rPr lang="en-US" dirty="0">
                          <a:latin typeface="Aptos" panose="020B0004020202020204" pitchFamily="34" charset="0"/>
                        </a:rPr>
                        <a:t>Improve Tech Proficiency </a:t>
                      </a:r>
                    </a:p>
                  </a:txBody>
                  <a:tcPr/>
                </a:tc>
                <a:tc>
                  <a:txBody>
                    <a:bodyPr/>
                    <a:lstStyle/>
                    <a:p>
                      <a:r>
                        <a:rPr lang="en-US" dirty="0">
                          <a:latin typeface="Aptos" panose="020B0004020202020204" pitchFamily="34" charset="0"/>
                        </a:rPr>
                        <a:t>Service and General Manager</a:t>
                      </a:r>
                    </a:p>
                  </a:txBody>
                  <a:tcPr/>
                </a:tc>
                <a:tc>
                  <a:txBody>
                    <a:bodyPr/>
                    <a:lstStyle/>
                    <a:p>
                      <a:r>
                        <a:rPr lang="en-US" dirty="0">
                          <a:latin typeface="Aptos" panose="020B0004020202020204" pitchFamily="34" charset="0"/>
                        </a:rPr>
                        <a:t>Monthly and year end review. </a:t>
                      </a:r>
                    </a:p>
                  </a:txBody>
                  <a:tcPr/>
                </a:tc>
                <a:extLst>
                  <a:ext uri="{0D108BD9-81ED-4DB2-BD59-A6C34878D82A}">
                    <a16:rowId xmlns:a16="http://schemas.microsoft.com/office/drawing/2014/main" val="107845787"/>
                  </a:ext>
                </a:extLst>
              </a:tr>
              <a:tr h="665408">
                <a:tc>
                  <a:txBody>
                    <a:bodyPr/>
                    <a:lstStyle/>
                    <a:p>
                      <a:r>
                        <a:rPr lang="en-US" dirty="0">
                          <a:latin typeface="Aptos" panose="020B0004020202020204" pitchFamily="34" charset="0"/>
                        </a:rPr>
                        <a:t>Improve CSI</a:t>
                      </a:r>
                    </a:p>
                  </a:txBody>
                  <a:tcPr/>
                </a:tc>
                <a:tc>
                  <a:txBody>
                    <a:bodyPr/>
                    <a:lstStyle/>
                    <a:p>
                      <a:r>
                        <a:rPr lang="en-US" dirty="0">
                          <a:latin typeface="Aptos" panose="020B0004020202020204" pitchFamily="34" charset="0"/>
                        </a:rPr>
                        <a:t>Service and Parts Managers </a:t>
                      </a:r>
                    </a:p>
                  </a:txBody>
                  <a:tcPr/>
                </a:tc>
                <a:tc>
                  <a:txBody>
                    <a:bodyPr/>
                    <a:lstStyle/>
                    <a:p>
                      <a:r>
                        <a:rPr lang="en-US" dirty="0">
                          <a:latin typeface="Aptos" panose="020B0004020202020204" pitchFamily="34" charset="0"/>
                        </a:rPr>
                        <a:t>Monthly and year end review. </a:t>
                      </a:r>
                    </a:p>
                  </a:txBody>
                  <a:tcPr/>
                </a:tc>
                <a:extLst>
                  <a:ext uri="{0D108BD9-81ED-4DB2-BD59-A6C34878D82A}">
                    <a16:rowId xmlns:a16="http://schemas.microsoft.com/office/drawing/2014/main" val="1530126605"/>
                  </a:ext>
                </a:extLst>
              </a:tr>
              <a:tr h="523465">
                <a:tc>
                  <a:txBody>
                    <a:bodyPr/>
                    <a:lstStyle/>
                    <a:p>
                      <a:r>
                        <a:rPr lang="en-US" dirty="0">
                          <a:latin typeface="Aptos" panose="020B0004020202020204" pitchFamily="34" charset="0"/>
                        </a:rPr>
                        <a:t>Improve Service Marketing </a:t>
                      </a:r>
                    </a:p>
                  </a:txBody>
                  <a:tcPr/>
                </a:tc>
                <a:tc>
                  <a:txBody>
                    <a:bodyPr/>
                    <a:lstStyle/>
                    <a:p>
                      <a:r>
                        <a:rPr lang="en-US" dirty="0">
                          <a:latin typeface="Aptos" panose="020B0004020202020204" pitchFamily="34" charset="0"/>
                        </a:rPr>
                        <a:t>General Manager </a:t>
                      </a:r>
                    </a:p>
                  </a:txBody>
                  <a:tcPr/>
                </a:tc>
                <a:tc>
                  <a:txBody>
                    <a:bodyPr/>
                    <a:lstStyle/>
                    <a:p>
                      <a:r>
                        <a:rPr lang="en-US" dirty="0">
                          <a:latin typeface="Aptos" panose="020B0004020202020204" pitchFamily="34" charset="0"/>
                        </a:rPr>
                        <a:t>Every 4 months. </a:t>
                      </a:r>
                    </a:p>
                  </a:txBody>
                  <a:tcPr/>
                </a:tc>
                <a:extLst>
                  <a:ext uri="{0D108BD9-81ED-4DB2-BD59-A6C34878D82A}">
                    <a16:rowId xmlns:a16="http://schemas.microsoft.com/office/drawing/2014/main" val="1950345431"/>
                  </a:ext>
                </a:extLst>
              </a:tr>
              <a:tr h="665408">
                <a:tc>
                  <a:txBody>
                    <a:bodyPr/>
                    <a:lstStyle/>
                    <a:p>
                      <a:r>
                        <a:rPr lang="en-US" dirty="0">
                          <a:latin typeface="Aptos" panose="020B0004020202020204" pitchFamily="34" charset="0"/>
                        </a:rPr>
                        <a:t>Improve Communication between Departments </a:t>
                      </a:r>
                    </a:p>
                  </a:txBody>
                  <a:tcPr/>
                </a:tc>
                <a:tc>
                  <a:txBody>
                    <a:bodyPr/>
                    <a:lstStyle/>
                    <a:p>
                      <a:r>
                        <a:rPr lang="en-US" dirty="0">
                          <a:latin typeface="Aptos" panose="020B0004020202020204" pitchFamily="34" charset="0"/>
                        </a:rPr>
                        <a:t>General Manager and Dealer Principals </a:t>
                      </a:r>
                    </a:p>
                  </a:txBody>
                  <a:tcPr/>
                </a:tc>
                <a:tc>
                  <a:txBody>
                    <a:bodyPr/>
                    <a:lstStyle/>
                    <a:p>
                      <a:r>
                        <a:rPr lang="en-US" dirty="0">
                          <a:latin typeface="Aptos" panose="020B0004020202020204" pitchFamily="34" charset="0"/>
                        </a:rPr>
                        <a:t>Every 6 months. </a:t>
                      </a:r>
                    </a:p>
                  </a:txBody>
                  <a:tcPr/>
                </a:tc>
                <a:extLst>
                  <a:ext uri="{0D108BD9-81ED-4DB2-BD59-A6C34878D82A}">
                    <a16:rowId xmlns:a16="http://schemas.microsoft.com/office/drawing/2014/main" val="1960891333"/>
                  </a:ext>
                </a:extLst>
              </a:tr>
              <a:tr h="665408">
                <a:tc>
                  <a:txBody>
                    <a:bodyPr/>
                    <a:lstStyle/>
                    <a:p>
                      <a:r>
                        <a:rPr lang="en-US" dirty="0">
                          <a:latin typeface="Aptos" panose="020B0004020202020204" pitchFamily="34" charset="0"/>
                        </a:rPr>
                        <a:t>Reduce Expenses </a:t>
                      </a:r>
                    </a:p>
                  </a:txBody>
                  <a:tcPr/>
                </a:tc>
                <a:tc>
                  <a:txBody>
                    <a:bodyPr/>
                    <a:lstStyle/>
                    <a:p>
                      <a:r>
                        <a:rPr lang="en-US" dirty="0">
                          <a:latin typeface="Aptos" panose="020B0004020202020204" pitchFamily="34" charset="0"/>
                        </a:rPr>
                        <a:t>General Manager, Service Manager and Controller</a:t>
                      </a:r>
                    </a:p>
                  </a:txBody>
                  <a:tcPr/>
                </a:tc>
                <a:tc>
                  <a:txBody>
                    <a:bodyPr/>
                    <a:lstStyle/>
                    <a:p>
                      <a:r>
                        <a:rPr lang="en-US" dirty="0">
                          <a:latin typeface="Aptos" panose="020B0004020202020204" pitchFamily="34" charset="0"/>
                        </a:rPr>
                        <a:t>Every 6 months. </a:t>
                      </a:r>
                    </a:p>
                  </a:txBody>
                  <a:tcPr/>
                </a:tc>
                <a:extLst>
                  <a:ext uri="{0D108BD9-81ED-4DB2-BD59-A6C34878D82A}">
                    <a16:rowId xmlns:a16="http://schemas.microsoft.com/office/drawing/2014/main" val="4137224325"/>
                  </a:ext>
                </a:extLst>
              </a:tr>
              <a:tr h="523465">
                <a:tc>
                  <a:txBody>
                    <a:bodyPr/>
                    <a:lstStyle/>
                    <a:p>
                      <a:r>
                        <a:rPr lang="en-US" dirty="0">
                          <a:latin typeface="Aptos" panose="020B0004020202020204" pitchFamily="34" charset="0"/>
                        </a:rPr>
                        <a:t>Improve Hours Sold </a:t>
                      </a:r>
                    </a:p>
                  </a:txBody>
                  <a:tcPr/>
                </a:tc>
                <a:tc>
                  <a:txBody>
                    <a:bodyPr/>
                    <a:lstStyle/>
                    <a:p>
                      <a:r>
                        <a:rPr lang="en-US" dirty="0">
                          <a:latin typeface="Aptos" panose="020B0004020202020204" pitchFamily="34" charset="0"/>
                        </a:rPr>
                        <a:t>Service Manager with General Manager</a:t>
                      </a:r>
                    </a:p>
                  </a:txBody>
                  <a:tcPr/>
                </a:tc>
                <a:tc>
                  <a:txBody>
                    <a:bodyPr/>
                    <a:lstStyle/>
                    <a:p>
                      <a:r>
                        <a:rPr lang="en-US" dirty="0">
                          <a:latin typeface="Aptos" panose="020B0004020202020204" pitchFamily="34" charset="0"/>
                        </a:rPr>
                        <a:t>Daily report review end of month.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28436"/>
          </a:xfrm>
        </p:spPr>
        <p:txBody>
          <a:bodyPr>
            <a:normAutofit fontScale="90000"/>
          </a:bodyPr>
          <a:lstStyle/>
          <a:p>
            <a:r>
              <a:rPr lang="en-US" dirty="0">
                <a:solidFill>
                  <a:schemeClr val="tx1"/>
                </a:solidFill>
                <a:latin typeface="Aptos Black" panose="020B0004020202020204" pitchFamily="34" charset="0"/>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96939"/>
            <a:ext cx="8596668" cy="6318607"/>
          </a:xfrm>
        </p:spPr>
        <p:txBody>
          <a:bodyPr>
            <a:noAutofit/>
          </a:bodyPr>
          <a:lstStyle/>
          <a:p>
            <a:pPr marL="0" indent="0" algn="just">
              <a:buNone/>
            </a:pPr>
            <a:r>
              <a:rPr lang="en-US" dirty="0">
                <a:latin typeface="Aptos" panose="020B0004020202020204" pitchFamily="34" charset="0"/>
              </a:rPr>
              <a:t>        </a:t>
            </a:r>
            <a:r>
              <a:rPr lang="en-US" sz="1900" dirty="0">
                <a:latin typeface="Aptos" panose="020B0004020202020204" pitchFamily="34" charset="0"/>
              </a:rPr>
              <a:t> </a:t>
            </a:r>
            <a:r>
              <a:rPr lang="en-US" sz="1400" dirty="0">
                <a:latin typeface="Aptos" panose="020B0004020202020204" pitchFamily="34" charset="0"/>
              </a:rPr>
              <a:t>Autos Vega Ford service department has a lot of room to improve.  Frankly, the abysmal facility utilization rate and low proficiency of our techs surprised me greatly.  During class, I was very frustrated with our overall low numbers.  But as class progressed and I immersed myself in the homework, I started to see a light at the end the of tunnel.  The light is that have a lot of potential to grow.</a:t>
            </a:r>
          </a:p>
          <a:p>
            <a:pPr marL="0" indent="0" algn="just">
              <a:buNone/>
            </a:pPr>
            <a:r>
              <a:rPr lang="en-US" sz="1400" dirty="0">
                <a:latin typeface="Aptos" panose="020B0004020202020204" pitchFamily="34" charset="0"/>
              </a:rPr>
              <a:t>	Service is the weakest dealer department.  Fixed and variable expenses in the island are very high.  This, coupled with competitive low service door rates and very low warranty OEM reimbursable rates makes breaking even a challenging goal to achieve.  In order to reach a break even point  we will, among other things, raise door rates, cut distractions, improve service advisor training, attach certain service metrics to payment plans,  begin using video MPI’s,  cut expenses to the bone and improve service exclusive marketing.  This, should increase, among other things, hours sold, improve CSI, improve utilization rate, tech proficiency and increase profits. </a:t>
            </a:r>
          </a:p>
          <a:p>
            <a:pPr marL="0" indent="0" algn="just">
              <a:buNone/>
            </a:pPr>
            <a:r>
              <a:rPr lang="en-US" sz="1400" dirty="0">
                <a:latin typeface="Aptos" panose="020B0004020202020204" pitchFamily="34" charset="0"/>
              </a:rPr>
              <a:t>	Autos Vega has very strong positives we sometimes ignore to our peril.  Our “street cred” is very good.  People view us a serious and professional operation.  Internally, our employees appreciate working for us and our very low turnover rate is evidence of that.  The fact that many employees mentioned the “open door” supervisor policy as a big plus makes me think we need to institute that formally and notify it to all. Certainly, dealer principals like myself, must get more involved in the fixed side of the operation.  That is why I want to make it a rule that in all top-level meetings for fixed operations a dealer principal must always be present. </a:t>
            </a:r>
          </a:p>
          <a:p>
            <a:pPr marL="0" indent="0" algn="just">
              <a:buNone/>
            </a:pPr>
            <a:r>
              <a:rPr lang="en-US" sz="1400" dirty="0">
                <a:latin typeface="Aptos" panose="020B0004020202020204" pitchFamily="34" charset="0"/>
              </a:rPr>
              <a:t>	Finally, begin a separate parts and service marketing campaign.  One that is consistent and different from sales.  They need to work together but the strategies are different.  I personally would hire a small hungry advertising/marketing agency to handle parts/service marketing strategies.  These would include running videos in wait areas, separate social media pages, special sales, etc. </a:t>
            </a:r>
          </a:p>
          <a:p>
            <a:pPr marL="0" indent="0" algn="just">
              <a:buNone/>
            </a:pPr>
            <a:r>
              <a:rPr lang="en-US" sz="1400" dirty="0">
                <a:latin typeface="Aptos" panose="020B0004020202020204" pitchFamily="34" charset="0"/>
              </a:rPr>
              <a:t>	With these plans in place, I hope to start to see a turnaround in a few months and a fiscal improvement  by end of year.  Getting close to </a:t>
            </a:r>
            <a:r>
              <a:rPr lang="en-US" sz="1400">
                <a:latin typeface="Aptos" panose="020B0004020202020204" pitchFamily="34" charset="0"/>
              </a:rPr>
              <a:t>breaking even or better </a:t>
            </a:r>
            <a:r>
              <a:rPr lang="en-US" sz="1400" dirty="0">
                <a:latin typeface="Aptos" panose="020B0004020202020204" pitchFamily="34" charset="0"/>
              </a:rPr>
              <a:t>at the end of 2025 </a:t>
            </a:r>
            <a:r>
              <a:rPr lang="en-US" sz="1400">
                <a:latin typeface="Aptos" panose="020B0004020202020204" pitchFamily="34" charset="0"/>
              </a:rPr>
              <a:t>is our goal. </a:t>
            </a:r>
            <a:endParaRPr lang="en-US" sz="1400" dirty="0">
              <a:latin typeface="Aptos" panose="020B0004020202020204" pitchFamily="34" charset="0"/>
            </a:endParaRPr>
          </a:p>
          <a:p>
            <a:pPr marL="0" indent="0" algn="just">
              <a:buNone/>
            </a:pPr>
            <a:r>
              <a:rPr lang="en-US" sz="1400" dirty="0">
                <a:latin typeface="Aptos" panose="020B0004020202020204" pitchFamily="34" charset="0"/>
              </a:rPr>
              <a:t>	</a:t>
            </a:r>
          </a:p>
          <a:p>
            <a:pPr marL="0" indent="0">
              <a:buNone/>
            </a:pPr>
            <a:r>
              <a:rPr lang="en-US" dirty="0">
                <a:latin typeface="Aptos" panose="020B0004020202020204" pitchFamily="34" charset="0"/>
              </a:rPr>
              <a:t>	</a:t>
            </a:r>
          </a:p>
          <a:p>
            <a:pPr marL="0" indent="0">
              <a:buNone/>
            </a:pPr>
            <a:r>
              <a:rPr lang="en-US" dirty="0">
                <a:latin typeface="Aptos" panose="020B0004020202020204" pitchFamily="34" charset="0"/>
              </a:rPr>
              <a:t>	</a:t>
            </a:r>
          </a:p>
          <a:p>
            <a:pPr marL="0" indent="0">
              <a:buNone/>
            </a:pPr>
            <a:r>
              <a:rPr lang="en-US" dirty="0">
                <a:latin typeface="Aptos" panose="020B0004020202020204" pitchFamily="34" charset="0"/>
              </a:rPr>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01029"/>
            <a:ext cx="8596668" cy="1320800"/>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Aptos Black" panose="020B000402020202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77704"/>
            <a:ext cx="3545345" cy="4479493"/>
          </a:xfrm>
        </p:spPr>
        <p:txBody>
          <a:bodyPr>
            <a:normAutofit/>
          </a:bodyPr>
          <a:lstStyle/>
          <a:p>
            <a:pPr marL="0" indent="0">
              <a:buNone/>
            </a:pPr>
            <a:r>
              <a:rPr lang="en-US" sz="1600" b="1" i="0" u="sng" strike="noStrike" baseline="0" dirty="0">
                <a:solidFill>
                  <a:srgbClr val="000000"/>
                </a:solidFill>
                <a:latin typeface="Aptos" panose="020B0004020202020204" pitchFamily="34" charset="0"/>
              </a:rPr>
              <a:t>Current Practices </a:t>
            </a:r>
          </a:p>
          <a:p>
            <a:pPr>
              <a:buClr>
                <a:schemeClr val="tx1">
                  <a:lumMod val="95000"/>
                  <a:lumOff val="5000"/>
                </a:schemeClr>
              </a:buClr>
              <a:buFont typeface="Arial" panose="020B0604020202020204" pitchFamily="34" charset="0"/>
              <a:buChar char="•"/>
            </a:pPr>
            <a:r>
              <a:rPr lang="en-US" sz="1600" dirty="0">
                <a:solidFill>
                  <a:schemeClr val="tx1"/>
                </a:solidFill>
                <a:latin typeface="Aptos" panose="020B0004020202020204" pitchFamily="34" charset="0"/>
              </a:rPr>
              <a:t>Very little overall marketing.</a:t>
            </a:r>
          </a:p>
          <a:p>
            <a:pPr>
              <a:buClr>
                <a:schemeClr val="tx1">
                  <a:lumMod val="95000"/>
                  <a:lumOff val="5000"/>
                </a:schemeClr>
              </a:buClr>
              <a:buFont typeface="Arial" panose="020B0604020202020204" pitchFamily="34" charset="0"/>
              <a:buChar char="•"/>
            </a:pPr>
            <a:r>
              <a:rPr lang="en-US" sz="1600" dirty="0">
                <a:solidFill>
                  <a:schemeClr val="tx1"/>
                </a:solidFill>
                <a:latin typeface="Aptos" panose="020B0004020202020204" pitchFamily="34" charset="0"/>
              </a:rPr>
              <a:t>General nonspecific branding of service department. </a:t>
            </a:r>
          </a:p>
          <a:p>
            <a:pPr>
              <a:buClr>
                <a:schemeClr val="tx1">
                  <a:lumMod val="95000"/>
                  <a:lumOff val="5000"/>
                </a:schemeClr>
              </a:buClr>
              <a:buFont typeface="Arial" panose="020B0604020202020204" pitchFamily="34" charset="0"/>
              <a:buChar char="•"/>
            </a:pPr>
            <a:r>
              <a:rPr lang="en-US" sz="1600" i="0" strike="noStrike" baseline="0" dirty="0">
                <a:solidFill>
                  <a:schemeClr val="tx1"/>
                </a:solidFill>
                <a:latin typeface="Aptos" panose="020B0004020202020204" pitchFamily="34" charset="0"/>
              </a:rPr>
              <a:t>No paper, tv or radio ads. </a:t>
            </a:r>
            <a:endParaRPr lang="en-US" sz="1600" dirty="0">
              <a:solidFill>
                <a:schemeClr val="tx1"/>
              </a:solidFill>
              <a:latin typeface="Aptos" panose="020B0004020202020204" pitchFamily="34" charset="0"/>
            </a:endParaRPr>
          </a:p>
          <a:p>
            <a:pPr>
              <a:buClr>
                <a:schemeClr val="tx1">
                  <a:lumMod val="95000"/>
                  <a:lumOff val="5000"/>
                </a:schemeClr>
              </a:buClr>
              <a:buFont typeface="Arial" panose="020B0604020202020204" pitchFamily="34" charset="0"/>
              <a:buChar char="•"/>
            </a:pPr>
            <a:r>
              <a:rPr lang="en-US" sz="1600" dirty="0">
                <a:solidFill>
                  <a:schemeClr val="tx1"/>
                </a:solidFill>
                <a:latin typeface="Aptos" panose="020B0004020202020204" pitchFamily="34" charset="0"/>
              </a:rPr>
              <a:t>Sporadic specific offers. </a:t>
            </a:r>
            <a:endParaRPr lang="en-US" sz="1600" b="0" i="0" strike="noStrike" baseline="0" dirty="0">
              <a:solidFill>
                <a:srgbClr val="000000"/>
              </a:solidFill>
              <a:latin typeface="Aptos" panose="020B0004020202020204" pitchFamily="34" charset="0"/>
            </a:endParaRPr>
          </a:p>
          <a:p>
            <a:pPr marL="0" indent="0">
              <a:buNone/>
            </a:pPr>
            <a:endParaRPr lang="en-US" sz="1600" b="0" i="0" u="sng" strike="noStrike" baseline="0" dirty="0">
              <a:solidFill>
                <a:schemeClr val="tx1"/>
              </a:solidFill>
              <a:latin typeface="Aptos" panose="020B0004020202020204" pitchFamily="34" charset="0"/>
            </a:endParaRPr>
          </a:p>
          <a:p>
            <a:pPr marL="0" indent="0">
              <a:buNone/>
            </a:pPr>
            <a:r>
              <a:rPr lang="en-US" sz="1600" b="1" i="0" u="sng" strike="noStrike" baseline="0" dirty="0">
                <a:solidFill>
                  <a:schemeClr val="tx1"/>
                </a:solidFill>
                <a:latin typeface="Aptos" panose="020B0004020202020204" pitchFamily="34" charset="0"/>
              </a:rPr>
              <a:t>Goals for improvement </a:t>
            </a:r>
          </a:p>
          <a:p>
            <a:pPr>
              <a:buClrTx/>
              <a:buFont typeface="Arial" panose="020B0604020202020204" pitchFamily="34" charset="0"/>
              <a:buChar char="•"/>
            </a:pPr>
            <a:r>
              <a:rPr lang="en-US" sz="1600" b="0" i="0" strike="noStrike" baseline="0" dirty="0">
                <a:solidFill>
                  <a:schemeClr val="tx1"/>
                </a:solidFill>
                <a:latin typeface="Aptos" panose="020B0004020202020204" pitchFamily="34" charset="0"/>
              </a:rPr>
              <a:t>I</a:t>
            </a:r>
            <a:r>
              <a:rPr lang="en-US" sz="1600" dirty="0">
                <a:solidFill>
                  <a:schemeClr val="tx1"/>
                </a:solidFill>
                <a:latin typeface="Aptos" panose="020B0004020202020204" pitchFamily="34" charset="0"/>
              </a:rPr>
              <a:t>ncrease customer pay traffic.</a:t>
            </a:r>
          </a:p>
          <a:p>
            <a:pPr>
              <a:buClrTx/>
              <a:buFont typeface="Arial" panose="020B0604020202020204" pitchFamily="34" charset="0"/>
              <a:buChar char="•"/>
            </a:pPr>
            <a:r>
              <a:rPr lang="en-US" sz="1600" b="0" i="0" strike="noStrike" baseline="0" dirty="0">
                <a:solidFill>
                  <a:schemeClr val="tx1"/>
                </a:solidFill>
                <a:latin typeface="Aptos" panose="020B0004020202020204" pitchFamily="34" charset="0"/>
              </a:rPr>
              <a:t>In</a:t>
            </a:r>
            <a:r>
              <a:rPr lang="en-US" sz="1600" dirty="0">
                <a:solidFill>
                  <a:schemeClr val="tx1"/>
                </a:solidFill>
                <a:latin typeface="Aptos" panose="020B0004020202020204" pitchFamily="34" charset="0"/>
              </a:rPr>
              <a:t>crease commercial and fleet customer pay traffic. </a:t>
            </a:r>
          </a:p>
          <a:p>
            <a:pPr>
              <a:buClrTx/>
              <a:buFont typeface="Arial" panose="020B0604020202020204" pitchFamily="34" charset="0"/>
              <a:buChar char="•"/>
            </a:pPr>
            <a:r>
              <a:rPr lang="en-US" sz="1600" dirty="0">
                <a:solidFill>
                  <a:schemeClr val="tx1"/>
                </a:solidFill>
                <a:latin typeface="Aptos" panose="020B0004020202020204" pitchFamily="34" charset="0"/>
              </a:rPr>
              <a:t>Increase maintenance RO’s for Ford/Lincoln customers.  </a:t>
            </a:r>
            <a:endParaRPr lang="en-US" sz="1600" b="0" i="0" strike="noStrike" baseline="0" dirty="0">
              <a:solidFill>
                <a:schemeClr val="tx1"/>
              </a:solidFill>
              <a:latin typeface="Aptos" panose="020B0004020202020204" pitchFamily="34" charset="0"/>
            </a:endParaRPr>
          </a:p>
          <a:p>
            <a:endParaRPr lang="en-US" dirty="0"/>
          </a:p>
        </p:txBody>
      </p:sp>
      <p:sp>
        <p:nvSpPr>
          <p:cNvPr id="5" name="TextBox 4">
            <a:extLst>
              <a:ext uri="{FF2B5EF4-FFF2-40B4-BE49-F238E27FC236}">
                <a16:creationId xmlns:a16="http://schemas.microsoft.com/office/drawing/2014/main" id="{3F7FCA29-5F82-B363-71F9-25DA23EB0544}"/>
              </a:ext>
            </a:extLst>
          </p:cNvPr>
          <p:cNvSpPr txBox="1"/>
          <p:nvPr/>
        </p:nvSpPr>
        <p:spPr>
          <a:xfrm>
            <a:off x="4536040" y="1677704"/>
            <a:ext cx="4450285" cy="5016758"/>
          </a:xfrm>
          <a:prstGeom prst="rect">
            <a:avLst/>
          </a:prstGeom>
          <a:noFill/>
        </p:spPr>
        <p:txBody>
          <a:bodyPr wrap="square" rtlCol="0">
            <a:spAutoFit/>
          </a:bodyPr>
          <a:lstStyle/>
          <a:p>
            <a:pPr marL="0" indent="0">
              <a:buNone/>
            </a:pPr>
            <a:r>
              <a:rPr lang="en-US" sz="1600" b="1" i="0" u="sng" strike="noStrike" baseline="0" dirty="0">
                <a:solidFill>
                  <a:schemeClr val="tx1"/>
                </a:solidFill>
                <a:latin typeface="Aptos" panose="020B0004020202020204" pitchFamily="34" charset="0"/>
              </a:rPr>
              <a:t>Plans to achieve your goals </a:t>
            </a:r>
          </a:p>
          <a:p>
            <a:pPr marL="285750" indent="-285750">
              <a:buFont typeface="Arial" panose="020B0604020202020204" pitchFamily="34" charset="0"/>
              <a:buChar char="•"/>
            </a:pPr>
            <a:endParaRPr lang="en-US" sz="1600" b="0" i="0" u="none" strike="noStrike" baseline="0" dirty="0">
              <a:solidFill>
                <a:schemeClr val="tx1"/>
              </a:solidFill>
              <a:latin typeface="Aptos" panose="020B0004020202020204" pitchFamily="34" charset="0"/>
            </a:endParaRPr>
          </a:p>
          <a:p>
            <a:pPr marL="285750" indent="-285750">
              <a:buFont typeface="Arial" panose="020B0604020202020204" pitchFamily="34" charset="0"/>
              <a:buChar char="•"/>
            </a:pPr>
            <a:r>
              <a:rPr lang="en-US" sz="1600" dirty="0">
                <a:latin typeface="Aptos" panose="020B0004020202020204" pitchFamily="34" charset="0"/>
              </a:rPr>
              <a:t>Expand social media presence by creating a separate page for Service and Parts including dedicated Google ads. </a:t>
            </a:r>
          </a:p>
          <a:p>
            <a:pPr marL="285750" indent="-285750">
              <a:buFont typeface="Arial" panose="020B0604020202020204" pitchFamily="34" charset="0"/>
              <a:buChar char="•"/>
            </a:pPr>
            <a:endParaRPr lang="en-US" sz="1600" dirty="0">
              <a:latin typeface="Aptos" panose="020B0004020202020204" pitchFamily="34" charset="0"/>
            </a:endParaRPr>
          </a:p>
          <a:p>
            <a:pPr marL="285750" indent="-285750">
              <a:buFont typeface="Arial" panose="020B0604020202020204" pitchFamily="34" charset="0"/>
              <a:buChar char="•"/>
            </a:pPr>
            <a:r>
              <a:rPr lang="en-US" sz="1600" dirty="0">
                <a:latin typeface="Aptos" panose="020B0004020202020204" pitchFamily="34" charset="0"/>
              </a:rPr>
              <a:t>Create a service video to run in a loop in parts and service monitors.  </a:t>
            </a:r>
          </a:p>
          <a:p>
            <a:pPr marL="285750" indent="-285750">
              <a:buFont typeface="Arial" panose="020B0604020202020204" pitchFamily="34" charset="0"/>
              <a:buChar char="•"/>
            </a:pPr>
            <a:endParaRPr lang="en-US" sz="1600" dirty="0">
              <a:latin typeface="Aptos" panose="020B0004020202020204" pitchFamily="34" charset="0"/>
            </a:endParaRPr>
          </a:p>
          <a:p>
            <a:pPr marL="285750" indent="-285750">
              <a:buFont typeface="Arial" panose="020B0604020202020204" pitchFamily="34" charset="0"/>
              <a:buChar char="•"/>
            </a:pPr>
            <a:r>
              <a:rPr lang="en-US" sz="1600" dirty="0">
                <a:latin typeface="Aptos" panose="020B0004020202020204" pitchFamily="34" charset="0"/>
              </a:rPr>
              <a:t>Participate in local business conventions offering service for commercial fleets. </a:t>
            </a:r>
          </a:p>
          <a:p>
            <a:pPr marL="285750" indent="-285750">
              <a:buFont typeface="Arial" panose="020B0604020202020204" pitchFamily="34" charset="0"/>
              <a:buChar char="•"/>
            </a:pPr>
            <a:endParaRPr lang="en-US" sz="1600" dirty="0">
              <a:latin typeface="Aptos" panose="020B0004020202020204" pitchFamily="34" charset="0"/>
            </a:endParaRPr>
          </a:p>
          <a:p>
            <a:pPr marL="285750" indent="-285750">
              <a:buFont typeface="Arial" panose="020B0604020202020204" pitchFamily="34" charset="0"/>
              <a:buChar char="•"/>
            </a:pPr>
            <a:r>
              <a:rPr lang="en-US" sz="1600" dirty="0">
                <a:latin typeface="Aptos" panose="020B0004020202020204" pitchFamily="34" charset="0"/>
              </a:rPr>
              <a:t>Revamp maintenance menus and implement frequent evaluations.</a:t>
            </a:r>
          </a:p>
          <a:p>
            <a:pPr marL="0" indent="0">
              <a:buNone/>
            </a:pPr>
            <a:endParaRPr lang="en-US" sz="1600" dirty="0">
              <a:latin typeface="Aptos" panose="020B0004020202020204" pitchFamily="34" charset="0"/>
            </a:endParaRPr>
          </a:p>
          <a:p>
            <a:pPr marL="0" indent="0">
              <a:buNone/>
            </a:pPr>
            <a:r>
              <a:rPr lang="en-US" sz="1600" b="1" i="0" u="sng" strike="noStrike" baseline="0" dirty="0">
                <a:solidFill>
                  <a:schemeClr val="tx1"/>
                </a:solidFill>
                <a:latin typeface="Aptos" panose="020B0004020202020204" pitchFamily="34" charset="0"/>
              </a:rPr>
              <a:t>Plans to evaluate your changes </a:t>
            </a:r>
          </a:p>
          <a:p>
            <a:pPr marL="285750" indent="-285750">
              <a:buFont typeface="Arial" panose="020B0604020202020204" pitchFamily="34" charset="0"/>
              <a:buChar char="•"/>
            </a:pPr>
            <a:endParaRPr lang="en-US" sz="1600" dirty="0">
              <a:latin typeface="Aptos" panose="020B0004020202020204" pitchFamily="34" charset="0"/>
            </a:endParaRPr>
          </a:p>
          <a:p>
            <a:pPr marL="285750" indent="-285750">
              <a:buFont typeface="Arial" panose="020B0604020202020204" pitchFamily="34" charset="0"/>
              <a:buChar char="•"/>
            </a:pPr>
            <a:r>
              <a:rPr lang="en-US" sz="1600" dirty="0">
                <a:latin typeface="Aptos" panose="020B0004020202020204" pitchFamily="34" charset="0"/>
              </a:rPr>
              <a:t>Weekly meetings between service personnel to evaluate strategies and closely monitor increase in customer pay levels</a:t>
            </a:r>
            <a:r>
              <a:rPr lang="en-US" sz="1600" dirty="0">
                <a:latin typeface="Calibri" panose="020F0502020204030204" pitchFamily="34" charset="0"/>
              </a:rPr>
              <a:t>.  </a:t>
            </a:r>
            <a:endParaRPr lang="en-US" sz="1600" b="0" i="0" strike="noStrike" baseline="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Aptos Black" panose="020B000402020202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888102" y="1595111"/>
            <a:ext cx="4185623" cy="5262889"/>
          </a:xfrm>
        </p:spPr>
        <p:txBody>
          <a:bodyPr>
            <a:normAutofit fontScale="325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4900" b="1" i="0" u="sng" strike="noStrike" baseline="0" dirty="0">
                <a:solidFill>
                  <a:srgbClr val="221E1F"/>
                </a:solidFill>
                <a:latin typeface="Aptos" panose="020B0004020202020204" pitchFamily="34" charset="0"/>
              </a:rPr>
              <a:t>Current practices </a:t>
            </a:r>
          </a:p>
          <a:p>
            <a:pPr>
              <a:lnSpc>
                <a:spcPct val="120000"/>
              </a:lnSpc>
              <a:buClrTx/>
              <a:buFont typeface="Arial" panose="020B0604020202020204" pitchFamily="34" charset="0"/>
              <a:buChar char="•"/>
            </a:pPr>
            <a:r>
              <a:rPr lang="en-US" sz="4900" dirty="0">
                <a:solidFill>
                  <a:srgbClr val="221E1F"/>
                </a:solidFill>
                <a:latin typeface="Aptos" panose="020B0004020202020204" pitchFamily="34" charset="0"/>
              </a:rPr>
              <a:t>Techs are paid a flat rate plus a step program for pay based on hours produced (a.k.a. “boogie”).</a:t>
            </a:r>
            <a:endParaRPr lang="en-US" sz="4900" b="0" i="0" strike="noStrike" baseline="0" dirty="0">
              <a:solidFill>
                <a:srgbClr val="221E1F"/>
              </a:solidFill>
              <a:latin typeface="Aptos" panose="020B0004020202020204" pitchFamily="34" charset="0"/>
            </a:endParaRPr>
          </a:p>
          <a:p>
            <a:pPr marL="0" indent="0">
              <a:lnSpc>
                <a:spcPct val="120000"/>
              </a:lnSpc>
              <a:buClrTx/>
              <a:buNone/>
            </a:pPr>
            <a:r>
              <a:rPr lang="en-US" sz="4900" b="1" i="0" u="sng" strike="noStrike" baseline="0" dirty="0">
                <a:solidFill>
                  <a:srgbClr val="221E1F"/>
                </a:solidFill>
                <a:latin typeface="Aptos" panose="020B0004020202020204" pitchFamily="34" charset="0"/>
              </a:rPr>
              <a:t>Goals for improvement </a:t>
            </a:r>
          </a:p>
          <a:p>
            <a:pPr>
              <a:lnSpc>
                <a:spcPct val="120000"/>
              </a:lnSpc>
              <a:buClrTx/>
              <a:buFont typeface="Arial" panose="020B0604020202020204" pitchFamily="34" charset="0"/>
              <a:buChar char="•"/>
            </a:pPr>
            <a:r>
              <a:rPr lang="en-US" sz="4900" b="0" i="0" u="none" strike="noStrike" baseline="0" dirty="0">
                <a:solidFill>
                  <a:srgbClr val="221E1F"/>
                </a:solidFill>
                <a:latin typeface="Aptos" panose="020B0004020202020204" pitchFamily="34" charset="0"/>
              </a:rPr>
              <a:t>Inc</a:t>
            </a:r>
            <a:r>
              <a:rPr lang="en-US" sz="4900" dirty="0">
                <a:solidFill>
                  <a:srgbClr val="221E1F"/>
                </a:solidFill>
                <a:latin typeface="Aptos" panose="020B0004020202020204" pitchFamily="34" charset="0"/>
              </a:rPr>
              <a:t>rease customer pay sales.  </a:t>
            </a:r>
          </a:p>
          <a:p>
            <a:pPr>
              <a:lnSpc>
                <a:spcPct val="120000"/>
              </a:lnSpc>
              <a:buClrTx/>
              <a:buFont typeface="Arial" panose="020B0604020202020204" pitchFamily="34" charset="0"/>
              <a:buChar char="•"/>
            </a:pPr>
            <a:r>
              <a:rPr lang="en-US" sz="4900" b="0" i="0" u="none" strike="noStrike" baseline="0" dirty="0">
                <a:solidFill>
                  <a:srgbClr val="221E1F"/>
                </a:solidFill>
                <a:latin typeface="Aptos" panose="020B0004020202020204" pitchFamily="34" charset="0"/>
              </a:rPr>
              <a:t>Increase internal sales. </a:t>
            </a:r>
          </a:p>
          <a:p>
            <a:pPr marL="0" indent="0">
              <a:lnSpc>
                <a:spcPct val="120000"/>
              </a:lnSpc>
              <a:buClrTx/>
              <a:buNone/>
            </a:pPr>
            <a:r>
              <a:rPr lang="en-US" sz="4900" b="1" i="0" u="sng" strike="noStrike" baseline="0" dirty="0">
                <a:solidFill>
                  <a:srgbClr val="221E1F"/>
                </a:solidFill>
                <a:latin typeface="Aptos" panose="020B0004020202020204" pitchFamily="34" charset="0"/>
              </a:rPr>
              <a:t>Plans to achieve your goals </a:t>
            </a:r>
          </a:p>
          <a:p>
            <a:pPr>
              <a:lnSpc>
                <a:spcPct val="120000"/>
              </a:lnSpc>
              <a:buClrTx/>
              <a:buFont typeface="Arial" panose="020B0604020202020204" pitchFamily="34" charset="0"/>
              <a:buChar char="•"/>
            </a:pPr>
            <a:r>
              <a:rPr lang="en-US" sz="4900" b="0" i="0" u="none" strike="noStrike" baseline="0" dirty="0">
                <a:solidFill>
                  <a:srgbClr val="221E1F"/>
                </a:solidFill>
                <a:latin typeface="Aptos" panose="020B0004020202020204" pitchFamily="34" charset="0"/>
              </a:rPr>
              <a:t>Increase repair labor rate to $115.00.</a:t>
            </a:r>
          </a:p>
          <a:p>
            <a:pPr>
              <a:lnSpc>
                <a:spcPct val="120000"/>
              </a:lnSpc>
              <a:buClrTx/>
              <a:buFont typeface="Arial" panose="020B0604020202020204" pitchFamily="34" charset="0"/>
              <a:buChar char="•"/>
            </a:pPr>
            <a:r>
              <a:rPr lang="en-US" sz="4900" b="0" i="0" u="none" strike="noStrike" baseline="0" dirty="0">
                <a:solidFill>
                  <a:srgbClr val="221E1F"/>
                </a:solidFill>
                <a:latin typeface="Aptos" panose="020B0004020202020204" pitchFamily="34" charset="0"/>
              </a:rPr>
              <a:t>Increase specialty repairs (EV’s, Diesel and Electrical) to $130.00. </a:t>
            </a:r>
          </a:p>
          <a:p>
            <a:pPr>
              <a:lnSpc>
                <a:spcPct val="120000"/>
              </a:lnSpc>
              <a:buClrTx/>
              <a:buFont typeface="Arial" panose="020B0604020202020204" pitchFamily="34" charset="0"/>
              <a:buChar char="•"/>
            </a:pPr>
            <a:r>
              <a:rPr lang="en-US" sz="4900" b="0" i="0" u="none" strike="noStrike" baseline="0" dirty="0">
                <a:solidFill>
                  <a:srgbClr val="221E1F"/>
                </a:solidFill>
                <a:latin typeface="Aptos" panose="020B0004020202020204" pitchFamily="34" charset="0"/>
              </a:rPr>
              <a:t>Increase internal labor rate to $60 on </a:t>
            </a:r>
            <a:r>
              <a:rPr lang="en-US" sz="4900" dirty="0">
                <a:solidFill>
                  <a:srgbClr val="221E1F"/>
                </a:solidFill>
                <a:latin typeface="Aptos" panose="020B0004020202020204" pitchFamily="34" charset="0"/>
              </a:rPr>
              <a:t>August 1</a:t>
            </a:r>
            <a:r>
              <a:rPr lang="en-US" sz="4900" baseline="30000" dirty="0">
                <a:solidFill>
                  <a:srgbClr val="221E1F"/>
                </a:solidFill>
                <a:latin typeface="Aptos" panose="020B0004020202020204" pitchFamily="34" charset="0"/>
              </a:rPr>
              <a:t>st</a:t>
            </a:r>
            <a:r>
              <a:rPr lang="en-US" sz="4900" dirty="0">
                <a:solidFill>
                  <a:srgbClr val="221E1F"/>
                </a:solidFill>
                <a:latin typeface="Aptos" panose="020B0004020202020204" pitchFamily="34" charset="0"/>
              </a:rPr>
              <a:t> </a:t>
            </a:r>
            <a:r>
              <a:rPr lang="en-US" sz="4900" b="0" i="0" u="none" strike="noStrike" baseline="0" dirty="0">
                <a:solidFill>
                  <a:srgbClr val="221E1F"/>
                </a:solidFill>
                <a:latin typeface="Aptos" panose="020B0004020202020204" pitchFamily="34" charset="0"/>
              </a:rPr>
              <a:t> and to $100 by end of year.  </a:t>
            </a:r>
          </a:p>
          <a:p>
            <a:pPr>
              <a:lnSpc>
                <a:spcPct val="120000"/>
              </a:lnSpc>
              <a:buClrTx/>
              <a:buFont typeface="Arial" panose="020B0604020202020204" pitchFamily="34" charset="0"/>
              <a:buChar char="•"/>
            </a:pPr>
            <a:r>
              <a:rPr lang="en-US" sz="4900" dirty="0">
                <a:solidFill>
                  <a:srgbClr val="221E1F"/>
                </a:solidFill>
                <a:latin typeface="Aptos" panose="020B0004020202020204" pitchFamily="34" charset="0"/>
              </a:rPr>
              <a:t>No discounting unless authorized by Service Manager. </a:t>
            </a:r>
            <a:endParaRPr lang="en-US" sz="4900" b="0" i="0" u="none" strike="noStrike" baseline="0" dirty="0">
              <a:solidFill>
                <a:srgbClr val="221E1F"/>
              </a:solidFill>
              <a:latin typeface="Aptos" panose="020B0004020202020204" pitchFamily="34" charset="0"/>
            </a:endParaRPr>
          </a:p>
          <a:p>
            <a:endParaRPr lang="en-US" dirty="0"/>
          </a:p>
        </p:txBody>
      </p:sp>
      <p:graphicFrame>
        <p:nvGraphicFramePr>
          <p:cNvPr id="6" name="Content Placeholder 5">
            <a:extLst>
              <a:ext uri="{FF2B5EF4-FFF2-40B4-BE49-F238E27FC236}">
                <a16:creationId xmlns:a16="http://schemas.microsoft.com/office/drawing/2014/main" id="{9ED8A516-EF97-6DBA-51D5-CC5377301521}"/>
              </a:ext>
            </a:extLst>
          </p:cNvPr>
          <p:cNvGraphicFramePr>
            <a:graphicFrameLocks noGrp="1"/>
          </p:cNvGraphicFramePr>
          <p:nvPr>
            <p:ph sz="quarter" idx="4"/>
            <p:extLst>
              <p:ext uri="{D42A27DB-BD31-4B8C-83A1-F6EECF244321}">
                <p14:modId xmlns:p14="http://schemas.microsoft.com/office/powerpoint/2010/main" val="3111941169"/>
              </p:ext>
            </p:extLst>
          </p:nvPr>
        </p:nvGraphicFramePr>
        <p:xfrm>
          <a:off x="5284492" y="1270000"/>
          <a:ext cx="4186236" cy="3183413"/>
        </p:xfrm>
        <a:graphic>
          <a:graphicData uri="http://schemas.openxmlformats.org/drawingml/2006/table">
            <a:tbl>
              <a:tblPr/>
              <a:tblGrid>
                <a:gridCol w="512274">
                  <a:extLst>
                    <a:ext uri="{9D8B030D-6E8A-4147-A177-3AD203B41FA5}">
                      <a16:colId xmlns:a16="http://schemas.microsoft.com/office/drawing/2014/main" val="3262587348"/>
                    </a:ext>
                  </a:extLst>
                </a:gridCol>
                <a:gridCol w="912487">
                  <a:extLst>
                    <a:ext uri="{9D8B030D-6E8A-4147-A177-3AD203B41FA5}">
                      <a16:colId xmlns:a16="http://schemas.microsoft.com/office/drawing/2014/main" val="3365872844"/>
                    </a:ext>
                  </a:extLst>
                </a:gridCol>
                <a:gridCol w="936500">
                  <a:extLst>
                    <a:ext uri="{9D8B030D-6E8A-4147-A177-3AD203B41FA5}">
                      <a16:colId xmlns:a16="http://schemas.microsoft.com/office/drawing/2014/main" val="4188093925"/>
                    </a:ext>
                  </a:extLst>
                </a:gridCol>
                <a:gridCol w="800427">
                  <a:extLst>
                    <a:ext uri="{9D8B030D-6E8A-4147-A177-3AD203B41FA5}">
                      <a16:colId xmlns:a16="http://schemas.microsoft.com/office/drawing/2014/main" val="95269124"/>
                    </a:ext>
                  </a:extLst>
                </a:gridCol>
                <a:gridCol w="512274">
                  <a:extLst>
                    <a:ext uri="{9D8B030D-6E8A-4147-A177-3AD203B41FA5}">
                      <a16:colId xmlns:a16="http://schemas.microsoft.com/office/drawing/2014/main" val="3219808627"/>
                    </a:ext>
                  </a:extLst>
                </a:gridCol>
                <a:gridCol w="512274">
                  <a:extLst>
                    <a:ext uri="{9D8B030D-6E8A-4147-A177-3AD203B41FA5}">
                      <a16:colId xmlns:a16="http://schemas.microsoft.com/office/drawing/2014/main" val="704280931"/>
                    </a:ext>
                  </a:extLst>
                </a:gridCol>
              </a:tblGrid>
              <a:tr h="175758">
                <a:tc gridSpan="6">
                  <a:txBody>
                    <a:bodyPr/>
                    <a:lstStyle/>
                    <a:p>
                      <a:pPr algn="ctr" fontAlgn="ctr"/>
                      <a:r>
                        <a:rPr lang="en-US" sz="1200" b="1" i="0" u="none" strike="noStrike" dirty="0">
                          <a:solidFill>
                            <a:srgbClr val="000000"/>
                          </a:solidFill>
                          <a:effectLst/>
                          <a:latin typeface="Arial" panose="020B0604020202020204" pitchFamily="34" charset="0"/>
                        </a:rPr>
                        <a:t>    </a:t>
                      </a:r>
                      <a:r>
                        <a:rPr lang="en-US" sz="1200" b="1" i="0" u="none" strike="noStrike" dirty="0">
                          <a:solidFill>
                            <a:srgbClr val="000000"/>
                          </a:solidFill>
                          <a:effectLst/>
                          <a:latin typeface="Aptos Black" panose="020B0004020202020204" pitchFamily="34" charset="0"/>
                        </a:rPr>
                        <a:t>Service Department Sales And Gross  (Labor Only)</a:t>
                      </a:r>
                    </a:p>
                    <a:p>
                      <a:pPr algn="ctr" fontAlgn="ctr"/>
                      <a:endParaRPr lang="en-US" sz="1200" b="1" i="0" u="none" strike="noStrike" dirty="0">
                        <a:solidFill>
                          <a:srgbClr val="000000"/>
                        </a:solidFill>
                        <a:effectLst/>
                        <a:latin typeface="Aptos Black" panose="020B0004020202020204" pitchFamily="34" charset="0"/>
                      </a:endParaRPr>
                    </a:p>
                    <a:p>
                      <a:pPr algn="ctr" fontAlgn="ctr"/>
                      <a:r>
                        <a:rPr lang="en-US" sz="1200" b="1" i="0" u="none" strike="noStrike" dirty="0">
                          <a:solidFill>
                            <a:srgbClr val="000000"/>
                          </a:solidFill>
                          <a:effectLst/>
                          <a:latin typeface="Aptos Black" panose="020B0004020202020204" pitchFamily="34" charset="0"/>
                        </a:rPr>
                        <a:t>January to April 2024               </a:t>
                      </a:r>
                    </a:p>
                  </a:txBody>
                  <a:tcPr marL="7989" marR="7989" marT="798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372072"/>
                  </a:ext>
                </a:extLst>
              </a:tr>
              <a:tr h="207714">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3669422"/>
                  </a:ext>
                </a:extLst>
              </a:tr>
              <a:tr h="42341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054311625"/>
                  </a:ext>
                </a:extLst>
              </a:tr>
              <a:tr h="28920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367,546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245,155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66.70%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57.99%</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88150687"/>
                  </a:ext>
                </a:extLst>
              </a:tr>
              <a:tr h="16776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12607012"/>
                  </a:ext>
                </a:extLst>
              </a:tr>
              <a:tr h="16776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28750707"/>
                  </a:ext>
                </a:extLst>
              </a:tr>
              <a:tr h="28920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238,399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162,105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68.00%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37.61%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90163833"/>
                  </a:ext>
                </a:extLst>
              </a:tr>
              <a:tr h="16776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0133600"/>
                  </a:ext>
                </a:extLst>
              </a:tr>
              <a:tr h="28920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27,870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17,431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62.54%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4.40%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8933644"/>
                  </a:ext>
                </a:extLst>
              </a:tr>
              <a:tr h="16776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8478686"/>
                  </a:ext>
                </a:extLst>
              </a:tr>
              <a:tr h="16776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33228932"/>
                  </a:ext>
                </a:extLst>
              </a:tr>
              <a:tr h="28920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dirty="0">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633,815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424,691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67.01%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1293995"/>
                  </a:ext>
                </a:extLst>
              </a:tr>
            </a:tbl>
          </a:graphicData>
        </a:graphic>
      </p:graphicFrame>
      <p:sp>
        <p:nvSpPr>
          <p:cNvPr id="4" name="TextBox 3">
            <a:extLst>
              <a:ext uri="{FF2B5EF4-FFF2-40B4-BE49-F238E27FC236}">
                <a16:creationId xmlns:a16="http://schemas.microsoft.com/office/drawing/2014/main" id="{E3659E7B-1C1E-46E1-8611-6F1BD4BA13C7}"/>
              </a:ext>
            </a:extLst>
          </p:cNvPr>
          <p:cNvSpPr txBox="1"/>
          <p:nvPr/>
        </p:nvSpPr>
        <p:spPr>
          <a:xfrm>
            <a:off x="5418056" y="4486158"/>
            <a:ext cx="4185622" cy="2308324"/>
          </a:xfrm>
          <a:prstGeom prst="rect">
            <a:avLst/>
          </a:prstGeom>
          <a:noFill/>
        </p:spPr>
        <p:txBody>
          <a:bodyPr wrap="square" rtlCol="0">
            <a:spAutoFit/>
          </a:bodyPr>
          <a:lstStyle/>
          <a:p>
            <a:pPr marL="0" indent="0">
              <a:buNone/>
            </a:pPr>
            <a:r>
              <a:rPr lang="en-US" sz="1600" b="1" i="0" u="sng" strike="noStrike" baseline="0" dirty="0">
                <a:solidFill>
                  <a:srgbClr val="221E1F"/>
                </a:solidFill>
                <a:latin typeface="Aptos" panose="020B0004020202020204" pitchFamily="34" charset="0"/>
              </a:rPr>
              <a:t>Plans to evaluate your changes </a:t>
            </a:r>
          </a:p>
          <a:p>
            <a:pPr marL="0" indent="0">
              <a:buNone/>
            </a:pPr>
            <a:endParaRPr lang="en-US" sz="1600" b="1" u="sng" dirty="0">
              <a:solidFill>
                <a:srgbClr val="221E1F"/>
              </a:solidFill>
              <a:latin typeface="Aptos" panose="020B0004020202020204" pitchFamily="34" charset="0"/>
            </a:endParaRPr>
          </a:p>
          <a:p>
            <a:pPr marL="285750" indent="-285750">
              <a:buFont typeface="Arial" panose="020B0604020202020204" pitchFamily="34" charset="0"/>
              <a:buChar char="•"/>
            </a:pPr>
            <a:r>
              <a:rPr lang="en-US" sz="1600" dirty="0">
                <a:solidFill>
                  <a:srgbClr val="221E1F"/>
                </a:solidFill>
                <a:latin typeface="Aptos" panose="020B0004020202020204" pitchFamily="34" charset="0"/>
              </a:rPr>
              <a:t>Daily monitoring of sales with a daily report to be shared to General Manager and at least one dealer principal.     </a:t>
            </a:r>
          </a:p>
          <a:p>
            <a:pPr>
              <a:buFont typeface="Arial" panose="020B0604020202020204" pitchFamily="34" charset="0"/>
              <a:buChar char="•"/>
            </a:pPr>
            <a:endParaRPr lang="en-US" sz="1600" b="0" i="0" u="none" strike="noStrike" baseline="0" dirty="0">
              <a:solidFill>
                <a:srgbClr val="221E1F"/>
              </a:solidFill>
              <a:latin typeface="Aptos" panose="020B0004020202020204" pitchFamily="34" charset="0"/>
            </a:endParaRPr>
          </a:p>
          <a:p>
            <a:pPr marL="285750" indent="-285750">
              <a:buFont typeface="Arial" panose="020B0604020202020204" pitchFamily="34" charset="0"/>
              <a:buChar char="•"/>
            </a:pPr>
            <a:r>
              <a:rPr lang="en-US" sz="1600" dirty="0">
                <a:solidFill>
                  <a:srgbClr val="221E1F"/>
                </a:solidFill>
                <a:latin typeface="Aptos" panose="020B0004020202020204" pitchFamily="34" charset="0"/>
              </a:rPr>
              <a:t>M</a:t>
            </a:r>
            <a:r>
              <a:rPr lang="en-US" sz="1600" b="0" i="0" u="none" strike="noStrike" baseline="0" dirty="0">
                <a:solidFill>
                  <a:srgbClr val="221E1F"/>
                </a:solidFill>
                <a:latin typeface="Aptos" panose="020B0004020202020204" pitchFamily="34" charset="0"/>
              </a:rPr>
              <a:t>onthly meeting of Service </a:t>
            </a:r>
            <a:r>
              <a:rPr lang="en-US" sz="1600" dirty="0">
                <a:solidFill>
                  <a:srgbClr val="221E1F"/>
                </a:solidFill>
                <a:latin typeface="Aptos" panose="020B0004020202020204" pitchFamily="34" charset="0"/>
              </a:rPr>
              <a:t>M</a:t>
            </a:r>
            <a:r>
              <a:rPr lang="en-US" sz="1600" b="0" i="0" u="none" strike="noStrike" baseline="0" dirty="0">
                <a:solidFill>
                  <a:srgbClr val="221E1F"/>
                </a:solidFill>
                <a:latin typeface="Aptos" panose="020B0004020202020204" pitchFamily="34" charset="0"/>
              </a:rPr>
              <a:t>anagers with General Manager and one dealer principa</a:t>
            </a:r>
            <a:r>
              <a:rPr lang="en-US" sz="1600" dirty="0">
                <a:solidFill>
                  <a:srgbClr val="221E1F"/>
                </a:solidFill>
                <a:latin typeface="Aptos" panose="020B0004020202020204" pitchFamily="34" charset="0"/>
              </a:rPr>
              <a:t>l</a:t>
            </a:r>
            <a:r>
              <a:rPr lang="en-US" sz="1600" b="0" i="0" u="none" strike="noStrike" baseline="0" dirty="0">
                <a:solidFill>
                  <a:srgbClr val="221E1F"/>
                </a:solidFill>
                <a:latin typeface="Aptos" panose="020B0004020202020204" pitchFamily="34" charset="0"/>
              </a:rPr>
              <a:t> to review sales numbers. </a:t>
            </a:r>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57538"/>
            <a:ext cx="5134755"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Aptos Black" panose="020B000402020202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29696"/>
            <a:ext cx="4184035" cy="5328304"/>
          </a:xfrm>
        </p:spPr>
        <p:txBody>
          <a:bodyPr>
            <a:noAutofit/>
          </a:bodyPr>
          <a:lstStyle/>
          <a:p>
            <a:pPr marL="0" indent="0">
              <a:buNone/>
            </a:pPr>
            <a:r>
              <a:rPr lang="en-US" sz="1400" b="1" i="0" u="sng" strike="noStrike" baseline="0" dirty="0">
                <a:solidFill>
                  <a:srgbClr val="221E1F"/>
                </a:solidFill>
                <a:latin typeface="Aptos" panose="020B0004020202020204" pitchFamily="34" charset="0"/>
              </a:rPr>
              <a:t>Current practices </a:t>
            </a:r>
          </a:p>
          <a:p>
            <a:pPr>
              <a:buClrTx/>
              <a:buFont typeface="Arial" panose="020B0604020202020204" pitchFamily="34" charset="0"/>
              <a:buChar char="•"/>
            </a:pPr>
            <a:r>
              <a:rPr lang="en-US" sz="1400" b="0" i="0" strike="noStrike" baseline="0" dirty="0">
                <a:solidFill>
                  <a:srgbClr val="221E1F"/>
                </a:solidFill>
                <a:latin typeface="Aptos" panose="020B0004020202020204" pitchFamily="34" charset="0"/>
              </a:rPr>
              <a:t>High personnel expense coupled with low proficient employees and </a:t>
            </a:r>
            <a:r>
              <a:rPr lang="en-US" sz="1400" dirty="0">
                <a:solidFill>
                  <a:srgbClr val="221E1F"/>
                </a:solidFill>
                <a:latin typeface="Aptos" panose="020B0004020202020204" pitchFamily="34" charset="0"/>
              </a:rPr>
              <a:t>high fixed expenses.</a:t>
            </a:r>
            <a:endParaRPr lang="en-US" sz="1400" b="0" i="0" strike="noStrike" baseline="0" dirty="0">
              <a:solidFill>
                <a:srgbClr val="221E1F"/>
              </a:solidFill>
              <a:latin typeface="Aptos" panose="020B0004020202020204" pitchFamily="34" charset="0"/>
            </a:endParaRPr>
          </a:p>
          <a:p>
            <a:pPr marL="0" indent="0">
              <a:buClrTx/>
              <a:buNone/>
            </a:pPr>
            <a:r>
              <a:rPr lang="en-US" sz="1400" b="1" i="0" u="sng" strike="noStrike" baseline="0" dirty="0">
                <a:solidFill>
                  <a:srgbClr val="221E1F"/>
                </a:solidFill>
                <a:latin typeface="Aptos" panose="020B0004020202020204" pitchFamily="34" charset="0"/>
              </a:rPr>
              <a:t>Goals for improvement </a:t>
            </a:r>
          </a:p>
          <a:p>
            <a:pPr>
              <a:buClrTx/>
              <a:buFont typeface="Arial" panose="020B0604020202020204" pitchFamily="34" charset="0"/>
              <a:buChar char="•"/>
            </a:pPr>
            <a:r>
              <a:rPr lang="en-US" sz="1400" i="0" u="none" strike="noStrike" baseline="0" dirty="0">
                <a:solidFill>
                  <a:srgbClr val="221E1F"/>
                </a:solidFill>
                <a:latin typeface="Aptos" panose="020B0004020202020204" pitchFamily="34" charset="0"/>
              </a:rPr>
              <a:t>Reduce fixe</a:t>
            </a:r>
            <a:r>
              <a:rPr lang="en-US" sz="1400" dirty="0">
                <a:solidFill>
                  <a:srgbClr val="221E1F"/>
                </a:solidFill>
                <a:latin typeface="Aptos" panose="020B0004020202020204" pitchFamily="34" charset="0"/>
              </a:rPr>
              <a:t>d and selling</a:t>
            </a:r>
            <a:r>
              <a:rPr lang="en-US" sz="1400" i="0" u="none" strike="noStrike" baseline="0" dirty="0">
                <a:solidFill>
                  <a:srgbClr val="221E1F"/>
                </a:solidFill>
                <a:latin typeface="Aptos" panose="020B0004020202020204" pitchFamily="34" charset="0"/>
              </a:rPr>
              <a:t> expenses as much as possible.</a:t>
            </a:r>
          </a:p>
          <a:p>
            <a:pPr>
              <a:buClrTx/>
              <a:buFont typeface="Arial" panose="020B0604020202020204" pitchFamily="34" charset="0"/>
              <a:buChar char="•"/>
            </a:pPr>
            <a:r>
              <a:rPr lang="en-US" sz="1400" dirty="0">
                <a:solidFill>
                  <a:srgbClr val="221E1F"/>
                </a:solidFill>
                <a:latin typeface="Aptos" panose="020B0004020202020204" pitchFamily="34" charset="0"/>
              </a:rPr>
              <a:t>Have the correct staffing needs of the dept.  </a:t>
            </a:r>
          </a:p>
          <a:p>
            <a:pPr marL="0" indent="0">
              <a:buClrTx/>
              <a:buNone/>
            </a:pPr>
            <a:r>
              <a:rPr lang="en-US" sz="1400" b="1" i="0" u="sng" strike="noStrike" baseline="0" dirty="0">
                <a:solidFill>
                  <a:srgbClr val="221E1F"/>
                </a:solidFill>
                <a:latin typeface="Aptos" panose="020B0004020202020204" pitchFamily="34" charset="0"/>
              </a:rPr>
              <a:t>Plans to achieve your goals </a:t>
            </a:r>
          </a:p>
          <a:p>
            <a:pPr>
              <a:buClrTx/>
              <a:buFont typeface="Arial" panose="020B0604020202020204" pitchFamily="34" charset="0"/>
              <a:buChar char="•"/>
            </a:pPr>
            <a:r>
              <a:rPr lang="en-US" sz="1400" dirty="0">
                <a:solidFill>
                  <a:srgbClr val="221E1F"/>
                </a:solidFill>
                <a:latin typeface="Aptos" panose="020B0004020202020204" pitchFamily="34" charset="0"/>
              </a:rPr>
              <a:t>Invest in energy efficiency consultants and water recycling systems.  (Utility rates in PR are some of the highest in the U.S.) </a:t>
            </a:r>
          </a:p>
          <a:p>
            <a:pPr>
              <a:buClrTx/>
              <a:buFont typeface="Arial" panose="020B0604020202020204" pitchFamily="34" charset="0"/>
              <a:buChar char="•"/>
            </a:pPr>
            <a:r>
              <a:rPr lang="en-US" sz="1400" dirty="0">
                <a:solidFill>
                  <a:srgbClr val="221E1F"/>
                </a:solidFill>
                <a:latin typeface="Aptos" panose="020B0004020202020204" pitchFamily="34" charset="0"/>
              </a:rPr>
              <a:t>Implement shop supplies control program.   </a:t>
            </a:r>
            <a:endParaRPr lang="en-US" sz="1400" i="0" strike="noStrike" baseline="0" dirty="0">
              <a:solidFill>
                <a:srgbClr val="221E1F"/>
              </a:solidFill>
              <a:latin typeface="Aptos" panose="020B0004020202020204" pitchFamily="34" charset="0"/>
            </a:endParaRPr>
          </a:p>
          <a:p>
            <a:pPr>
              <a:buClrTx/>
              <a:buFont typeface="Arial" panose="020B0604020202020204" pitchFamily="34" charset="0"/>
              <a:buChar char="•"/>
            </a:pPr>
            <a:r>
              <a:rPr lang="en-US" sz="1400" dirty="0">
                <a:latin typeface="Aptos" panose="020B0004020202020204" pitchFamily="34" charset="0"/>
              </a:rPr>
              <a:t>Include a shared % incentive in payment plans for dollar amount of expenses cut.  Get everyone on board.  </a:t>
            </a:r>
          </a:p>
          <a:p>
            <a:pPr>
              <a:buClrTx/>
              <a:buFont typeface="Arial" panose="020B0604020202020204" pitchFamily="34" charset="0"/>
              <a:buChar char="•"/>
            </a:pPr>
            <a:r>
              <a:rPr lang="en-US" sz="1400" dirty="0">
                <a:latin typeface="Aptos" panose="020B0004020202020204" pitchFamily="34" charset="0"/>
              </a:rPr>
              <a:t>Hire consultant to evaluate the actual staffing needs of  department. </a:t>
            </a:r>
          </a:p>
          <a:p>
            <a:pPr>
              <a:buClrTx/>
              <a:buFont typeface="Arial" panose="020B0604020202020204" pitchFamily="34" charset="0"/>
              <a:buChar char="•"/>
            </a:pPr>
            <a:r>
              <a:rPr lang="en-US" sz="1400" dirty="0">
                <a:latin typeface="Aptos" panose="020B0004020202020204" pitchFamily="34" charset="0"/>
              </a:rPr>
              <a:t>Charge credit card fees.  </a:t>
            </a:r>
          </a:p>
        </p:txBody>
      </p:sp>
      <p:graphicFrame>
        <p:nvGraphicFramePr>
          <p:cNvPr id="7" name="Content Placeholder 6">
            <a:extLst>
              <a:ext uri="{FF2B5EF4-FFF2-40B4-BE49-F238E27FC236}">
                <a16:creationId xmlns:a16="http://schemas.microsoft.com/office/drawing/2014/main" id="{143DBC46-33C3-D18D-5E8B-6C46BF656FB5}"/>
              </a:ext>
            </a:extLst>
          </p:cNvPr>
          <p:cNvGraphicFramePr>
            <a:graphicFrameLocks noGrp="1"/>
          </p:cNvGraphicFramePr>
          <p:nvPr>
            <p:ph sz="half" idx="2"/>
            <p:extLst>
              <p:ext uri="{D42A27DB-BD31-4B8C-83A1-F6EECF244321}">
                <p14:modId xmlns:p14="http://schemas.microsoft.com/office/powerpoint/2010/main" val="2841081395"/>
              </p:ext>
            </p:extLst>
          </p:nvPr>
        </p:nvGraphicFramePr>
        <p:xfrm>
          <a:off x="5812089" y="984251"/>
          <a:ext cx="3594100" cy="3943350"/>
        </p:xfrm>
        <a:graphic>
          <a:graphicData uri="http://schemas.openxmlformats.org/drawingml/2006/table">
            <a:tbl>
              <a:tblPr/>
              <a:tblGrid>
                <a:gridCol w="610139">
                  <a:extLst>
                    <a:ext uri="{9D8B030D-6E8A-4147-A177-3AD203B41FA5}">
                      <a16:colId xmlns:a16="http://schemas.microsoft.com/office/drawing/2014/main" val="1319384868"/>
                    </a:ext>
                  </a:extLst>
                </a:gridCol>
                <a:gridCol w="1344212">
                  <a:extLst>
                    <a:ext uri="{9D8B030D-6E8A-4147-A177-3AD203B41FA5}">
                      <a16:colId xmlns:a16="http://schemas.microsoft.com/office/drawing/2014/main" val="1981899478"/>
                    </a:ext>
                  </a:extLst>
                </a:gridCol>
                <a:gridCol w="1029610">
                  <a:extLst>
                    <a:ext uri="{9D8B030D-6E8A-4147-A177-3AD203B41FA5}">
                      <a16:colId xmlns:a16="http://schemas.microsoft.com/office/drawing/2014/main" val="3399662904"/>
                    </a:ext>
                  </a:extLst>
                </a:gridCol>
                <a:gridCol w="610139">
                  <a:extLst>
                    <a:ext uri="{9D8B030D-6E8A-4147-A177-3AD203B41FA5}">
                      <a16:colId xmlns:a16="http://schemas.microsoft.com/office/drawing/2014/main" val="736129537"/>
                    </a:ext>
                  </a:extLst>
                </a:gridCol>
              </a:tblGrid>
              <a:tr h="209550">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a:t>
                      </a:r>
                    </a:p>
                    <a:p>
                      <a:pPr algn="ctr" fontAlgn="b"/>
                      <a:r>
                        <a:rPr lang="en-US" sz="1000" b="1" i="0" u="none" strike="noStrike" dirty="0">
                          <a:solidFill>
                            <a:srgbClr val="000000"/>
                          </a:solidFill>
                          <a:effectLst/>
                          <a:latin typeface="Arial" panose="020B0604020202020204" pitchFamily="34" charset="0"/>
                        </a:rPr>
                        <a:t>January to April 2024</a:t>
                      </a:r>
                    </a:p>
                    <a:p>
                      <a:pPr algn="ctr" fontAlgn="b"/>
                      <a:r>
                        <a:rPr lang="en-US" sz="1000" b="1" i="0" u="none" strike="noStrike" dirty="0">
                          <a:solidFill>
                            <a:srgbClr val="000000"/>
                          </a:solidFill>
                          <a:effectLst/>
                          <a:latin typeface="Arial" panose="020B0604020202020204" pitchFamily="34" charset="0"/>
                        </a:rPr>
                        <a:t>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0838266"/>
                  </a:ext>
                </a:extLst>
              </a:tr>
              <a:tr h="24765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5012733"/>
                  </a:ext>
                </a:extLst>
              </a:tr>
              <a:tr h="5048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dirty="0">
                          <a:solidFill>
                            <a:srgbClr val="FFFFFF"/>
                          </a:solidFill>
                          <a:effectLst/>
                          <a:highlight>
                            <a:srgbClr val="4472C4"/>
                          </a:highligh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511417790"/>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424,691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585044373"/>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54539077"/>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492,566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115.98%</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67144986"/>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66093960"/>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87250601"/>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128,747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30.32%</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28999246"/>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77744611"/>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77820725"/>
                  </a:ext>
                </a:extLst>
              </a:tr>
              <a:tr h="20955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621,313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146.30%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28729588"/>
                  </a:ext>
                </a:extLst>
              </a:tr>
              <a:tr h="20002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(196,622)</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-46.30%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279339"/>
                  </a:ext>
                </a:extLst>
              </a:tr>
            </a:tbl>
          </a:graphicData>
        </a:graphic>
      </p:graphicFrame>
      <p:sp>
        <p:nvSpPr>
          <p:cNvPr id="12" name="TextBox 11">
            <a:extLst>
              <a:ext uri="{FF2B5EF4-FFF2-40B4-BE49-F238E27FC236}">
                <a16:creationId xmlns:a16="http://schemas.microsoft.com/office/drawing/2014/main" id="{F44EE7A4-CE19-2DDD-100A-2FE2F37B55B8}"/>
              </a:ext>
            </a:extLst>
          </p:cNvPr>
          <p:cNvSpPr txBox="1"/>
          <p:nvPr/>
        </p:nvSpPr>
        <p:spPr>
          <a:xfrm>
            <a:off x="5812089" y="5024927"/>
            <a:ext cx="3340457" cy="2031325"/>
          </a:xfrm>
          <a:prstGeom prst="rect">
            <a:avLst/>
          </a:prstGeom>
          <a:noFill/>
        </p:spPr>
        <p:txBody>
          <a:bodyPr wrap="square" rtlCol="0">
            <a:spAutoFit/>
          </a:bodyPr>
          <a:lstStyle/>
          <a:p>
            <a:r>
              <a:rPr lang="en-US" sz="1400" b="1" i="0" u="sng" strike="noStrike" baseline="0" dirty="0">
                <a:solidFill>
                  <a:srgbClr val="221E1F"/>
                </a:solidFill>
                <a:latin typeface="Aptos" panose="020B0004020202020204" pitchFamily="34" charset="0"/>
              </a:rPr>
              <a:t>Plans to evaluate your changes</a:t>
            </a:r>
          </a:p>
          <a:p>
            <a:pPr marL="171450" indent="-171450">
              <a:buFont typeface="Arial" panose="020B0604020202020204" pitchFamily="34" charset="0"/>
              <a:buChar char="•"/>
            </a:pPr>
            <a:endParaRPr lang="en-US" sz="1400" i="0" strike="noStrike" baseline="0" dirty="0">
              <a:solidFill>
                <a:srgbClr val="221E1F"/>
              </a:solidFill>
              <a:latin typeface="Aptos" panose="020B0004020202020204" pitchFamily="34" charset="0"/>
            </a:endParaRPr>
          </a:p>
          <a:p>
            <a:pPr marL="171450" indent="-171450">
              <a:buFont typeface="Arial" panose="020B0604020202020204" pitchFamily="34" charset="0"/>
              <a:buChar char="•"/>
            </a:pPr>
            <a:r>
              <a:rPr lang="en-US" sz="1400" i="0" strike="noStrike" baseline="0" dirty="0">
                <a:solidFill>
                  <a:srgbClr val="221E1F"/>
                </a:solidFill>
                <a:latin typeface="Aptos" panose="020B0004020202020204" pitchFamily="34" charset="0"/>
              </a:rPr>
              <a:t>Monitor monthly expenses with Service Manager, GM and </a:t>
            </a:r>
            <a:r>
              <a:rPr lang="en-US" sz="1400" dirty="0">
                <a:solidFill>
                  <a:srgbClr val="221E1F"/>
                </a:solidFill>
                <a:latin typeface="Aptos" panose="020B0004020202020204" pitchFamily="34" charset="0"/>
              </a:rPr>
              <a:t>Controller. </a:t>
            </a:r>
          </a:p>
          <a:p>
            <a:pPr marL="171450" indent="-171450">
              <a:buFont typeface="Arial" panose="020B0604020202020204" pitchFamily="34" charset="0"/>
              <a:buChar char="•"/>
            </a:pPr>
            <a:endParaRPr lang="en-US" sz="1400" i="0" strike="noStrike" baseline="0" dirty="0">
              <a:solidFill>
                <a:srgbClr val="221E1F"/>
              </a:solidFill>
              <a:latin typeface="Aptos" panose="020B0004020202020204" pitchFamily="34" charset="0"/>
            </a:endParaRPr>
          </a:p>
          <a:p>
            <a:pPr marL="171450" indent="-171450">
              <a:buFont typeface="Arial" panose="020B0604020202020204" pitchFamily="34" charset="0"/>
              <a:buChar char="•"/>
            </a:pPr>
            <a:r>
              <a:rPr lang="en-US" sz="1400" i="0" strike="noStrike" baseline="0" dirty="0">
                <a:solidFill>
                  <a:srgbClr val="221E1F"/>
                </a:solidFill>
                <a:latin typeface="Aptos" panose="020B0004020202020204" pitchFamily="34" charset="0"/>
              </a:rPr>
              <a:t>Monitor payroll expenses carefully with Human Resources and external staffing  consultant. </a:t>
            </a:r>
          </a:p>
          <a:p>
            <a:r>
              <a:rPr lang="en-US" sz="1400" b="1" i="0" u="sng" strike="noStrike" baseline="0" dirty="0">
                <a:solidFill>
                  <a:srgbClr val="221E1F"/>
                </a:solidFill>
                <a:latin typeface="Aptos" panose="020B0004020202020204" pitchFamily="34" charset="0"/>
              </a:rPr>
              <a:t> </a:t>
            </a: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4439" y="292858"/>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Aptos Black" panose="020B000402020202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13658"/>
            <a:ext cx="4184035" cy="5403591"/>
          </a:xfrm>
        </p:spPr>
        <p:txBody>
          <a:bodyPr>
            <a:normAutofit fontScale="70000" lnSpcReduction="20000"/>
          </a:bodyPr>
          <a:lstStyle/>
          <a:p>
            <a:pPr marL="0" indent="0">
              <a:buNone/>
            </a:pPr>
            <a:r>
              <a:rPr lang="en-US" sz="2000" b="1" i="0" u="sng" strike="noStrike" baseline="0" dirty="0">
                <a:solidFill>
                  <a:srgbClr val="221E1F"/>
                </a:solidFill>
                <a:latin typeface="Aptos" panose="020B0004020202020204" pitchFamily="34" charset="0"/>
              </a:rPr>
              <a:t>Current practices </a:t>
            </a:r>
          </a:p>
          <a:p>
            <a:pPr algn="just">
              <a:buClrTx/>
              <a:buFont typeface="Arial" panose="020B0604020202020204" pitchFamily="34" charset="0"/>
              <a:buChar char="•"/>
            </a:pPr>
            <a:r>
              <a:rPr lang="en-US" sz="2000" i="0" strike="noStrike" baseline="0" dirty="0">
                <a:solidFill>
                  <a:srgbClr val="221E1F"/>
                </a:solidFill>
                <a:latin typeface="Aptos" panose="020B0004020202020204" pitchFamily="34" charset="0"/>
              </a:rPr>
              <a:t>Tech Proficiency at 51%.  Below NADA guide of 125%. </a:t>
            </a:r>
          </a:p>
          <a:p>
            <a:pPr algn="just">
              <a:buClrTx/>
              <a:buFont typeface="Arial" panose="020B0604020202020204" pitchFamily="34" charset="0"/>
              <a:buChar char="•"/>
            </a:pPr>
            <a:r>
              <a:rPr lang="en-US" sz="2000" dirty="0">
                <a:solidFill>
                  <a:srgbClr val="221E1F"/>
                </a:solidFill>
                <a:latin typeface="Aptos" panose="020B0004020202020204" pitchFamily="34" charset="0"/>
              </a:rPr>
              <a:t>Too many unsold hours, unsold parts in a severely  underutilized facility. </a:t>
            </a:r>
          </a:p>
          <a:p>
            <a:pPr marL="0" indent="0">
              <a:buClrTx/>
              <a:buNone/>
            </a:pPr>
            <a:r>
              <a:rPr lang="en-US" sz="2000" b="1" i="0" u="sng" strike="noStrike" baseline="0" dirty="0">
                <a:solidFill>
                  <a:srgbClr val="221E1F"/>
                </a:solidFill>
                <a:latin typeface="Aptos" panose="020B0004020202020204" pitchFamily="34" charset="0"/>
              </a:rPr>
              <a:t>Goals for improvement </a:t>
            </a:r>
          </a:p>
          <a:p>
            <a:pPr algn="just">
              <a:buClrTx/>
              <a:buFont typeface="Arial" panose="020B0604020202020204" pitchFamily="34" charset="0"/>
              <a:buChar char="•"/>
            </a:pPr>
            <a:r>
              <a:rPr lang="en-US" sz="2000" i="0" strike="noStrike" baseline="0" dirty="0">
                <a:solidFill>
                  <a:srgbClr val="221E1F"/>
                </a:solidFill>
                <a:latin typeface="Aptos" panose="020B0004020202020204" pitchFamily="34" charset="0"/>
              </a:rPr>
              <a:t>Increase tech proficiency to 75% by end of year. </a:t>
            </a:r>
          </a:p>
          <a:p>
            <a:pPr algn="just">
              <a:buClrTx/>
              <a:buFont typeface="Arial" panose="020B0604020202020204" pitchFamily="34" charset="0"/>
              <a:buChar char="•"/>
            </a:pPr>
            <a:r>
              <a:rPr lang="en-US" sz="2000" i="0" strike="noStrike" baseline="0" dirty="0">
                <a:solidFill>
                  <a:srgbClr val="221E1F"/>
                </a:solidFill>
                <a:latin typeface="Aptos" panose="020B0004020202020204" pitchFamily="34" charset="0"/>
              </a:rPr>
              <a:t>Decrease distraction</a:t>
            </a:r>
            <a:r>
              <a:rPr lang="en-US" sz="2000" dirty="0">
                <a:solidFill>
                  <a:srgbClr val="221E1F"/>
                </a:solidFill>
                <a:latin typeface="Aptos" panose="020B0004020202020204" pitchFamily="34" charset="0"/>
              </a:rPr>
              <a:t>s and keep techs at their bays </a:t>
            </a:r>
            <a:endParaRPr lang="en-US" sz="2000" i="0" strike="noStrike" baseline="0" dirty="0">
              <a:solidFill>
                <a:srgbClr val="221E1F"/>
              </a:solidFill>
              <a:latin typeface="Aptos" panose="020B0004020202020204" pitchFamily="34" charset="0"/>
            </a:endParaRPr>
          </a:p>
          <a:p>
            <a:pPr algn="just">
              <a:buClrTx/>
              <a:buFont typeface="Arial" panose="020B0604020202020204" pitchFamily="34" charset="0"/>
              <a:buChar char="•"/>
            </a:pPr>
            <a:r>
              <a:rPr lang="en-US" sz="2000" dirty="0">
                <a:solidFill>
                  <a:srgbClr val="221E1F"/>
                </a:solidFill>
                <a:latin typeface="Aptos" panose="020B0004020202020204" pitchFamily="34" charset="0"/>
              </a:rPr>
              <a:t>Have service advisors sell more available hours.  </a:t>
            </a:r>
            <a:r>
              <a:rPr lang="en-US" sz="2000" i="0" strike="noStrike" baseline="0" dirty="0">
                <a:solidFill>
                  <a:srgbClr val="221E1F"/>
                </a:solidFill>
                <a:latin typeface="Aptos" panose="020B0004020202020204" pitchFamily="34" charset="0"/>
              </a:rPr>
              <a:t> </a:t>
            </a:r>
          </a:p>
          <a:p>
            <a:pPr marL="0" indent="0">
              <a:buClrTx/>
              <a:buNone/>
            </a:pPr>
            <a:r>
              <a:rPr lang="en-US" sz="2000" b="1" i="0" u="sng" strike="noStrike" baseline="0" dirty="0">
                <a:solidFill>
                  <a:srgbClr val="221E1F"/>
                </a:solidFill>
                <a:latin typeface="Aptos" panose="020B0004020202020204" pitchFamily="34" charset="0"/>
              </a:rPr>
              <a:t>Plans to achieve your goals </a:t>
            </a:r>
          </a:p>
          <a:p>
            <a:pPr>
              <a:buClrTx/>
              <a:buFont typeface="Arial" panose="020B0604020202020204" pitchFamily="34" charset="0"/>
              <a:buChar char="•"/>
            </a:pPr>
            <a:r>
              <a:rPr lang="en-US" sz="2000" i="0" strike="noStrike" baseline="0" dirty="0">
                <a:solidFill>
                  <a:srgbClr val="221E1F"/>
                </a:solidFill>
                <a:latin typeface="Aptos" panose="020B0004020202020204" pitchFamily="34" charset="0"/>
              </a:rPr>
              <a:t>Reduce distractions. (</a:t>
            </a:r>
            <a:r>
              <a:rPr lang="en-US" sz="2000" dirty="0">
                <a:solidFill>
                  <a:srgbClr val="221E1F"/>
                </a:solidFill>
                <a:latin typeface="Aptos" panose="020B0004020202020204" pitchFamily="34" charset="0"/>
              </a:rPr>
              <a:t>Close service parts counter, limit tool truck hours &amp; limit smoking breaks)</a:t>
            </a:r>
          </a:p>
          <a:p>
            <a:pPr>
              <a:buClrTx/>
              <a:buFont typeface="Arial" panose="020B0604020202020204" pitchFamily="34" charset="0"/>
              <a:buChar char="•"/>
            </a:pPr>
            <a:r>
              <a:rPr lang="en-US" sz="2000" dirty="0">
                <a:solidFill>
                  <a:srgbClr val="221E1F"/>
                </a:solidFill>
                <a:latin typeface="Aptos" panose="020B0004020202020204" pitchFamily="34" charset="0"/>
              </a:rPr>
              <a:t>Have parts runners deliver parts to bays. </a:t>
            </a:r>
          </a:p>
          <a:p>
            <a:pPr>
              <a:buClrTx/>
              <a:buFont typeface="Arial" panose="020B0604020202020204" pitchFamily="34" charset="0"/>
              <a:buChar char="•"/>
            </a:pPr>
            <a:r>
              <a:rPr lang="en-US" sz="2000" dirty="0">
                <a:solidFill>
                  <a:srgbClr val="221E1F"/>
                </a:solidFill>
                <a:latin typeface="Aptos" panose="020B0004020202020204" pitchFamily="34" charset="0"/>
              </a:rPr>
              <a:t>Efficiency training to all service personnel. (Ford, CDK &amp; N.A.D.A.)</a:t>
            </a:r>
          </a:p>
          <a:p>
            <a:pPr>
              <a:buClrTx/>
              <a:buFont typeface="Arial" panose="020B0604020202020204" pitchFamily="34" charset="0"/>
              <a:buChar char="•"/>
            </a:pPr>
            <a:r>
              <a:rPr lang="en-US" sz="2000" dirty="0">
                <a:solidFill>
                  <a:srgbClr val="221E1F"/>
                </a:solidFill>
                <a:latin typeface="Aptos" panose="020B0004020202020204" pitchFamily="34" charset="0"/>
              </a:rPr>
              <a:t>Have  service operational hours mirror sales department hours. </a:t>
            </a:r>
          </a:p>
          <a:p>
            <a:pPr>
              <a:buClrTx/>
              <a:buFont typeface="Arial" panose="020B0604020202020204" pitchFamily="34" charset="0"/>
              <a:buChar char="•"/>
            </a:pPr>
            <a:r>
              <a:rPr lang="en-US" sz="2000" dirty="0">
                <a:solidFill>
                  <a:srgbClr val="221E1F"/>
                </a:solidFill>
                <a:latin typeface="Aptos" panose="020B0004020202020204" pitchFamily="34" charset="0"/>
              </a:rPr>
              <a:t>Evaluate an automatic dispatching system. </a:t>
            </a:r>
          </a:p>
          <a:p>
            <a:pPr>
              <a:buFont typeface="Arial" panose="020B0604020202020204" pitchFamily="34" charset="0"/>
              <a:buChar char="•"/>
            </a:pPr>
            <a:endParaRPr lang="en-US" sz="1400" dirty="0">
              <a:solidFill>
                <a:srgbClr val="221E1F"/>
              </a:solidFill>
              <a:latin typeface="Aptos" panose="020B0004020202020204" pitchFamily="34" charset="0"/>
            </a:endParaRPr>
          </a:p>
          <a:p>
            <a:pPr>
              <a:buFont typeface="Arial" panose="020B0604020202020204" pitchFamily="34" charset="0"/>
              <a:buChar char="•"/>
            </a:pPr>
            <a:endParaRPr lang="en-US" sz="1400" i="0" strike="noStrike" baseline="0" dirty="0">
              <a:solidFill>
                <a:srgbClr val="221E1F"/>
              </a:solidFill>
              <a:latin typeface="Aptos" panose="020B0004020202020204" pitchFamily="34" charset="0"/>
            </a:endParaRPr>
          </a:p>
          <a:p>
            <a:pPr marL="0" indent="0">
              <a:buNone/>
            </a:pPr>
            <a:endParaRPr lang="en-US" sz="1400" b="1" i="0" u="sng" strike="noStrike" baseline="0" dirty="0">
              <a:solidFill>
                <a:srgbClr val="221E1F"/>
              </a:solidFill>
              <a:latin typeface="Aptos" panose="020B0004020202020204" pitchFamily="34" charset="0"/>
            </a:endParaRPr>
          </a:p>
          <a:p>
            <a:endParaRPr lang="en-US" dirty="0"/>
          </a:p>
        </p:txBody>
      </p:sp>
      <p:graphicFrame>
        <p:nvGraphicFramePr>
          <p:cNvPr id="10" name="Content Placeholder 9">
            <a:extLst>
              <a:ext uri="{FF2B5EF4-FFF2-40B4-BE49-F238E27FC236}">
                <a16:creationId xmlns:a16="http://schemas.microsoft.com/office/drawing/2014/main" id="{3AE3002E-5C8C-53E0-967A-4CD1BDF0A0D8}"/>
              </a:ext>
            </a:extLst>
          </p:cNvPr>
          <p:cNvGraphicFramePr>
            <a:graphicFrameLocks noGrp="1"/>
          </p:cNvGraphicFramePr>
          <p:nvPr>
            <p:ph sz="half" idx="2"/>
            <p:extLst>
              <p:ext uri="{D42A27DB-BD31-4B8C-83A1-F6EECF244321}">
                <p14:modId xmlns:p14="http://schemas.microsoft.com/office/powerpoint/2010/main" val="299849601"/>
              </p:ext>
            </p:extLst>
          </p:nvPr>
        </p:nvGraphicFramePr>
        <p:xfrm>
          <a:off x="5089351" y="651359"/>
          <a:ext cx="4184651" cy="4276242"/>
        </p:xfrm>
        <a:graphic>
          <a:graphicData uri="http://schemas.openxmlformats.org/drawingml/2006/table">
            <a:tbl>
              <a:tblPr/>
              <a:tblGrid>
                <a:gridCol w="362692">
                  <a:extLst>
                    <a:ext uri="{9D8B030D-6E8A-4147-A177-3AD203B41FA5}">
                      <a16:colId xmlns:a16="http://schemas.microsoft.com/office/drawing/2014/main" val="606735108"/>
                    </a:ext>
                  </a:extLst>
                </a:gridCol>
                <a:gridCol w="625724">
                  <a:extLst>
                    <a:ext uri="{9D8B030D-6E8A-4147-A177-3AD203B41FA5}">
                      <a16:colId xmlns:a16="http://schemas.microsoft.com/office/drawing/2014/main" val="1898819228"/>
                    </a:ext>
                  </a:extLst>
                </a:gridCol>
                <a:gridCol w="580157">
                  <a:extLst>
                    <a:ext uri="{9D8B030D-6E8A-4147-A177-3AD203B41FA5}">
                      <a16:colId xmlns:a16="http://schemas.microsoft.com/office/drawing/2014/main" val="2315896590"/>
                    </a:ext>
                  </a:extLst>
                </a:gridCol>
                <a:gridCol w="343797">
                  <a:extLst>
                    <a:ext uri="{9D8B030D-6E8A-4147-A177-3AD203B41FA5}">
                      <a16:colId xmlns:a16="http://schemas.microsoft.com/office/drawing/2014/main" val="2002606927"/>
                    </a:ext>
                  </a:extLst>
                </a:gridCol>
                <a:gridCol w="465558">
                  <a:extLst>
                    <a:ext uri="{9D8B030D-6E8A-4147-A177-3AD203B41FA5}">
                      <a16:colId xmlns:a16="http://schemas.microsoft.com/office/drawing/2014/main" val="63952965"/>
                    </a:ext>
                  </a:extLst>
                </a:gridCol>
                <a:gridCol w="307984">
                  <a:extLst>
                    <a:ext uri="{9D8B030D-6E8A-4147-A177-3AD203B41FA5}">
                      <a16:colId xmlns:a16="http://schemas.microsoft.com/office/drawing/2014/main" val="4257075862"/>
                    </a:ext>
                  </a:extLst>
                </a:gridCol>
                <a:gridCol w="467348">
                  <a:extLst>
                    <a:ext uri="{9D8B030D-6E8A-4147-A177-3AD203B41FA5}">
                      <a16:colId xmlns:a16="http://schemas.microsoft.com/office/drawing/2014/main" val="2395414433"/>
                    </a:ext>
                  </a:extLst>
                </a:gridCol>
                <a:gridCol w="343797">
                  <a:extLst>
                    <a:ext uri="{9D8B030D-6E8A-4147-A177-3AD203B41FA5}">
                      <a16:colId xmlns:a16="http://schemas.microsoft.com/office/drawing/2014/main" val="2092507351"/>
                    </a:ext>
                  </a:extLst>
                </a:gridCol>
                <a:gridCol w="343797">
                  <a:extLst>
                    <a:ext uri="{9D8B030D-6E8A-4147-A177-3AD203B41FA5}">
                      <a16:colId xmlns:a16="http://schemas.microsoft.com/office/drawing/2014/main" val="1894884845"/>
                    </a:ext>
                  </a:extLst>
                </a:gridCol>
                <a:gridCol w="343797">
                  <a:extLst>
                    <a:ext uri="{9D8B030D-6E8A-4147-A177-3AD203B41FA5}">
                      <a16:colId xmlns:a16="http://schemas.microsoft.com/office/drawing/2014/main" val="3420473191"/>
                    </a:ext>
                  </a:extLst>
                </a:gridCol>
              </a:tblGrid>
              <a:tr h="127214">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069501177"/>
                  </a:ext>
                </a:extLst>
              </a:tr>
              <a:tr h="150343">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dirty="0">
                          <a:solidFill>
                            <a:srgbClr val="000000"/>
                          </a:solidFill>
                          <a:effectLst/>
                          <a:latin typeface="Arial" panose="020B0604020202020204" pitchFamily="34" charset="0"/>
                        </a:rPr>
                        <a:t>NADA ACTUAL SERVICE ANALYSIS  </a:t>
                      </a:r>
                    </a:p>
                    <a:p>
                      <a:pPr algn="ctr" fontAlgn="b"/>
                      <a:endParaRPr lang="en-US" sz="800" b="1" i="0" u="none" strike="noStrike" dirty="0">
                        <a:solidFill>
                          <a:srgbClr val="000000"/>
                        </a:solidFill>
                        <a:effectLst/>
                        <a:latin typeface="Arial" panose="020B0604020202020204" pitchFamily="34" charset="0"/>
                      </a:endParaRPr>
                    </a:p>
                    <a:p>
                      <a:pPr algn="ctr" fontAlgn="b"/>
                      <a:r>
                        <a:rPr lang="en-US" sz="800" b="1" i="0" u="none" strike="noStrike" dirty="0">
                          <a:solidFill>
                            <a:srgbClr val="000000"/>
                          </a:solidFill>
                          <a:effectLst/>
                          <a:latin typeface="Arial" panose="020B0604020202020204" pitchFamily="34" charset="0"/>
                        </a:rPr>
                        <a:t>January to April 2024    </a:t>
                      </a:r>
                    </a:p>
                  </a:txBody>
                  <a:tcPr marL="5374" marR="5374" marT="5374"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27832574"/>
                  </a:ext>
                </a:extLst>
              </a:tr>
              <a:tr h="306469">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28336492"/>
                  </a:ext>
                </a:extLst>
              </a:tr>
              <a:tr h="172316">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5374" marR="5374" marT="537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5374" marR="5374" marT="537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374" marR="5374" marT="537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5374" marR="5374" marT="537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21036367"/>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367,546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105.00 </a:t>
                      </a:r>
                    </a:p>
                  </a:txBody>
                  <a:tcPr marL="5374" marR="5374" marT="537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3500.4</a:t>
                      </a:r>
                    </a:p>
                  </a:txBody>
                  <a:tcPr marL="5374" marR="5374" marT="537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4394156"/>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54295770"/>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26155021"/>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238,399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104.97 </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2271.1</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02016405"/>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27,870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35.00 </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796.3</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82253494"/>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5374" marR="5374" marT="537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5374" marR="5374" marT="537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0377259"/>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5374" marR="5374" marT="537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633,815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6567.8</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374" marR="5374" marT="5374"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62723905"/>
                  </a:ext>
                </a:extLst>
              </a:tr>
              <a:tr h="127214">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97932008"/>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5374" marR="5374" marT="5374"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26710323"/>
                  </a:ext>
                </a:extLst>
              </a:tr>
              <a:tr h="209324">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633,815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6567.84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96.50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5866807"/>
                  </a:ext>
                </a:extLst>
              </a:tr>
              <a:tr h="16976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66289979"/>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57608499"/>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20.00</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92</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12,880.0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5374" marR="5374" marT="5374"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854415874"/>
                  </a:ext>
                </a:extLst>
              </a:tr>
              <a:tr h="16976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5374" marR="5374" marT="537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132385706"/>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43825224"/>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12,880.0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96.50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1,242,956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1553695</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38787045"/>
                  </a:ext>
                </a:extLst>
              </a:tr>
              <a:tr h="180797">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374" marR="5374" marT="537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374" marR="5374" marT="5374"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374" marR="5374" marT="5374"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2438487"/>
                  </a:ext>
                </a:extLst>
              </a:tr>
              <a:tr h="127214">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98220829"/>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374" marR="5374" marT="53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74072490"/>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76067830"/>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6,567.8 </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12,880.00</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50.99%</a:t>
                      </a:r>
                    </a:p>
                  </a:txBody>
                  <a:tcPr marL="5374" marR="5374" marT="53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24070441"/>
                  </a:ext>
                </a:extLst>
              </a:tr>
              <a:tr h="16976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374" marR="5374" marT="537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374" marR="5374" marT="537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374" marR="5374" marT="537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86315390"/>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50944220"/>
                  </a:ext>
                </a:extLst>
              </a:tr>
              <a:tr h="115648">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374" marR="5374" marT="5374"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54493138"/>
                  </a:ext>
                </a:extLst>
              </a:tr>
              <a:tr h="121431">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374" marR="5374" marT="537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374" marR="5374" marT="537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6608547"/>
                  </a:ext>
                </a:extLst>
              </a:tr>
            </a:tbl>
          </a:graphicData>
        </a:graphic>
      </p:graphicFrame>
      <p:sp>
        <p:nvSpPr>
          <p:cNvPr id="4" name="TextBox 3">
            <a:extLst>
              <a:ext uri="{FF2B5EF4-FFF2-40B4-BE49-F238E27FC236}">
                <a16:creationId xmlns:a16="http://schemas.microsoft.com/office/drawing/2014/main" id="{90740F65-DABB-3A8E-63ED-7956DF0F040C}"/>
              </a:ext>
            </a:extLst>
          </p:cNvPr>
          <p:cNvSpPr txBox="1"/>
          <p:nvPr/>
        </p:nvSpPr>
        <p:spPr>
          <a:xfrm>
            <a:off x="4972773" y="4877535"/>
            <a:ext cx="4301229" cy="2462213"/>
          </a:xfrm>
          <a:prstGeom prst="rect">
            <a:avLst/>
          </a:prstGeom>
          <a:noFill/>
        </p:spPr>
        <p:txBody>
          <a:bodyPr wrap="square" rtlCol="0">
            <a:spAutoFit/>
          </a:bodyPr>
          <a:lstStyle/>
          <a:p>
            <a:r>
              <a:rPr lang="en-US" sz="1400" b="1" i="0" u="sng" strike="noStrike" baseline="0" dirty="0">
                <a:solidFill>
                  <a:srgbClr val="221E1F"/>
                </a:solidFill>
                <a:latin typeface="Aptos" panose="020B0004020202020204" pitchFamily="34" charset="0"/>
              </a:rPr>
              <a:t>Plans to evaluate your changes</a:t>
            </a:r>
            <a:endParaRPr lang="en-US" sz="1400" i="0" strike="noStrike" baseline="0" dirty="0">
              <a:solidFill>
                <a:srgbClr val="221E1F"/>
              </a:solidFill>
              <a:latin typeface="Aptos" panose="020B0004020202020204" pitchFamily="34" charset="0"/>
            </a:endParaRPr>
          </a:p>
          <a:p>
            <a:pPr marL="285750" indent="-285750">
              <a:buFont typeface="Arial" panose="020B0604020202020204" pitchFamily="34" charset="0"/>
              <a:buChar char="•"/>
            </a:pPr>
            <a:r>
              <a:rPr lang="en-US" sz="1400" dirty="0">
                <a:solidFill>
                  <a:srgbClr val="221E1F"/>
                </a:solidFill>
                <a:latin typeface="Aptos" panose="020B0004020202020204" pitchFamily="34" charset="0"/>
              </a:rPr>
              <a:t>Monitor incremental changes in tech proficiency at the end of every month.  Monthly meeting with General Manager, Service and Parts Managers and at least one Dealer Principal.  </a:t>
            </a:r>
          </a:p>
          <a:p>
            <a:pPr marL="285750" indent="-285750">
              <a:buFont typeface="Arial" panose="020B0604020202020204" pitchFamily="34" charset="0"/>
              <a:buChar char="•"/>
            </a:pPr>
            <a:endParaRPr lang="en-US" sz="1400" dirty="0">
              <a:solidFill>
                <a:srgbClr val="221E1F"/>
              </a:solidFill>
              <a:latin typeface="Aptos" panose="020B0004020202020204" pitchFamily="34" charset="0"/>
            </a:endParaRPr>
          </a:p>
          <a:p>
            <a:pPr marL="285750" indent="-285750">
              <a:buFont typeface="Arial" panose="020B0604020202020204" pitchFamily="34" charset="0"/>
              <a:buChar char="•"/>
            </a:pPr>
            <a:r>
              <a:rPr lang="en-US" sz="1400" dirty="0">
                <a:solidFill>
                  <a:srgbClr val="221E1F"/>
                </a:solidFill>
                <a:latin typeface="Aptos" panose="020B0004020202020204" pitchFamily="34" charset="0"/>
              </a:rPr>
              <a:t>Pay close attention to CSI and distribute internal simple customer questionnaires to compare with OEM questionnaires.  </a:t>
            </a:r>
          </a:p>
          <a:p>
            <a:pPr marL="285750" indent="-285750">
              <a:buFont typeface="Arial" panose="020B0604020202020204" pitchFamily="34" charset="0"/>
              <a:buChar char="•"/>
            </a:pPr>
            <a:endParaRPr lang="en-US" sz="1400" dirty="0">
              <a:solidFill>
                <a:srgbClr val="221E1F"/>
              </a:solidFill>
              <a:latin typeface="Aptos" panose="020B0004020202020204" pitchFamily="34" charset="0"/>
            </a:endParaRPr>
          </a:p>
          <a:p>
            <a:r>
              <a:rPr lang="en-US" sz="1400" b="1" i="0" u="sng" strike="noStrike" baseline="0" dirty="0">
                <a:solidFill>
                  <a:srgbClr val="221E1F"/>
                </a:solidFill>
                <a:latin typeface="Aptos" panose="020B0004020202020204" pitchFamily="34" charset="0"/>
              </a:rPr>
              <a:t> </a:t>
            </a:r>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42126"/>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Aptos Black" panose="020B000402020202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96594"/>
            <a:ext cx="4184035" cy="5861406"/>
          </a:xfrm>
        </p:spPr>
        <p:txBody>
          <a:bodyPr>
            <a:normAutofit fontScale="62500" lnSpcReduction="20000"/>
          </a:bodyPr>
          <a:lstStyle/>
          <a:p>
            <a:pPr marL="0" indent="0" algn="just">
              <a:buNone/>
            </a:pPr>
            <a:r>
              <a:rPr lang="en-US" sz="2200" b="1" i="0" u="sng" strike="noStrike" baseline="0" dirty="0">
                <a:solidFill>
                  <a:srgbClr val="221E1F"/>
                </a:solidFill>
                <a:latin typeface="Aptos" panose="020B0004020202020204" pitchFamily="34" charset="0"/>
              </a:rPr>
              <a:t>Current practices </a:t>
            </a:r>
          </a:p>
          <a:p>
            <a:pPr algn="just">
              <a:buClrTx/>
              <a:buFont typeface="Arial" panose="020B0604020202020204" pitchFamily="34" charset="0"/>
              <a:buChar char="•"/>
            </a:pPr>
            <a:r>
              <a:rPr lang="en-US" sz="2200" dirty="0">
                <a:solidFill>
                  <a:srgbClr val="221E1F"/>
                </a:solidFill>
                <a:latin typeface="Aptos" panose="020B0004020202020204" pitchFamily="34" charset="0"/>
              </a:rPr>
              <a:t>Too many empty bays. </a:t>
            </a:r>
          </a:p>
          <a:p>
            <a:pPr algn="just">
              <a:buClrTx/>
              <a:buFont typeface="Arial" panose="020B0604020202020204" pitchFamily="34" charset="0"/>
              <a:buChar char="•"/>
            </a:pPr>
            <a:r>
              <a:rPr lang="en-US" sz="2200" b="0" i="0" strike="noStrike" baseline="0" dirty="0">
                <a:solidFill>
                  <a:srgbClr val="221E1F"/>
                </a:solidFill>
                <a:latin typeface="Aptos" panose="020B0004020202020204" pitchFamily="34" charset="0"/>
              </a:rPr>
              <a:t>Lack of</a:t>
            </a:r>
            <a:r>
              <a:rPr lang="en-US" sz="2200" dirty="0">
                <a:solidFill>
                  <a:srgbClr val="221E1F"/>
                </a:solidFill>
                <a:latin typeface="Aptos" panose="020B0004020202020204" pitchFamily="34" charset="0"/>
              </a:rPr>
              <a:t> proficient</a:t>
            </a:r>
            <a:r>
              <a:rPr lang="en-US" sz="2200" b="0" i="0" strike="noStrike" baseline="0" dirty="0">
                <a:solidFill>
                  <a:srgbClr val="221E1F"/>
                </a:solidFill>
                <a:latin typeface="Aptos" panose="020B0004020202020204" pitchFamily="34" charset="0"/>
              </a:rPr>
              <a:t> techs. </a:t>
            </a:r>
          </a:p>
          <a:p>
            <a:pPr algn="just">
              <a:buClrTx/>
              <a:buFont typeface="Arial" panose="020B0604020202020204" pitchFamily="34" charset="0"/>
              <a:buChar char="•"/>
            </a:pPr>
            <a:r>
              <a:rPr lang="en-US" sz="2200" dirty="0">
                <a:solidFill>
                  <a:srgbClr val="221E1F"/>
                </a:solidFill>
                <a:latin typeface="Aptos" panose="020B0004020202020204" pitchFamily="34" charset="0"/>
              </a:rPr>
              <a:t>Gross underutilization of facility.  </a:t>
            </a:r>
            <a:r>
              <a:rPr lang="en-US" sz="2200" dirty="0">
                <a:solidFill>
                  <a:srgbClr val="FF0000"/>
                </a:solidFill>
                <a:latin typeface="Aptos" panose="020B0004020202020204" pitchFamily="34" charset="0"/>
              </a:rPr>
              <a:t>22.3%</a:t>
            </a:r>
            <a:r>
              <a:rPr lang="en-US" sz="2200" dirty="0">
                <a:solidFill>
                  <a:srgbClr val="221E1F"/>
                </a:solidFill>
                <a:latin typeface="Aptos" panose="020B0004020202020204" pitchFamily="34" charset="0"/>
              </a:rPr>
              <a:t> is unacceptable.  It is </a:t>
            </a:r>
            <a:r>
              <a:rPr lang="en-US" sz="2200" dirty="0">
                <a:solidFill>
                  <a:srgbClr val="FF0000"/>
                </a:solidFill>
                <a:latin typeface="Aptos" panose="020B0004020202020204" pitchFamily="34" charset="0"/>
              </a:rPr>
              <a:t>not</a:t>
            </a:r>
            <a:r>
              <a:rPr lang="en-US" sz="2200" dirty="0">
                <a:solidFill>
                  <a:srgbClr val="221E1F"/>
                </a:solidFill>
                <a:latin typeface="Aptos" panose="020B0004020202020204" pitchFamily="34" charset="0"/>
              </a:rPr>
              <a:t> monitored. </a:t>
            </a:r>
          </a:p>
          <a:p>
            <a:pPr algn="just">
              <a:buClrTx/>
              <a:buFont typeface="Arial" panose="020B0604020202020204" pitchFamily="34" charset="0"/>
              <a:buChar char="•"/>
            </a:pPr>
            <a:r>
              <a:rPr lang="en-US" sz="2200" dirty="0">
                <a:solidFill>
                  <a:srgbClr val="221E1F"/>
                </a:solidFill>
                <a:latin typeface="Aptos" panose="020B0004020202020204" pitchFamily="34" charset="0"/>
              </a:rPr>
              <a:t>Service hours 8am-5pm.</a:t>
            </a:r>
          </a:p>
          <a:p>
            <a:pPr algn="just">
              <a:buClrTx/>
              <a:buFont typeface="Arial" panose="020B0604020202020204" pitchFamily="34" charset="0"/>
              <a:buChar char="•"/>
            </a:pPr>
            <a:r>
              <a:rPr lang="en-US" sz="2200" dirty="0">
                <a:solidFill>
                  <a:srgbClr val="221E1F"/>
                </a:solidFill>
                <a:latin typeface="Aptos" panose="020B0004020202020204" pitchFamily="34" charset="0"/>
              </a:rPr>
              <a:t>Effective labor rate below door rate.</a:t>
            </a:r>
          </a:p>
          <a:p>
            <a:pPr algn="just">
              <a:buClrTx/>
              <a:buFont typeface="Arial" panose="020B0604020202020204" pitchFamily="34" charset="0"/>
              <a:buChar char="•"/>
            </a:pPr>
            <a:r>
              <a:rPr lang="en-US" sz="2200" dirty="0">
                <a:solidFill>
                  <a:srgbClr val="221E1F"/>
                </a:solidFill>
                <a:latin typeface="Aptos" panose="020B0004020202020204" pitchFamily="34" charset="0"/>
              </a:rPr>
              <a:t>Technician to Service Advisor rate is close to 4:1.     </a:t>
            </a:r>
            <a:endParaRPr lang="en-US" sz="2200" b="0" i="0" strike="noStrike" baseline="0" dirty="0">
              <a:solidFill>
                <a:srgbClr val="221E1F"/>
              </a:solidFill>
              <a:latin typeface="Aptos" panose="020B0004020202020204" pitchFamily="34" charset="0"/>
            </a:endParaRPr>
          </a:p>
          <a:p>
            <a:pPr marL="0" indent="0" algn="just">
              <a:buClrTx/>
              <a:buNone/>
            </a:pPr>
            <a:r>
              <a:rPr lang="en-US" sz="2200" b="1" i="0" u="sng" strike="noStrike" baseline="0" dirty="0">
                <a:solidFill>
                  <a:srgbClr val="221E1F"/>
                </a:solidFill>
                <a:latin typeface="Aptos" panose="020B0004020202020204" pitchFamily="34" charset="0"/>
              </a:rPr>
              <a:t>Goals for improvement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Improve facility utilization. </a:t>
            </a:r>
          </a:p>
          <a:p>
            <a:pPr algn="just">
              <a:buClrTx/>
              <a:buFont typeface="Arial" panose="020B0604020202020204" pitchFamily="34" charset="0"/>
              <a:buChar char="•"/>
            </a:pPr>
            <a:r>
              <a:rPr lang="en-US" sz="2200" dirty="0">
                <a:solidFill>
                  <a:srgbClr val="221E1F"/>
                </a:solidFill>
                <a:latin typeface="Aptos" panose="020B0004020202020204" pitchFamily="34" charset="0"/>
              </a:rPr>
              <a:t>Increase proficient</a:t>
            </a:r>
            <a:r>
              <a:rPr lang="en-US" sz="2200" b="0" i="0" u="none" strike="noStrike" baseline="0" dirty="0">
                <a:solidFill>
                  <a:srgbClr val="221E1F"/>
                </a:solidFill>
                <a:latin typeface="Aptos" panose="020B0004020202020204" pitchFamily="34" charset="0"/>
              </a:rPr>
              <a:t> techs. </a:t>
            </a:r>
          </a:p>
          <a:p>
            <a:pPr algn="just">
              <a:buClrTx/>
              <a:buFont typeface="Arial" panose="020B0604020202020204" pitchFamily="34" charset="0"/>
              <a:buChar char="•"/>
            </a:pPr>
            <a:r>
              <a:rPr lang="en-US" sz="2200" dirty="0">
                <a:solidFill>
                  <a:srgbClr val="221E1F"/>
                </a:solidFill>
                <a:latin typeface="Aptos" panose="020B0004020202020204" pitchFamily="34" charset="0"/>
              </a:rPr>
              <a:t>Increase working hours. </a:t>
            </a:r>
          </a:p>
          <a:p>
            <a:pPr marL="0" indent="0" algn="just">
              <a:buClrTx/>
              <a:buNone/>
            </a:pPr>
            <a:r>
              <a:rPr lang="en-US" sz="2200" b="1" i="0" u="sng" strike="noStrike" baseline="0" dirty="0">
                <a:solidFill>
                  <a:srgbClr val="221E1F"/>
                </a:solidFill>
                <a:latin typeface="Aptos" panose="020B0004020202020204" pitchFamily="34" charset="0"/>
              </a:rPr>
              <a:t>Plans to achieve your goals</a:t>
            </a:r>
            <a:r>
              <a:rPr lang="en-US" sz="2200" b="0" i="0" u="none" strike="noStrike" baseline="0" dirty="0">
                <a:solidFill>
                  <a:srgbClr val="221E1F"/>
                </a:solidFill>
                <a:latin typeface="Aptos" panose="020B0004020202020204" pitchFamily="34" charset="0"/>
              </a:rPr>
              <a:t>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Hire and retain 5-10 proficient additional techs.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Match working hours to sales hours.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Research legal feasibility to move into a 4- day</a:t>
            </a:r>
            <a:r>
              <a:rPr lang="en-US" sz="2200" dirty="0">
                <a:solidFill>
                  <a:srgbClr val="221E1F"/>
                </a:solidFill>
                <a:latin typeface="Aptos" panose="020B0004020202020204" pitchFamily="34" charset="0"/>
              </a:rPr>
              <a:t>,</a:t>
            </a:r>
            <a:r>
              <a:rPr lang="en-US" sz="2200" b="0" i="0" u="none" strike="noStrike" baseline="0" dirty="0">
                <a:solidFill>
                  <a:srgbClr val="221E1F"/>
                </a:solidFill>
                <a:latin typeface="Aptos" panose="020B0004020202020204" pitchFamily="34" charset="0"/>
              </a:rPr>
              <a:t>10-hour week.   </a:t>
            </a:r>
          </a:p>
          <a:p>
            <a:pPr algn="just">
              <a:buClrTx/>
              <a:buFont typeface="Arial" panose="020B0604020202020204" pitchFamily="34" charset="0"/>
              <a:buChar char="•"/>
            </a:pPr>
            <a:r>
              <a:rPr lang="en-US" sz="2200" dirty="0">
                <a:solidFill>
                  <a:srgbClr val="221E1F"/>
                </a:solidFill>
                <a:latin typeface="Aptos" panose="020B0004020202020204" pitchFamily="34" charset="0"/>
              </a:rPr>
              <a:t>Improve wi-fi in all service areas.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Training, training &amp; more training. </a:t>
            </a:r>
          </a:p>
          <a:p>
            <a:pPr algn="just">
              <a:buClrTx/>
              <a:buFont typeface="Arial" panose="020B0604020202020204" pitchFamily="34" charset="0"/>
              <a:buChar char="•"/>
            </a:pPr>
            <a:r>
              <a:rPr lang="en-US" sz="2200" b="0" i="0" u="none" strike="noStrike" baseline="0" dirty="0">
                <a:solidFill>
                  <a:srgbClr val="221E1F"/>
                </a:solidFill>
                <a:latin typeface="Aptos" panose="020B0004020202020204" pitchFamily="34" charset="0"/>
              </a:rPr>
              <a:t>Increase commercial fleet business. </a:t>
            </a:r>
          </a:p>
          <a:p>
            <a:endParaRPr lang="en-US" dirty="0"/>
          </a:p>
        </p:txBody>
      </p:sp>
      <p:graphicFrame>
        <p:nvGraphicFramePr>
          <p:cNvPr id="10" name="Content Placeholder 9">
            <a:extLst>
              <a:ext uri="{FF2B5EF4-FFF2-40B4-BE49-F238E27FC236}">
                <a16:creationId xmlns:a16="http://schemas.microsoft.com/office/drawing/2014/main" id="{834CCAA6-0DD7-1EC4-7D21-E401914432DF}"/>
              </a:ext>
            </a:extLst>
          </p:cNvPr>
          <p:cNvGraphicFramePr>
            <a:graphicFrameLocks noGrp="1"/>
          </p:cNvGraphicFramePr>
          <p:nvPr>
            <p:ph sz="half" idx="2"/>
            <p:extLst>
              <p:ext uri="{D42A27DB-BD31-4B8C-83A1-F6EECF244321}">
                <p14:modId xmlns:p14="http://schemas.microsoft.com/office/powerpoint/2010/main" val="1080828288"/>
              </p:ext>
            </p:extLst>
          </p:nvPr>
        </p:nvGraphicFramePr>
        <p:xfrm>
          <a:off x="5162764" y="609601"/>
          <a:ext cx="4111239" cy="4727888"/>
        </p:xfrm>
        <a:graphic>
          <a:graphicData uri="http://schemas.openxmlformats.org/drawingml/2006/table">
            <a:tbl>
              <a:tblPr/>
              <a:tblGrid>
                <a:gridCol w="1548388">
                  <a:extLst>
                    <a:ext uri="{9D8B030D-6E8A-4147-A177-3AD203B41FA5}">
                      <a16:colId xmlns:a16="http://schemas.microsoft.com/office/drawing/2014/main" val="3984601098"/>
                    </a:ext>
                  </a:extLst>
                </a:gridCol>
                <a:gridCol w="1195997">
                  <a:extLst>
                    <a:ext uri="{9D8B030D-6E8A-4147-A177-3AD203B41FA5}">
                      <a16:colId xmlns:a16="http://schemas.microsoft.com/office/drawing/2014/main" val="1740042986"/>
                    </a:ext>
                  </a:extLst>
                </a:gridCol>
                <a:gridCol w="683427">
                  <a:extLst>
                    <a:ext uri="{9D8B030D-6E8A-4147-A177-3AD203B41FA5}">
                      <a16:colId xmlns:a16="http://schemas.microsoft.com/office/drawing/2014/main" val="1362705104"/>
                    </a:ext>
                  </a:extLst>
                </a:gridCol>
                <a:gridCol w="683427">
                  <a:extLst>
                    <a:ext uri="{9D8B030D-6E8A-4147-A177-3AD203B41FA5}">
                      <a16:colId xmlns:a16="http://schemas.microsoft.com/office/drawing/2014/main" val="1643014461"/>
                    </a:ext>
                  </a:extLst>
                </a:gridCol>
              </a:tblGrid>
              <a:tr h="219437">
                <a:tc gridSpan="4">
                  <a:txBody>
                    <a:bodyPr/>
                    <a:lstStyle/>
                    <a:p>
                      <a:pPr algn="ctr" fontAlgn="b"/>
                      <a:r>
                        <a:rPr lang="en-US" sz="800" b="1" i="0" u="none" strike="noStrike" dirty="0">
                          <a:solidFill>
                            <a:srgbClr val="FFFFFF"/>
                          </a:solidFill>
                          <a:effectLst/>
                          <a:highlight>
                            <a:srgbClr val="4472C4"/>
                          </a:highlight>
                          <a:latin typeface="Arial" panose="020B0604020202020204" pitchFamily="34" charset="0"/>
                        </a:rPr>
                        <a:t>FACILITY POTENTIAL</a:t>
                      </a:r>
                    </a:p>
                    <a:p>
                      <a:pPr algn="ctr" fontAlgn="b"/>
                      <a:endParaRPr lang="en-US" sz="800" b="1" i="0" u="none" strike="noStrike" dirty="0">
                        <a:solidFill>
                          <a:srgbClr val="FFFFFF"/>
                        </a:solidFill>
                        <a:effectLst/>
                        <a:highlight>
                          <a:srgbClr val="4472C4"/>
                        </a:highlight>
                        <a:latin typeface="Arial" panose="020B0604020202020204" pitchFamily="34" charset="0"/>
                      </a:endParaRPr>
                    </a:p>
                    <a:p>
                      <a:pPr algn="ctr" fontAlgn="b"/>
                      <a:r>
                        <a:rPr lang="en-US" sz="800" b="1" i="0" u="none" strike="noStrike" dirty="0">
                          <a:solidFill>
                            <a:srgbClr val="FFFFFF"/>
                          </a:solidFill>
                          <a:effectLst/>
                          <a:highlight>
                            <a:srgbClr val="4472C4"/>
                          </a:highlight>
                          <a:latin typeface="Arial" panose="020B0604020202020204" pitchFamily="34" charset="0"/>
                        </a:rPr>
                        <a:t>January – April 2024</a:t>
                      </a:r>
                    </a:p>
                  </a:txBody>
                  <a:tcPr marL="7187" marR="7187" marT="718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8220875"/>
                  </a:ext>
                </a:extLst>
              </a:tr>
              <a:tr h="447314">
                <a:tc>
                  <a:txBody>
                    <a:bodyPr/>
                    <a:lstStyle/>
                    <a:p>
                      <a:pPr algn="l" fontAlgn="b"/>
                      <a:r>
                        <a:rPr lang="en-US" sz="800" b="0" i="0" u="none" strike="noStrike" dirty="0">
                          <a:solidFill>
                            <a:srgbClr val="FFFFFF"/>
                          </a:solidFill>
                          <a:effectLst/>
                          <a:highlight>
                            <a:srgbClr val="4472C4"/>
                          </a:highlight>
                          <a:latin typeface="Arial" panose="020B0604020202020204" pitchFamily="34" charset="0"/>
                        </a:rPr>
                        <a:t>Number of Bays</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800" b="0" i="0" u="none" strike="noStrike">
                          <a:solidFill>
                            <a:srgbClr val="000000"/>
                          </a:solidFill>
                          <a:effectLst/>
                          <a:highlight>
                            <a:srgbClr val="FFFFFF"/>
                          </a:highlight>
                          <a:latin typeface="Calibri" panose="020F0502020204030204" pitchFamily="34" charset="0"/>
                        </a:rPr>
                        <a:t>40</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518155032"/>
                  </a:ext>
                </a:extLst>
              </a:tr>
              <a:tr h="17723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10278184"/>
                  </a:ext>
                </a:extLst>
              </a:tr>
              <a:tr h="177238">
                <a:tc>
                  <a:txBody>
                    <a:bodyPr/>
                    <a:lstStyle/>
                    <a:p>
                      <a:pPr algn="l" fontAlgn="b"/>
                      <a:r>
                        <a:rPr lang="en-US" sz="800" b="0" i="0" u="none" strike="noStrike" dirty="0">
                          <a:solidFill>
                            <a:srgbClr val="FFFFFF"/>
                          </a:solidFill>
                          <a:effectLst/>
                          <a:highlight>
                            <a:srgbClr val="4472C4"/>
                          </a:highlight>
                          <a:latin typeface="Arial" panose="020B0604020202020204" pitchFamily="34" charset="0"/>
                        </a:rPr>
                        <a:t>Number of Days</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800" b="0" i="0" u="none" strike="noStrike">
                          <a:solidFill>
                            <a:srgbClr val="000000"/>
                          </a:solidFill>
                          <a:effectLst/>
                          <a:highlight>
                            <a:srgbClr val="FFFFFF"/>
                          </a:highlight>
                          <a:latin typeface="Calibri" panose="020F0502020204030204" pitchFamily="34" charset="0"/>
                        </a:rPr>
                        <a:t>92</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93377052"/>
                  </a:ext>
                </a:extLst>
              </a:tr>
              <a:tr h="17723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47802364"/>
                  </a:ext>
                </a:extLst>
              </a:tr>
              <a:tr h="177238">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Hours</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800" b="0" i="0" u="none" strike="noStrike">
                          <a:solidFill>
                            <a:srgbClr val="000000"/>
                          </a:solidFill>
                          <a:effectLst/>
                          <a:highlight>
                            <a:srgbClr val="FFFFFF"/>
                          </a:highlight>
                          <a:latin typeface="Calibri" panose="020F0502020204030204" pitchFamily="34" charset="0"/>
                        </a:rPr>
                        <a:t>8</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11716902"/>
                  </a:ext>
                </a:extLst>
              </a:tr>
              <a:tr h="17723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332919365"/>
                  </a:ext>
                </a:extLst>
              </a:tr>
              <a:tr h="305524">
                <a:tc>
                  <a:txBody>
                    <a:bodyPr/>
                    <a:lstStyle/>
                    <a:p>
                      <a:pPr algn="l" fontAlgn="b"/>
                      <a:r>
                        <a:rPr lang="en-US" sz="800" b="0" i="0" u="none" strike="noStrike">
                          <a:solidFill>
                            <a:srgbClr val="FFFFFF"/>
                          </a:solidFill>
                          <a:effectLst/>
                          <a:highlight>
                            <a:srgbClr val="4472C4"/>
                          </a:highlight>
                          <a:latin typeface="Arial" panose="020B0604020202020204" pitchFamily="34" charset="0"/>
                        </a:rPr>
                        <a:t>Effective Labor Rate</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                    96.50 </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13236265"/>
                  </a:ext>
                </a:extLst>
              </a:tr>
              <a:tr h="17723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600" b="0" i="1" u="none" strike="noStrike">
                          <a:solidFill>
                            <a:srgbClr val="FFFFFF"/>
                          </a:solidFill>
                          <a:effectLst/>
                          <a:highlight>
                            <a:srgbClr val="4472C4"/>
                          </a:highlight>
                          <a:latin typeface="Arial" panose="020B0604020202020204" pitchFamily="34" charset="0"/>
                        </a:rPr>
                        <a:t> </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28042135"/>
                  </a:ext>
                </a:extLst>
              </a:tr>
              <a:tr h="305524">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            2,841,043 </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45068754"/>
                  </a:ext>
                </a:extLst>
              </a:tr>
              <a:tr h="18567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787704360"/>
                  </a:ext>
                </a:extLst>
              </a:tr>
              <a:tr h="177238">
                <a:tc>
                  <a:txBody>
                    <a:bodyPr/>
                    <a:lstStyle/>
                    <a:p>
                      <a:pPr algn="l" fontAlgn="b"/>
                      <a:endParaRPr lang="en-US" sz="800" b="0" i="0" u="none" strike="noStrike">
                        <a:solidFill>
                          <a:srgbClr val="000000"/>
                        </a:solidFill>
                        <a:effectLst/>
                        <a:latin typeface="Calibri" panose="020F0502020204030204" pitchFamily="34" charset="0"/>
                      </a:endParaRPr>
                    </a:p>
                  </a:txBody>
                  <a:tcPr marL="7187" marR="7187" marT="718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87" marR="7187" marT="718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87" marR="7187" marT="718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87" marR="7187" marT="718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26441930"/>
                  </a:ext>
                </a:extLst>
              </a:tr>
              <a:tr h="185678">
                <a:tc gridSpan="4">
                  <a:txBody>
                    <a:bodyPr/>
                    <a:lstStyle/>
                    <a:p>
                      <a:pPr algn="ctr" fontAlgn="b"/>
                      <a:r>
                        <a:rPr lang="en-US" sz="800" b="1" i="0" u="none" strike="noStrike">
                          <a:solidFill>
                            <a:srgbClr val="FFFFFF"/>
                          </a:solidFill>
                          <a:effectLst/>
                          <a:highlight>
                            <a:srgbClr val="4472C4"/>
                          </a:highlight>
                          <a:latin typeface="Arial" panose="020B0604020202020204" pitchFamily="34" charset="0"/>
                        </a:rPr>
                        <a:t>FACILITY UTILIZATION</a:t>
                      </a:r>
                    </a:p>
                  </a:txBody>
                  <a:tcPr marL="7187" marR="7187" marT="718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73159531"/>
                  </a:ext>
                </a:extLst>
              </a:tr>
              <a:tr h="305524">
                <a:tc>
                  <a:txBody>
                    <a:bodyPr/>
                    <a:lstStyle/>
                    <a:p>
                      <a:pPr algn="l" fontAlgn="b"/>
                      <a:r>
                        <a:rPr lang="en-US" sz="800" b="0" i="0" u="none" strike="noStrike">
                          <a:solidFill>
                            <a:srgbClr val="FFFFFF"/>
                          </a:solidFill>
                          <a:effectLst/>
                          <a:highlight>
                            <a:srgbClr val="4472C4"/>
                          </a:highlight>
                          <a:latin typeface="Arial" panose="020B0604020202020204" pitchFamily="34" charset="0"/>
                        </a:rPr>
                        <a:t>Total Labor Sales</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                633,815 </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63893417"/>
                  </a:ext>
                </a:extLst>
              </a:tr>
              <a:tr h="177238">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84548945"/>
                  </a:ext>
                </a:extLst>
              </a:tr>
              <a:tr h="305524">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800" b="0" i="0" u="none" strike="noStrike">
                          <a:solidFill>
                            <a:srgbClr val="000000"/>
                          </a:solidFill>
                          <a:effectLst/>
                          <a:highlight>
                            <a:srgbClr val="FFFF00"/>
                          </a:highlight>
                          <a:latin typeface="Calibri" panose="020F0502020204030204" pitchFamily="34" charset="0"/>
                        </a:rPr>
                        <a:t> $            2,841,043 </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00588734"/>
                  </a:ext>
                </a:extLst>
              </a:tr>
              <a:tr h="168797">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600" b="0" i="1" u="none" strike="noStrike">
                          <a:solidFill>
                            <a:srgbClr val="FFFFFF"/>
                          </a:solidFill>
                          <a:effectLst/>
                          <a:highlight>
                            <a:srgbClr val="4472C4"/>
                          </a:highlight>
                          <a:latin typeface="Arial" panose="020B0604020202020204" pitchFamily="34" charset="0"/>
                        </a:rPr>
                        <a:t>equals</a:t>
                      </a:r>
                    </a:p>
                  </a:txBody>
                  <a:tcPr marL="7187" marR="7187" marT="718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84788860"/>
                  </a:ext>
                </a:extLst>
              </a:tr>
              <a:tr h="294790">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UTILIZATION</a:t>
                      </a:r>
                    </a:p>
                  </a:txBody>
                  <a:tcPr marL="7187" marR="7187" marT="718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800" b="0" i="0" u="none" strike="noStrike">
                          <a:solidFill>
                            <a:srgbClr val="000000"/>
                          </a:solidFill>
                          <a:effectLst/>
                          <a:highlight>
                            <a:srgbClr val="FFFF00"/>
                          </a:highlight>
                          <a:latin typeface="Calibri" panose="020F0502020204030204" pitchFamily="34" charset="0"/>
                        </a:rPr>
                        <a:t>22.31%</a:t>
                      </a:r>
                    </a:p>
                  </a:txBody>
                  <a:tcPr marL="7187" marR="7187" marT="718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97104474"/>
                  </a:ext>
                </a:extLst>
              </a:tr>
              <a:tr h="168797">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02214410"/>
                  </a:ext>
                </a:extLst>
              </a:tr>
              <a:tr h="263887">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highlight>
                            <a:srgbClr val="4472C4"/>
                          </a:highlight>
                          <a:latin typeface="Calibri" panose="020F0502020204030204" pitchFamily="34" charset="0"/>
                        </a:rPr>
                        <a:t> </a:t>
                      </a:r>
                    </a:p>
                  </a:txBody>
                  <a:tcPr marL="7187" marR="7187" marT="718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dirty="0">
                          <a:solidFill>
                            <a:srgbClr val="000000"/>
                          </a:solidFill>
                          <a:effectLst/>
                          <a:highlight>
                            <a:srgbClr val="4472C4"/>
                          </a:highlight>
                          <a:latin typeface="Calibri" panose="020F0502020204030204" pitchFamily="34" charset="0"/>
                        </a:rPr>
                        <a:t> </a:t>
                      </a:r>
                    </a:p>
                  </a:txBody>
                  <a:tcPr marL="7187" marR="7187" marT="718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818862924"/>
                  </a:ext>
                </a:extLst>
              </a:tr>
            </a:tbl>
          </a:graphicData>
        </a:graphic>
      </p:graphicFrame>
      <p:sp>
        <p:nvSpPr>
          <p:cNvPr id="11" name="TextBox 10">
            <a:extLst>
              <a:ext uri="{FF2B5EF4-FFF2-40B4-BE49-F238E27FC236}">
                <a16:creationId xmlns:a16="http://schemas.microsoft.com/office/drawing/2014/main" id="{5773E73E-386F-9C59-6D7F-282146924D45}"/>
              </a:ext>
            </a:extLst>
          </p:cNvPr>
          <p:cNvSpPr txBox="1"/>
          <p:nvPr/>
        </p:nvSpPr>
        <p:spPr>
          <a:xfrm>
            <a:off x="5050901" y="5402334"/>
            <a:ext cx="3691783" cy="1969770"/>
          </a:xfrm>
          <a:prstGeom prst="rect">
            <a:avLst/>
          </a:prstGeom>
          <a:noFill/>
        </p:spPr>
        <p:txBody>
          <a:bodyPr wrap="square" rtlCol="0">
            <a:spAutoFit/>
          </a:bodyPr>
          <a:lstStyle/>
          <a:p>
            <a:pPr marL="0" indent="0">
              <a:buNone/>
            </a:pPr>
            <a:r>
              <a:rPr lang="en-US" sz="1800" b="1" i="0" u="sng" strike="noStrike" baseline="0" dirty="0">
                <a:solidFill>
                  <a:srgbClr val="221E1F"/>
                </a:solidFill>
                <a:latin typeface="Aptos" panose="020B0004020202020204" pitchFamily="34" charset="0"/>
              </a:rPr>
              <a:t>Plans to evaluate your changes</a:t>
            </a:r>
          </a:p>
          <a:p>
            <a:pPr marL="285750" indent="-285750">
              <a:buFont typeface="Arial" panose="020B0604020202020204" pitchFamily="34" charset="0"/>
              <a:buChar char="•"/>
            </a:pPr>
            <a:endParaRPr lang="en-US" sz="1400" i="0" strike="noStrike" baseline="0" dirty="0">
              <a:solidFill>
                <a:srgbClr val="221E1F"/>
              </a:solidFill>
              <a:latin typeface="Aptos" panose="020B0004020202020204" pitchFamily="34" charset="0"/>
            </a:endParaRPr>
          </a:p>
          <a:p>
            <a:pPr marL="285750" indent="-285750">
              <a:buFont typeface="Arial" panose="020B0604020202020204" pitchFamily="34" charset="0"/>
              <a:buChar char="•"/>
            </a:pPr>
            <a:r>
              <a:rPr lang="en-US" sz="1400" i="0" strike="noStrike" baseline="0" dirty="0">
                <a:solidFill>
                  <a:srgbClr val="221E1F"/>
                </a:solidFill>
                <a:latin typeface="Aptos" panose="020B0004020202020204" pitchFamily="34" charset="0"/>
              </a:rPr>
              <a:t>Actively</a:t>
            </a:r>
            <a:r>
              <a:rPr lang="en-US" sz="1400" dirty="0">
                <a:solidFill>
                  <a:srgbClr val="221E1F"/>
                </a:solidFill>
                <a:latin typeface="Aptos" panose="020B0004020202020204" pitchFamily="34" charset="0"/>
              </a:rPr>
              <a:t> monitor facility utilization %. </a:t>
            </a:r>
          </a:p>
          <a:p>
            <a:r>
              <a:rPr lang="en-US" sz="1400" dirty="0">
                <a:solidFill>
                  <a:srgbClr val="221E1F"/>
                </a:solidFill>
                <a:latin typeface="Aptos" panose="020B0004020202020204" pitchFamily="34" charset="0"/>
              </a:rPr>
              <a:t> </a:t>
            </a:r>
          </a:p>
          <a:p>
            <a:pPr marL="171450" indent="-171450">
              <a:buFont typeface="Arial" panose="020B0604020202020204" pitchFamily="34" charset="0"/>
              <a:buChar char="•"/>
            </a:pPr>
            <a:r>
              <a:rPr lang="en-US" sz="1400" dirty="0">
                <a:solidFill>
                  <a:srgbClr val="221E1F"/>
                </a:solidFill>
                <a:latin typeface="Aptos" panose="020B0004020202020204" pitchFamily="34" charset="0"/>
              </a:rPr>
              <a:t>   Make sure ELR gets closer to door rate. </a:t>
            </a:r>
          </a:p>
          <a:p>
            <a:endParaRPr lang="en-US" sz="1200" dirty="0">
              <a:solidFill>
                <a:srgbClr val="221E1F"/>
              </a:solidFill>
              <a:latin typeface="Aptos" panose="020B0004020202020204" pitchFamily="34" charset="0"/>
            </a:endParaRPr>
          </a:p>
          <a:p>
            <a:pPr marL="285750" indent="-285750">
              <a:buFont typeface="Arial" panose="020B0604020202020204" pitchFamily="34" charset="0"/>
              <a:buChar char="•"/>
            </a:pPr>
            <a:endParaRPr lang="en-US" sz="1800" i="0" strike="noStrike" baseline="0" dirty="0">
              <a:solidFill>
                <a:srgbClr val="221E1F"/>
              </a:solidFill>
              <a:latin typeface="Aptos" panose="020B0004020202020204" pitchFamily="34" charset="0"/>
            </a:endParaRPr>
          </a:p>
          <a:p>
            <a:pPr marL="0" indent="0">
              <a:buNone/>
            </a:pPr>
            <a:endParaRPr lang="en-US" sz="1800" b="1" i="0" u="sng" strike="noStrike" baseline="0" dirty="0">
              <a:solidFill>
                <a:srgbClr val="221E1F"/>
              </a:solidFill>
              <a:latin typeface="Aptos" panose="020B0004020202020204" pitchFamily="34" charset="0"/>
            </a:endParaRPr>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224320"/>
            <a:ext cx="8596668" cy="1073921"/>
          </a:xfrm>
        </p:spPr>
        <p:txBody>
          <a:bodyPr>
            <a:normAutofit fontScale="90000"/>
          </a:bodyPr>
          <a:lstStyle/>
          <a:p>
            <a:r>
              <a:rPr lang="en-US" dirty="0">
                <a:solidFill>
                  <a:schemeClr val="tx1"/>
                </a:solidFill>
                <a:latin typeface="Aptos Black" panose="020B0004020202020204" pitchFamily="34" charset="0"/>
              </a:rPr>
              <a:t>Repair order analysis</a:t>
            </a:r>
            <a:br>
              <a:rPr lang="en-US" dirty="0">
                <a:solidFill>
                  <a:schemeClr val="tx1"/>
                </a:solidFill>
              </a:rPr>
            </a:br>
            <a:br>
              <a:rPr lang="en-US" dirty="0">
                <a:solidFill>
                  <a:schemeClr val="tx1"/>
                </a:solidFill>
                <a:latin typeface="Aptos Black" panose="020B0004020202020204" pitchFamily="34" charset="0"/>
              </a:rPr>
            </a:br>
            <a:r>
              <a:rPr lang="en-US" sz="2000" u="sng" dirty="0">
                <a:solidFill>
                  <a:schemeClr val="tx1"/>
                </a:solidFill>
                <a:latin typeface="Aptos Black" panose="020B0004020202020204" pitchFamily="34" charset="0"/>
              </a:rPr>
              <a:t>Service Manager Discussion</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657346"/>
            <a:ext cx="3860483" cy="5401000"/>
          </a:xfrm>
        </p:spPr>
        <p:txBody>
          <a:bodyPr>
            <a:normAutofit fontScale="70000" lnSpcReduction="20000"/>
          </a:bodyPr>
          <a:lstStyle/>
          <a:p>
            <a:pPr>
              <a:buClrTx/>
              <a:buFont typeface="Arial" panose="020B0604020202020204" pitchFamily="34" charset="0"/>
              <a:buChar char="•"/>
            </a:pPr>
            <a:r>
              <a:rPr lang="en-US" sz="2000" dirty="0">
                <a:latin typeface="Aptos" panose="020B0004020202020204" pitchFamily="34" charset="0"/>
              </a:rPr>
              <a:t>80% of 1 liners is too high. Multiple line RO’s produce more gross. </a:t>
            </a:r>
          </a:p>
          <a:p>
            <a:pPr>
              <a:buClrTx/>
              <a:buFont typeface="Arial" panose="020B0604020202020204" pitchFamily="34" charset="0"/>
              <a:buChar char="•"/>
            </a:pPr>
            <a:r>
              <a:rPr lang="en-US" sz="2000" dirty="0">
                <a:latin typeface="Aptos" panose="020B0004020202020204" pitchFamily="34" charset="0"/>
              </a:rPr>
              <a:t>Competitive and Maintenance over </a:t>
            </a:r>
            <a:r>
              <a:rPr lang="en-US" sz="2000" dirty="0">
                <a:solidFill>
                  <a:schemeClr val="accent2"/>
                </a:solidFill>
                <a:latin typeface="Aptos" panose="020B0004020202020204" pitchFamily="34" charset="0"/>
              </a:rPr>
              <a:t>60%</a:t>
            </a:r>
            <a:r>
              <a:rPr lang="en-US" sz="2000" dirty="0">
                <a:latin typeface="Aptos" panose="020B0004020202020204" pitchFamily="34" charset="0"/>
              </a:rPr>
              <a:t>, but Repair at </a:t>
            </a:r>
            <a:r>
              <a:rPr lang="en-US" sz="2000" dirty="0">
                <a:solidFill>
                  <a:schemeClr val="accent5"/>
                </a:solidFill>
                <a:latin typeface="Aptos" panose="020B0004020202020204" pitchFamily="34" charset="0"/>
              </a:rPr>
              <a:t>19.57%</a:t>
            </a:r>
            <a:r>
              <a:rPr lang="en-US" sz="2000" dirty="0">
                <a:latin typeface="Aptos" panose="020B0004020202020204" pitchFamily="34" charset="0"/>
              </a:rPr>
              <a:t>, below desired 40%</a:t>
            </a:r>
          </a:p>
          <a:p>
            <a:pPr>
              <a:buClrTx/>
              <a:buFont typeface="Arial" panose="020B0604020202020204" pitchFamily="34" charset="0"/>
              <a:buChar char="•"/>
            </a:pPr>
            <a:r>
              <a:rPr lang="en-US" sz="2000" dirty="0">
                <a:latin typeface="Aptos" panose="020B0004020202020204" pitchFamily="34" charset="0"/>
              </a:rPr>
              <a:t>Need to improve Repair RO’s to 40%.  Best moneymakers and gross opportunities. </a:t>
            </a:r>
          </a:p>
          <a:p>
            <a:pPr>
              <a:buClrTx/>
              <a:buFont typeface="Arial" panose="020B0604020202020204" pitchFamily="34" charset="0"/>
              <a:buChar char="•"/>
            </a:pPr>
            <a:r>
              <a:rPr lang="en-US" sz="2000" dirty="0">
                <a:latin typeface="Aptos" panose="020B0004020202020204" pitchFamily="34" charset="0"/>
              </a:rPr>
              <a:t>Develop specific marketing campaigns  to bring in older than 2020 vehicles.  They usually hit all three types of repairs at the same time and have good grosses.  </a:t>
            </a:r>
          </a:p>
          <a:p>
            <a:pPr>
              <a:buClrTx/>
              <a:buFont typeface="Arial" panose="020B0604020202020204" pitchFamily="34" charset="0"/>
              <a:buChar char="•"/>
            </a:pPr>
            <a:r>
              <a:rPr lang="en-US" sz="2000" dirty="0">
                <a:latin typeface="Aptos" panose="020B0004020202020204" pitchFamily="34" charset="0"/>
              </a:rPr>
              <a:t>Need to expand service to include all brands in San Juan and new extended operating hours.  Target marketing to this.    </a:t>
            </a:r>
          </a:p>
          <a:p>
            <a:pPr>
              <a:buClrTx/>
              <a:buFont typeface="Arial" panose="020B0604020202020204" pitchFamily="34" charset="0"/>
              <a:buChar char="•"/>
            </a:pPr>
            <a:r>
              <a:rPr lang="en-US" sz="2000" dirty="0">
                <a:latin typeface="Aptos" panose="020B0004020202020204" pitchFamily="34" charset="0"/>
              </a:rPr>
              <a:t>Customer ELR of </a:t>
            </a:r>
            <a:r>
              <a:rPr lang="en-US" sz="2000" dirty="0">
                <a:solidFill>
                  <a:srgbClr val="FF0000"/>
                </a:solidFill>
                <a:latin typeface="Aptos" panose="020B0004020202020204" pitchFamily="34" charset="0"/>
              </a:rPr>
              <a:t>81.34 </a:t>
            </a:r>
            <a:r>
              <a:rPr lang="en-US" sz="2000" dirty="0">
                <a:latin typeface="Aptos" panose="020B0004020202020204" pitchFamily="34" charset="0"/>
              </a:rPr>
              <a:t>below desired.  Should be 106.97.  </a:t>
            </a:r>
          </a:p>
          <a:p>
            <a:pPr>
              <a:buClrTx/>
              <a:buFont typeface="Arial" panose="020B0604020202020204" pitchFamily="34" charset="0"/>
              <a:buChar char="•"/>
            </a:pPr>
            <a:r>
              <a:rPr lang="en-US" sz="2000" dirty="0">
                <a:latin typeface="Aptos" panose="020B0004020202020204" pitchFamily="34" charset="0"/>
              </a:rPr>
              <a:t>FRH’s per RO are </a:t>
            </a:r>
            <a:r>
              <a:rPr lang="en-US" sz="2000" dirty="0">
                <a:solidFill>
                  <a:srgbClr val="FF0000"/>
                </a:solidFill>
                <a:latin typeface="Aptos" panose="020B0004020202020204" pitchFamily="34" charset="0"/>
              </a:rPr>
              <a:t>1.78</a:t>
            </a:r>
            <a:r>
              <a:rPr lang="en-US" sz="2000" dirty="0">
                <a:latin typeface="Aptos" panose="020B0004020202020204" pitchFamily="34" charset="0"/>
              </a:rPr>
              <a:t>.  Should at least be NADA guide of 2.2</a:t>
            </a:r>
          </a:p>
          <a:p>
            <a:pPr>
              <a:buClrTx/>
              <a:buFont typeface="Arial" panose="020B0604020202020204" pitchFamily="34" charset="0"/>
              <a:buChar char="•"/>
            </a:pPr>
            <a:r>
              <a:rPr lang="en-US" sz="2000" dirty="0">
                <a:latin typeface="Aptos" panose="020B0004020202020204" pitchFamily="34" charset="0"/>
              </a:rPr>
              <a:t>Additional training for Service Advisors.  They need to sell more hours and improve grosses. </a:t>
            </a:r>
          </a:p>
          <a:p>
            <a:pPr>
              <a:buClrTx/>
              <a:buFont typeface="Arial" panose="020B0604020202020204" pitchFamily="34" charset="0"/>
              <a:buChar char="•"/>
            </a:pPr>
            <a:r>
              <a:rPr lang="en-US" sz="2000" dirty="0">
                <a:latin typeface="Aptos" panose="020B0004020202020204" pitchFamily="34" charset="0"/>
              </a:rPr>
              <a:t>There is a lot of potential to increase % of repairs sales to older vehicles.    </a:t>
            </a:r>
          </a:p>
          <a:p>
            <a:pPr marL="0" indent="0">
              <a:buNone/>
            </a:pPr>
            <a:r>
              <a:rPr lang="en-US" sz="2000" dirty="0">
                <a:latin typeface="Aptos" panose="020B0004020202020204" pitchFamily="34" charset="0"/>
              </a:rPr>
              <a:t> </a:t>
            </a:r>
          </a:p>
          <a:p>
            <a:endParaRPr lang="en-US" dirty="0"/>
          </a:p>
        </p:txBody>
      </p:sp>
      <p:pic>
        <p:nvPicPr>
          <p:cNvPr id="8" name="Content Placeholder 7">
            <a:extLst>
              <a:ext uri="{FF2B5EF4-FFF2-40B4-BE49-F238E27FC236}">
                <a16:creationId xmlns:a16="http://schemas.microsoft.com/office/drawing/2014/main" id="{810D94F9-51D7-67F5-010A-C8E15284D63A}"/>
              </a:ext>
            </a:extLst>
          </p:cNvPr>
          <p:cNvPicPr>
            <a:picLocks noGrp="1" noChangeAspect="1"/>
          </p:cNvPicPr>
          <p:nvPr>
            <p:ph sz="half" idx="2"/>
          </p:nvPr>
        </p:nvPicPr>
        <p:blipFill>
          <a:blip r:embed="rId2"/>
          <a:stretch>
            <a:fillRect/>
          </a:stretch>
        </p:blipFill>
        <p:spPr>
          <a:xfrm>
            <a:off x="4775561" y="814203"/>
            <a:ext cx="4827511" cy="530693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18602"/>
            <a:ext cx="8596668" cy="5439397"/>
          </a:xfrm>
        </p:spPr>
        <p:txBody>
          <a:bodyPr>
            <a:normAutofit/>
          </a:bodyPr>
          <a:lstStyle/>
          <a:p>
            <a:pPr>
              <a:buClrTx/>
              <a:buFont typeface="Arial" panose="020B0604020202020204" pitchFamily="34" charset="0"/>
              <a:buChar char="•"/>
            </a:pPr>
            <a:r>
              <a:rPr lang="en-US" dirty="0">
                <a:latin typeface="Aptos" panose="020B0004020202020204" pitchFamily="34" charset="0"/>
              </a:rPr>
              <a:t>Hospitable and attentive customer environment. </a:t>
            </a:r>
          </a:p>
          <a:p>
            <a:pPr>
              <a:buClrTx/>
              <a:buFont typeface="Arial" panose="020B0604020202020204" pitchFamily="34" charset="0"/>
              <a:buChar char="•"/>
            </a:pPr>
            <a:r>
              <a:rPr lang="en-US" dirty="0">
                <a:latin typeface="Aptos" panose="020B0004020202020204" pitchFamily="34" charset="0"/>
              </a:rPr>
              <a:t>Supervisors and dealer principals have “open door” policies.  Positive work environment. </a:t>
            </a:r>
          </a:p>
          <a:p>
            <a:pPr>
              <a:buClrTx/>
              <a:buFont typeface="Arial" panose="020B0604020202020204" pitchFamily="34" charset="0"/>
              <a:buChar char="•"/>
            </a:pPr>
            <a:r>
              <a:rPr lang="en-US" dirty="0">
                <a:latin typeface="Aptos" panose="020B0004020202020204" pitchFamily="34" charset="0"/>
              </a:rPr>
              <a:t>Corporate reputation for honesty and sincerity.  “Straight shooters”. </a:t>
            </a:r>
          </a:p>
          <a:p>
            <a:pPr>
              <a:buClrTx/>
              <a:buFont typeface="Arial" panose="020B0604020202020204" pitchFamily="34" charset="0"/>
              <a:buChar char="•"/>
            </a:pPr>
            <a:r>
              <a:rPr lang="en-US" dirty="0">
                <a:latin typeface="Aptos" panose="020B0004020202020204" pitchFamily="34" charset="0"/>
              </a:rPr>
              <a:t>Very low employee turnover rate.  Many employees with over 25 years of experience.   </a:t>
            </a:r>
          </a:p>
          <a:p>
            <a:pPr>
              <a:buClrTx/>
              <a:buFont typeface="Arial" panose="020B0604020202020204" pitchFamily="34" charset="0"/>
              <a:buChar char="•"/>
            </a:pPr>
            <a:r>
              <a:rPr lang="en-US" dirty="0">
                <a:latin typeface="Aptos" panose="020B0004020202020204" pitchFamily="34" charset="0"/>
              </a:rPr>
              <a:t>A genuine family business.  Dealer principals are easy to talk to and “…do not have secretaries.” </a:t>
            </a:r>
          </a:p>
          <a:p>
            <a:pPr>
              <a:buClrTx/>
              <a:buFont typeface="Arial" panose="020B0604020202020204" pitchFamily="34" charset="0"/>
              <a:buChar char="•"/>
            </a:pPr>
            <a:r>
              <a:rPr lang="en-US" dirty="0">
                <a:latin typeface="Aptos" panose="020B0004020202020204" pitchFamily="34" charset="0"/>
              </a:rPr>
              <a:t>Oldest continuously operating Ford and Lincoln dealer in Puerto Rico.  Over 65 years operating in the island of Puerto Rico.  And over 90 years selling Ford and Lincoln since first Vega family Ford dealer established in Cuba.  A “true 4th family generational” Ford and Lincoln dealer.     </a:t>
            </a:r>
          </a:p>
          <a:p>
            <a:pPr>
              <a:buClrTx/>
              <a:buFont typeface="Arial" panose="020B0604020202020204" pitchFamily="34" charset="0"/>
              <a:buChar char="•"/>
            </a:pPr>
            <a:r>
              <a:rPr lang="en-US" dirty="0">
                <a:latin typeface="Aptos" panose="020B0004020202020204" pitchFamily="34" charset="0"/>
              </a:rPr>
              <a:t>Prime San Juan location in Kennedy Avenue where most brands have stores.   </a:t>
            </a:r>
          </a:p>
          <a:p>
            <a:pPr>
              <a:buClrTx/>
              <a:buFont typeface="Arial" panose="020B0604020202020204" pitchFamily="34" charset="0"/>
              <a:buChar char="•"/>
            </a:pPr>
            <a:r>
              <a:rPr lang="en-US" dirty="0">
                <a:latin typeface="Aptos" panose="020B0004020202020204" pitchFamily="34" charset="0"/>
              </a:rPr>
              <a:t>Many lifelong retail and commercial customers. </a:t>
            </a:r>
          </a:p>
          <a:p>
            <a:pPr>
              <a:buClrTx/>
              <a:buFont typeface="Arial" panose="020B0604020202020204" pitchFamily="34" charset="0"/>
              <a:buChar char="•"/>
            </a:pPr>
            <a:r>
              <a:rPr lang="en-US" dirty="0">
                <a:latin typeface="Aptos" panose="020B0004020202020204" pitchFamily="34" charset="0"/>
              </a:rPr>
              <a:t>Strong commercial fleet business.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ptos Black" panose="020B0004020202020204" pitchFamily="34" charset="0"/>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29697"/>
            <a:ext cx="8596668" cy="5328303"/>
          </a:xfrm>
        </p:spPr>
        <p:txBody>
          <a:bodyPr/>
          <a:lstStyle/>
          <a:p>
            <a:pPr>
              <a:buClrTx/>
              <a:buFont typeface="Arial" panose="020B0604020202020204" pitchFamily="34" charset="0"/>
              <a:buChar char="•"/>
            </a:pPr>
            <a:r>
              <a:rPr lang="en-US" dirty="0">
                <a:latin typeface="Aptos" panose="020B0004020202020204" pitchFamily="34" charset="0"/>
              </a:rPr>
              <a:t>Lack of communication between different departments. Exacerbated by fixed operation buildings separate from sales buildings.</a:t>
            </a:r>
          </a:p>
          <a:p>
            <a:pPr>
              <a:buClrTx/>
              <a:buFont typeface="Arial" panose="020B0604020202020204" pitchFamily="34" charset="0"/>
              <a:buChar char="•"/>
            </a:pPr>
            <a:r>
              <a:rPr lang="en-US" dirty="0">
                <a:latin typeface="Aptos" panose="020B0004020202020204" pitchFamily="34" charset="0"/>
              </a:rPr>
              <a:t>Lack of regular meetings between department heads to discuss problems and improve operations.  Lack of dealer principal involvement in fixed operations.   </a:t>
            </a:r>
          </a:p>
          <a:p>
            <a:pPr>
              <a:buClrTx/>
              <a:buFont typeface="Arial" panose="020B0604020202020204" pitchFamily="34" charset="0"/>
              <a:buChar char="•"/>
            </a:pPr>
            <a:r>
              <a:rPr lang="en-US" dirty="0">
                <a:latin typeface="Aptos" panose="020B0004020202020204" pitchFamily="34" charset="0"/>
              </a:rPr>
              <a:t>Too many scheduled service appointments per day. </a:t>
            </a:r>
          </a:p>
          <a:p>
            <a:pPr>
              <a:buClrTx/>
              <a:buFont typeface="Arial" panose="020B0604020202020204" pitchFamily="34" charset="0"/>
              <a:buChar char="•"/>
            </a:pPr>
            <a:r>
              <a:rPr lang="en-US" dirty="0">
                <a:latin typeface="Aptos" panose="020B0004020202020204" pitchFamily="34" charset="0"/>
              </a:rPr>
              <a:t>Dealer never says “no” to customers.  They take in every RO possible.</a:t>
            </a:r>
          </a:p>
          <a:p>
            <a:pPr>
              <a:buClrTx/>
              <a:buFont typeface="Arial" panose="020B0604020202020204" pitchFamily="34" charset="0"/>
              <a:buChar char="•"/>
            </a:pPr>
            <a:r>
              <a:rPr lang="en-US" dirty="0">
                <a:latin typeface="Aptos" panose="020B0004020202020204" pitchFamily="34" charset="0"/>
              </a:rPr>
              <a:t>Disorganized and inconsistent dispatching of repair orders to techs. </a:t>
            </a:r>
          </a:p>
          <a:p>
            <a:pPr>
              <a:buClrTx/>
              <a:buFont typeface="Arial" panose="020B0604020202020204" pitchFamily="34" charset="0"/>
              <a:buChar char="•"/>
            </a:pPr>
            <a:r>
              <a:rPr lang="en-US" dirty="0">
                <a:latin typeface="Aptos" panose="020B0004020202020204" pitchFamily="34" charset="0"/>
              </a:rPr>
              <a:t>Lack of techs. </a:t>
            </a:r>
          </a:p>
          <a:p>
            <a:pPr>
              <a:buClrTx/>
              <a:buFont typeface="Arial" panose="020B0604020202020204" pitchFamily="34" charset="0"/>
              <a:buChar char="•"/>
            </a:pPr>
            <a:r>
              <a:rPr lang="en-US" dirty="0">
                <a:latin typeface="Aptos" panose="020B0004020202020204" pitchFamily="34" charset="0"/>
              </a:rPr>
              <a:t>Lack of communication with customers.  Service advisors do not want to notify customers of lack of parts, parts shortages, back orders or delays in repairs.  </a:t>
            </a:r>
          </a:p>
          <a:p>
            <a:pPr>
              <a:buClrTx/>
              <a:buFont typeface="Arial" panose="020B0604020202020204" pitchFamily="34" charset="0"/>
              <a:buChar char="•"/>
            </a:pPr>
            <a:r>
              <a:rPr lang="en-US" dirty="0">
                <a:latin typeface="Aptos" panose="020B0004020202020204" pitchFamily="34" charset="0"/>
              </a:rPr>
              <a:t>Parts shortage.</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1191</TotalTime>
  <Words>3009</Words>
  <Application>Microsoft Office PowerPoint</Application>
  <PresentationFormat>Widescreen</PresentationFormat>
  <Paragraphs>592</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Aptos Black</vt:lpstr>
      <vt:lpstr>Arial</vt:lpstr>
      <vt:lpstr>Calibri</vt:lpstr>
      <vt:lpstr>Trebuchet MS</vt:lpstr>
      <vt:lpstr>Wingdings 3</vt:lpstr>
      <vt:lpstr>Facet</vt:lpstr>
      <vt:lpstr>NADA Service Hmework </vt:lpstr>
      <vt:lpstr>   Marketing  </vt:lpstr>
      <vt:lpstr>  Analyze Cost of Labor   </vt:lpstr>
      <vt:lpstr> Changes in Expense Structure    </vt:lpstr>
      <vt:lpstr> Productivity   </vt:lpstr>
      <vt:lpstr> Facility   </vt:lpstr>
      <vt:lpstr>Repair order analysis  Service Manager Discussion</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Ramon Vega</cp:lastModifiedBy>
  <cp:revision>7</cp:revision>
  <dcterms:created xsi:type="dcterms:W3CDTF">2022-12-04T13:10:55Z</dcterms:created>
  <dcterms:modified xsi:type="dcterms:W3CDTF">2024-07-10T18:26:22Z</dcterms:modified>
</cp:coreProperties>
</file>