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rgbClr val="FF0000"/>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solidFill>
                  <a:srgbClr val="FF0000"/>
                </a:solidFill>
              </a:rPr>
              <a:t>Service Department analysis for</a:t>
            </a:r>
          </a:p>
          <a:p>
            <a:pPr algn="ctr"/>
            <a:r>
              <a:rPr lang="en-US" sz="3200" dirty="0">
                <a:solidFill>
                  <a:srgbClr val="FF0000"/>
                </a:solidFill>
              </a:rPr>
              <a:t>Fury Motors</a:t>
            </a:r>
          </a:p>
          <a:p>
            <a:pPr algn="ctr"/>
            <a:r>
              <a:rPr lang="en-US" sz="3200" dirty="0">
                <a:solidFill>
                  <a:srgbClr val="FF0000"/>
                </a:solidFill>
              </a:rPr>
              <a:t>By – Justin Olmeim 09 #443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Menu style upsell opportunities – we need to go to a menu style sales presentation with every service customer</a:t>
            </a:r>
          </a:p>
          <a:p>
            <a:r>
              <a:rPr lang="en-US" dirty="0"/>
              <a:t>Invest in training our advisors on sales tactics</a:t>
            </a:r>
          </a:p>
          <a:p>
            <a:r>
              <a:rPr lang="en-US" dirty="0"/>
              <a:t>Grow the inner department relationships so we are all working together </a:t>
            </a:r>
          </a:p>
          <a:p>
            <a:r>
              <a:rPr lang="en-US" dirty="0"/>
              <a:t>Sales contests on slower service items</a:t>
            </a:r>
          </a:p>
          <a:p>
            <a:r>
              <a:rPr lang="en-US" dirty="0"/>
              <a:t>Open our express lane to match sales hours</a:t>
            </a:r>
          </a:p>
          <a:p>
            <a:r>
              <a:rPr lang="en-US" dirty="0"/>
              <a:t>Advisor on the drive that mimics sales hours</a:t>
            </a:r>
          </a:p>
          <a:p>
            <a:r>
              <a:rPr lang="en-US" dirty="0"/>
              <a:t>If we see the opportunity in our market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Lack of training will continue with the same results we have gotten</a:t>
            </a:r>
          </a:p>
          <a:p>
            <a:r>
              <a:rPr lang="en-US" dirty="0"/>
              <a:t>Our phone scripts are horrible in service – needs revamping in a bad way</a:t>
            </a:r>
          </a:p>
          <a:p>
            <a:r>
              <a:rPr lang="en-US" dirty="0"/>
              <a:t>Service loaner cars are not being checked back in properly – missing charging for damage</a:t>
            </a:r>
          </a:p>
          <a:p>
            <a:r>
              <a:rPr lang="en-US" dirty="0"/>
              <a:t>Keeping skilled technicians, with a few retiring on us this year</a:t>
            </a:r>
          </a:p>
          <a:p>
            <a:r>
              <a:rPr lang="en-US" dirty="0"/>
              <a:t>Not having a sales menu for ALL service customers, is leaving money on the table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Use our departments team work in customer service to enhance our customer loyalty and survey scores</a:t>
            </a:r>
          </a:p>
          <a:p>
            <a:r>
              <a:rPr lang="en-US" dirty="0"/>
              <a:t>Address the elephant in the room, and get to the bottom of why we are seeing high turnover in our express lane and at the desk. </a:t>
            </a:r>
          </a:p>
          <a:p>
            <a:r>
              <a:rPr lang="en-US" dirty="0"/>
              <a:t>Train the service advisors on menu selling</a:t>
            </a:r>
          </a:p>
          <a:p>
            <a:r>
              <a:rPr lang="en-US" dirty="0"/>
              <a:t>Implement a new sales training program for the advisors to learn how to ask for the sale</a:t>
            </a:r>
          </a:p>
          <a:p>
            <a:r>
              <a:rPr lang="en-US" dirty="0"/>
              <a:t>Replace some old equipment with newer and safer equipment</a:t>
            </a:r>
          </a:p>
          <a:p>
            <a:r>
              <a:rPr lang="en-US" dirty="0"/>
              <a:t>Open up a few bays of dead space that we aren’t currently utilizing properly</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Invest in a service sales menu program that makes it the path of least resistance for the advisors</a:t>
            </a:r>
          </a:p>
          <a:p>
            <a:r>
              <a:rPr lang="en-US" dirty="0"/>
              <a:t>Adjust hours of operation to better mimic sales hours</a:t>
            </a:r>
          </a:p>
          <a:p>
            <a:r>
              <a:rPr lang="en-US" dirty="0"/>
              <a:t>Spend more time with new people so they aren’t feeling lost and confused. We seem to lose a good employee over the dumbest things. Help them</a:t>
            </a:r>
          </a:p>
          <a:p>
            <a:r>
              <a:rPr lang="en-US" dirty="0"/>
              <a:t>Address any negativity amongst the advisors</a:t>
            </a:r>
          </a:p>
          <a:p>
            <a:r>
              <a:rPr lang="en-US" dirty="0"/>
              <a:t>Keep the culture happy, consistent and productive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Ensure we are all on the same page with weekly manager meetings and celebrate our wins – address our losses</a:t>
            </a:r>
          </a:p>
          <a:p>
            <a:r>
              <a:rPr lang="en-US" dirty="0"/>
              <a:t>Create a communication avenue for all department heads to chat daily on. Keeping everyone on the same page and working together</a:t>
            </a:r>
          </a:p>
          <a:p>
            <a:r>
              <a:rPr lang="en-US" dirty="0"/>
              <a:t>Develop a retention program to help us keep good people. Sales goals, productivity goals, spiffs, trainings, 1 on 1’s </a:t>
            </a:r>
            <a:r>
              <a:rPr lang="en-US" dirty="0" err="1"/>
              <a:t>etc</a:t>
            </a:r>
            <a:r>
              <a:rPr lang="en-US" dirty="0"/>
              <a:t>….</a:t>
            </a:r>
          </a:p>
          <a:p>
            <a:r>
              <a:rPr lang="en-US" dirty="0"/>
              <a:t>Ensure we are providing coaching, mentoring, positivity and support daily in the avenues that need it most.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183862930"/>
              </p:ext>
            </p:extLst>
          </p:nvPr>
        </p:nvGraphicFramePr>
        <p:xfrm>
          <a:off x="677334" y="1361599"/>
          <a:ext cx="9132492" cy="53949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Weekly meetings with all dept managers</a:t>
                      </a:r>
                    </a:p>
                  </a:txBody>
                  <a:tcPr/>
                </a:tc>
                <a:tc>
                  <a:txBody>
                    <a:bodyPr/>
                    <a:lstStyle/>
                    <a:p>
                      <a:r>
                        <a:rPr lang="en-US" dirty="0"/>
                        <a:t>GSM/Service manager</a:t>
                      </a:r>
                    </a:p>
                  </a:txBody>
                  <a:tcPr/>
                </a:tc>
                <a:tc>
                  <a:txBody>
                    <a:bodyPr/>
                    <a:lstStyle/>
                    <a:p>
                      <a:r>
                        <a:rPr lang="en-US" dirty="0"/>
                        <a:t>Weekly</a:t>
                      </a:r>
                    </a:p>
                    <a:p>
                      <a:endParaRPr lang="en-US" dirty="0"/>
                    </a:p>
                  </a:txBody>
                  <a:tcPr/>
                </a:tc>
                <a:extLst>
                  <a:ext uri="{0D108BD9-81ED-4DB2-BD59-A6C34878D82A}">
                    <a16:rowId xmlns:a16="http://schemas.microsoft.com/office/drawing/2014/main" val="2400365483"/>
                  </a:ext>
                </a:extLst>
              </a:tr>
              <a:tr h="565004">
                <a:tc>
                  <a:txBody>
                    <a:bodyPr/>
                    <a:lstStyle/>
                    <a:p>
                      <a:r>
                        <a:rPr lang="en-US" dirty="0"/>
                        <a:t>Provide phone training for advisors</a:t>
                      </a:r>
                    </a:p>
                  </a:txBody>
                  <a:tcPr/>
                </a:tc>
                <a:tc>
                  <a:txBody>
                    <a:bodyPr/>
                    <a:lstStyle/>
                    <a:p>
                      <a:r>
                        <a:rPr lang="en-US" dirty="0"/>
                        <a:t>Service Manager</a:t>
                      </a:r>
                    </a:p>
                  </a:txBody>
                  <a:tcPr/>
                </a:tc>
                <a:tc>
                  <a:txBody>
                    <a:bodyPr/>
                    <a:lstStyle/>
                    <a:p>
                      <a:r>
                        <a:rPr lang="en-US" dirty="0"/>
                        <a:t>Weekly</a:t>
                      </a:r>
                    </a:p>
                    <a:p>
                      <a:endParaRPr lang="en-US" dirty="0"/>
                    </a:p>
                  </a:txBody>
                  <a:tcPr/>
                </a:tc>
                <a:extLst>
                  <a:ext uri="{0D108BD9-81ED-4DB2-BD59-A6C34878D82A}">
                    <a16:rowId xmlns:a16="http://schemas.microsoft.com/office/drawing/2014/main" val="107845787"/>
                  </a:ext>
                </a:extLst>
              </a:tr>
              <a:tr h="565004">
                <a:tc>
                  <a:txBody>
                    <a:bodyPr/>
                    <a:lstStyle/>
                    <a:p>
                      <a:r>
                        <a:rPr lang="en-US" dirty="0"/>
                        <a:t>Launch menu based selling on the drive</a:t>
                      </a:r>
                    </a:p>
                  </a:txBody>
                  <a:tcPr/>
                </a:tc>
                <a:tc>
                  <a:txBody>
                    <a:bodyPr/>
                    <a:lstStyle/>
                    <a:p>
                      <a:r>
                        <a:rPr lang="en-US" dirty="0"/>
                        <a:t>Service Manager/Director</a:t>
                      </a:r>
                    </a:p>
                  </a:txBody>
                  <a:tcPr/>
                </a:tc>
                <a:tc>
                  <a:txBody>
                    <a:bodyPr/>
                    <a:lstStyle/>
                    <a:p>
                      <a:r>
                        <a:rPr lang="en-US" dirty="0"/>
                        <a:t>August 1</a:t>
                      </a:r>
                      <a:r>
                        <a:rPr lang="en-US" baseline="30000" dirty="0"/>
                        <a:t>st</a:t>
                      </a:r>
                      <a:endParaRPr lang="en-US" dirty="0"/>
                    </a:p>
                    <a:p>
                      <a:endParaRPr lang="en-US" dirty="0"/>
                    </a:p>
                  </a:txBody>
                  <a:tcPr/>
                </a:tc>
                <a:extLst>
                  <a:ext uri="{0D108BD9-81ED-4DB2-BD59-A6C34878D82A}">
                    <a16:rowId xmlns:a16="http://schemas.microsoft.com/office/drawing/2014/main" val="1530126605"/>
                  </a:ext>
                </a:extLst>
              </a:tr>
              <a:tr h="565004">
                <a:tc>
                  <a:txBody>
                    <a:bodyPr/>
                    <a:lstStyle/>
                    <a:p>
                      <a:r>
                        <a:rPr lang="en-US" dirty="0"/>
                        <a:t>1 on 1’s with advisors</a:t>
                      </a:r>
                    </a:p>
                  </a:txBody>
                  <a:tcPr/>
                </a:tc>
                <a:tc>
                  <a:txBody>
                    <a:bodyPr/>
                    <a:lstStyle/>
                    <a:p>
                      <a:r>
                        <a:rPr lang="en-US" dirty="0"/>
                        <a:t>Service Manager</a:t>
                      </a:r>
                    </a:p>
                  </a:txBody>
                  <a:tcPr/>
                </a:tc>
                <a:tc>
                  <a:txBody>
                    <a:bodyPr/>
                    <a:lstStyle/>
                    <a:p>
                      <a:r>
                        <a:rPr lang="en-US" dirty="0"/>
                        <a:t>Weekly</a:t>
                      </a:r>
                    </a:p>
                    <a:p>
                      <a:endParaRPr lang="en-US" dirty="0"/>
                    </a:p>
                  </a:txBody>
                  <a:tcPr/>
                </a:tc>
                <a:extLst>
                  <a:ext uri="{0D108BD9-81ED-4DB2-BD59-A6C34878D82A}">
                    <a16:rowId xmlns:a16="http://schemas.microsoft.com/office/drawing/2014/main" val="1950345431"/>
                  </a:ext>
                </a:extLst>
              </a:tr>
              <a:tr h="565004">
                <a:tc>
                  <a:txBody>
                    <a:bodyPr/>
                    <a:lstStyle/>
                    <a:p>
                      <a:r>
                        <a:rPr lang="en-US" dirty="0"/>
                        <a:t>Create a retention program and assign a leader</a:t>
                      </a:r>
                    </a:p>
                  </a:txBody>
                  <a:tcPr/>
                </a:tc>
                <a:tc>
                  <a:txBody>
                    <a:bodyPr/>
                    <a:lstStyle/>
                    <a:p>
                      <a:r>
                        <a:rPr lang="en-US" dirty="0"/>
                        <a:t>Director</a:t>
                      </a:r>
                    </a:p>
                  </a:txBody>
                  <a:tcPr/>
                </a:tc>
                <a:tc>
                  <a:txBody>
                    <a:bodyPr/>
                    <a:lstStyle/>
                    <a:p>
                      <a:r>
                        <a:rPr lang="en-US" dirty="0"/>
                        <a:t>August 1st</a:t>
                      </a:r>
                    </a:p>
                  </a:txBody>
                  <a:tcPr/>
                </a:tc>
                <a:extLst>
                  <a:ext uri="{0D108BD9-81ED-4DB2-BD59-A6C34878D82A}">
                    <a16:rowId xmlns:a16="http://schemas.microsoft.com/office/drawing/2014/main" val="1960891333"/>
                  </a:ext>
                </a:extLst>
              </a:tr>
              <a:tr h="565004">
                <a:tc>
                  <a:txBody>
                    <a:bodyPr/>
                    <a:lstStyle/>
                    <a:p>
                      <a:r>
                        <a:rPr lang="en-US" dirty="0"/>
                        <a:t>Close the door to tool and food trucks daily – setup a dedicated day</a:t>
                      </a:r>
                    </a:p>
                  </a:txBody>
                  <a:tcPr/>
                </a:tc>
                <a:tc>
                  <a:txBody>
                    <a:bodyPr/>
                    <a:lstStyle/>
                    <a:p>
                      <a:r>
                        <a:rPr lang="en-US" dirty="0"/>
                        <a:t>Service Manager</a:t>
                      </a:r>
                    </a:p>
                  </a:txBody>
                  <a:tcPr/>
                </a:tc>
                <a:tc>
                  <a:txBody>
                    <a:bodyPr/>
                    <a:lstStyle/>
                    <a:p>
                      <a:r>
                        <a:rPr lang="en-US" dirty="0"/>
                        <a:t>ASAP</a:t>
                      </a:r>
                    </a:p>
                  </a:txBody>
                  <a:tcPr/>
                </a:tc>
                <a:extLst>
                  <a:ext uri="{0D108BD9-81ED-4DB2-BD59-A6C34878D82A}">
                    <a16:rowId xmlns:a16="http://schemas.microsoft.com/office/drawing/2014/main" val="4137224325"/>
                  </a:ext>
                </a:extLst>
              </a:tr>
              <a:tr h="565004">
                <a:tc>
                  <a:txBody>
                    <a:bodyPr/>
                    <a:lstStyle/>
                    <a:p>
                      <a:r>
                        <a:rPr lang="en-US" dirty="0"/>
                        <a:t>Clear out dead space that could be used better</a:t>
                      </a:r>
                    </a:p>
                  </a:txBody>
                  <a:tcPr/>
                </a:tc>
                <a:tc>
                  <a:txBody>
                    <a:bodyPr/>
                    <a:lstStyle/>
                    <a:p>
                      <a:r>
                        <a:rPr lang="en-US" dirty="0"/>
                        <a:t>Service Manager</a:t>
                      </a:r>
                    </a:p>
                  </a:txBody>
                  <a:tcPr/>
                </a:tc>
                <a:tc>
                  <a:txBody>
                    <a:bodyPr/>
                    <a:lstStyle/>
                    <a:p>
                      <a:r>
                        <a:rPr lang="en-US" dirty="0"/>
                        <a:t>ASAP</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03867"/>
            <a:ext cx="8596668" cy="4737495"/>
          </a:xfrm>
        </p:spPr>
        <p:txBody>
          <a:bodyPr>
            <a:normAutofit lnSpcReduction="10000"/>
          </a:bodyPr>
          <a:lstStyle/>
          <a:p>
            <a:r>
              <a:rPr lang="en-US" dirty="0"/>
              <a:t>While the department is profitable, there is huge potential for great financial success. Optimizing our operational efficiency and improving the customer experience will drive additional revenue to the bottom-line. One significant area for improvement is the utilization of space. Currently, the layout and organization of the service department are not optimized. </a:t>
            </a:r>
          </a:p>
          <a:p>
            <a:r>
              <a:rPr lang="en-US" dirty="0"/>
              <a:t>Effective sales training is crucial for maximizing revenue. Staff needs to be trained in upselling, understanding needs and offering tailored service packages to our customers. </a:t>
            </a:r>
          </a:p>
          <a:p>
            <a:r>
              <a:rPr lang="en-US" dirty="0"/>
              <a:t>Emphasizing product knowledge and the benefits of additional services can empower staff to confidently and intelligently recommend service to our customers. We are currently uneducated on the drive with any repair items beyond basics services. Advisors should be smarter than the customer when it comes to repairs needed.</a:t>
            </a:r>
          </a:p>
          <a:p>
            <a:r>
              <a:rPr lang="en-US" dirty="0"/>
              <a:t>A well-structured and visually appealing service menu can significantly increase our department gross. Highlighting key services, special offers and value adding options will drive our sales in the right direction and quickly. </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01134" y="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01134" y="1059922"/>
            <a:ext cx="8596668" cy="5645678"/>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Current practices: </a:t>
            </a:r>
          </a:p>
          <a:p>
            <a:pPr marL="0" indent="0">
              <a:buNone/>
            </a:pPr>
            <a:r>
              <a:rPr lang="en-US" sz="1400" b="1" dirty="0">
                <a:solidFill>
                  <a:schemeClr val="tx1"/>
                </a:solidFill>
                <a:latin typeface="Calibri" panose="020F0502020204030204" pitchFamily="34" charset="0"/>
              </a:rPr>
              <a:t>1) After a customer has a vehicle in for service and declines a specific repair, we send the customer a discount mailer 3 days later to hopefully gain whatever work they declined on the first visit. </a:t>
            </a:r>
          </a:p>
          <a:p>
            <a:pPr marL="0" indent="0">
              <a:buNone/>
            </a:pPr>
            <a:r>
              <a:rPr lang="en-US" sz="1400" b="1" i="0" u="none" strike="noStrike" baseline="0" dirty="0">
                <a:solidFill>
                  <a:schemeClr val="tx1"/>
                </a:solidFill>
                <a:latin typeface="Calibri" panose="020F0502020204030204" pitchFamily="34" charset="0"/>
              </a:rPr>
              <a:t>2) We are doing a decent job of marketing our service department on our social media platform</a:t>
            </a:r>
            <a:r>
              <a:rPr lang="en-US" sz="1400" b="1" dirty="0">
                <a:solidFill>
                  <a:schemeClr val="tx1"/>
                </a:solidFill>
                <a:latin typeface="Calibri" panose="020F0502020204030204" pitchFamily="34" charset="0"/>
              </a:rPr>
              <a:t>s/website</a:t>
            </a:r>
          </a:p>
          <a:p>
            <a:pPr marL="0" indent="0">
              <a:buNone/>
            </a:pPr>
            <a:r>
              <a:rPr lang="en-US" sz="1400" b="1" i="0" u="none" strike="noStrike" baseline="0" dirty="0">
                <a:solidFill>
                  <a:schemeClr val="tx1"/>
                </a:solidFill>
                <a:latin typeface="Calibri" panose="020F0502020204030204" pitchFamily="34" charset="0"/>
              </a:rPr>
              <a:t>3) We do not currently track our return from specific marketing avenues</a:t>
            </a:r>
          </a:p>
          <a:p>
            <a:pPr marL="0" indent="0">
              <a:buNone/>
            </a:pPr>
            <a:r>
              <a:rPr lang="en-US" sz="1400" b="1" i="0" u="none" strike="noStrike" baseline="0" dirty="0">
                <a:solidFill>
                  <a:schemeClr val="tx1"/>
                </a:solidFill>
                <a:latin typeface="Calibri" panose="020F0502020204030204" pitchFamily="34" charset="0"/>
              </a:rPr>
              <a:t>4) Our advertising has been very relaxed in the service department. We could be doing a much better job with it</a:t>
            </a:r>
            <a:endParaRPr lang="en-US" sz="1400" b="1"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Goals for improvement:</a:t>
            </a:r>
          </a:p>
          <a:p>
            <a:pPr marL="0" indent="0">
              <a:buNone/>
            </a:pPr>
            <a:r>
              <a:rPr lang="en-US" sz="1400" b="1" dirty="0">
                <a:solidFill>
                  <a:schemeClr val="tx1"/>
                </a:solidFill>
                <a:latin typeface="Calibri" panose="020F0502020204030204" pitchFamily="34" charset="0"/>
              </a:rPr>
              <a:t>1) An operational online service appointment setting tool. We are currently non-operational on our sites to set any sort of appointments with ease. </a:t>
            </a:r>
          </a:p>
          <a:p>
            <a:pPr marL="0" indent="0">
              <a:buNone/>
            </a:pPr>
            <a:r>
              <a:rPr lang="en-US" sz="1400" b="1" i="0" u="none" strike="noStrike" baseline="0" dirty="0">
                <a:solidFill>
                  <a:schemeClr val="tx1"/>
                </a:solidFill>
                <a:latin typeface="Calibri" panose="020F0502020204030204" pitchFamily="34" charset="0"/>
              </a:rPr>
              <a:t>2) Getting in-front of more people is key. We work heavily off of referral business and we recognize the need to do some additional marketing to move the needle in our favor.</a:t>
            </a:r>
          </a:p>
          <a:p>
            <a:pPr marL="0" indent="0">
              <a:buNone/>
            </a:pPr>
            <a:r>
              <a:rPr lang="en-US" sz="1400" b="1" dirty="0">
                <a:solidFill>
                  <a:schemeClr val="tx1"/>
                </a:solidFill>
                <a:latin typeface="Calibri" panose="020F0502020204030204" pitchFamily="34" charset="0"/>
              </a:rPr>
              <a:t>3) We would like each of our current customers to receive a minimum of 6 mailers/emails/touches in the next 12 weeks.</a:t>
            </a:r>
            <a:endParaRPr lang="en-US" sz="1400" b="1" i="0" u="none" strike="noStrike" baseline="0" dirty="0">
              <a:solidFill>
                <a:schemeClr val="tx1"/>
              </a:solidFill>
              <a:latin typeface="Calibri" panose="020F0502020204030204" pitchFamily="34" charset="0"/>
            </a:endParaRPr>
          </a:p>
          <a:p>
            <a:endParaRPr lang="en-US" sz="1800" b="1" i="0" u="none" strike="noStrike" baseline="0" dirty="0">
              <a:solidFill>
                <a:srgbClr val="FF0000"/>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achieve your goals: </a:t>
            </a:r>
          </a:p>
          <a:p>
            <a:pPr marL="0" indent="0">
              <a:buNone/>
            </a:pPr>
            <a:r>
              <a:rPr lang="en-US" sz="1500" b="1" i="0" u="none" strike="noStrike" baseline="0" dirty="0">
                <a:solidFill>
                  <a:schemeClr val="tx1"/>
                </a:solidFill>
                <a:latin typeface="Calibri" panose="020F0502020204030204" pitchFamily="34" charset="0"/>
              </a:rPr>
              <a:t>1) We need to touch our current customers more often than we currently are. Mailers, heavier social media presence and email blasts are going to be the easiest routes to begin with.</a:t>
            </a:r>
          </a:p>
          <a:p>
            <a:pPr marL="0" indent="0">
              <a:buNone/>
            </a:pPr>
            <a:r>
              <a:rPr lang="en-US" sz="1500" b="1" dirty="0">
                <a:solidFill>
                  <a:schemeClr val="tx1"/>
                </a:solidFill>
                <a:latin typeface="Calibri" panose="020F0502020204030204" pitchFamily="34" charset="0"/>
              </a:rPr>
              <a:t>2) We are going to review the data from our current marketing strategies and track our returns on our investment – eliminate/expand on good/bad routes</a:t>
            </a:r>
          </a:p>
          <a:p>
            <a:pPr marL="0" indent="0">
              <a:buNone/>
            </a:pPr>
            <a:r>
              <a:rPr lang="en-US" sz="1500" b="1" dirty="0">
                <a:solidFill>
                  <a:schemeClr val="tx1"/>
                </a:solidFill>
                <a:latin typeface="Calibri" panose="020F0502020204030204" pitchFamily="34" charset="0"/>
              </a:rPr>
              <a:t>3) Reach out at our next NADA 20 group for some input on success stories from others doing it better than we are</a:t>
            </a:r>
          </a:p>
          <a:p>
            <a:pPr marL="0" indent="0">
              <a:buNone/>
            </a:pPr>
            <a:endParaRPr lang="en-US" sz="1500" b="1" i="0" u="none" strike="noStrike" baseline="0" dirty="0">
              <a:solidFill>
                <a:schemeClr val="tx1"/>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evaluate your changes: </a:t>
            </a:r>
          </a:p>
          <a:p>
            <a:pPr marL="0" indent="0">
              <a:buNone/>
            </a:pPr>
            <a:r>
              <a:rPr lang="en-US" sz="1400" b="1" dirty="0">
                <a:latin typeface="Calibri" panose="020F0502020204030204" pitchFamily="34" charset="0"/>
                <a:ea typeface="Calibri" panose="020F0502020204030204" pitchFamily="34" charset="0"/>
                <a:cs typeface="Calibri" panose="020F0502020204030204" pitchFamily="34" charset="0"/>
              </a:rPr>
              <a:t>1) The proof is in the pudding – we should see some immediate results in a positive direction with click rates, online appointment setting and some repeat customers walking through the door with a new coupon/promotion. The results will be both data visual with our website provider and a heavier walk in traffic rate. </a:t>
            </a:r>
          </a:p>
          <a:p>
            <a:pPr marL="0" indent="0">
              <a:buNone/>
            </a:pPr>
            <a:r>
              <a:rPr lang="en-US" sz="1400" b="1" dirty="0">
                <a:latin typeface="Calibri" panose="020F0502020204030204" pitchFamily="34" charset="0"/>
                <a:ea typeface="Calibri" panose="020F0502020204030204" pitchFamily="34" charset="0"/>
                <a:cs typeface="Calibri" panose="020F0502020204030204" pitchFamily="34" charset="0"/>
              </a:rPr>
              <a:t>2) Dynatron marketing – retouching declined service customers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10647" y="1632087"/>
            <a:ext cx="6669088" cy="4557045"/>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1) constant report touching by director daily – profit analysis, WIP, tech productivity </a:t>
            </a:r>
          </a:p>
          <a:p>
            <a:pPr marL="0" indent="0">
              <a:buNone/>
            </a:pPr>
            <a:r>
              <a:rPr lang="en-US" dirty="0">
                <a:solidFill>
                  <a:srgbClr val="221E1F"/>
                </a:solidFill>
                <a:latin typeface="Calibri" panose="020F0502020204030204" pitchFamily="34" charset="0"/>
              </a:rPr>
              <a:t>2) Service fills out advisor report card daily – reports their KPI’s, ELR, HRO (only on customer pay)</a:t>
            </a:r>
          </a:p>
          <a:p>
            <a:pPr marL="0" indent="0">
              <a:buNone/>
            </a:pPr>
            <a:r>
              <a:rPr lang="en-US" sz="1800" b="0" i="0" u="none" strike="noStrike" baseline="0" dirty="0">
                <a:solidFill>
                  <a:srgbClr val="221E1F"/>
                </a:solidFill>
                <a:latin typeface="Calibri" panose="020F0502020204030204" pitchFamily="34" charset="0"/>
              </a:rPr>
              <a:t>3) Monthly tech costing analysis</a:t>
            </a:r>
          </a:p>
          <a:p>
            <a:pPr marL="0" indent="0">
              <a:buNone/>
            </a:pPr>
            <a:r>
              <a:rPr lang="en-US" sz="1800" b="1" i="0" u="none" strike="noStrike" baseline="0" dirty="0">
                <a:solidFill>
                  <a:srgbClr val="FF0000"/>
                </a:solidFill>
                <a:latin typeface="Calibri" panose="020F0502020204030204" pitchFamily="34" charset="0"/>
              </a:rPr>
              <a:t>Goals for improvement:</a:t>
            </a:r>
          </a:p>
          <a:p>
            <a:pPr marL="0" indent="0">
              <a:buNone/>
            </a:pPr>
            <a:r>
              <a:rPr lang="en-US" sz="1800" b="0" i="0" u="none" strike="noStrike" baseline="0" dirty="0">
                <a:solidFill>
                  <a:srgbClr val="221E1F"/>
                </a:solidFill>
                <a:latin typeface="Calibri" panose="020F0502020204030204" pitchFamily="34" charset="0"/>
              </a:rPr>
              <a:t>1) Light duty work needs to remain with light duty techs. Giving light work to Journeymen is increases our cost of labor</a:t>
            </a:r>
          </a:p>
          <a:p>
            <a:pPr marL="0" indent="0">
              <a:buNone/>
            </a:pPr>
            <a:r>
              <a:rPr lang="en-US" sz="1800" b="0" i="0" u="none" strike="noStrike" baseline="0" dirty="0">
                <a:solidFill>
                  <a:srgbClr val="221E1F"/>
                </a:solidFill>
                <a:latin typeface="Calibri" panose="020F0502020204030204" pitchFamily="34" charset="0"/>
              </a:rPr>
              <a:t>2) We’ve had a 20%+ increase in gross as % of sales over the past 12 months. </a:t>
            </a:r>
            <a:r>
              <a:rPr lang="en-US" dirty="0">
                <a:solidFill>
                  <a:srgbClr val="221E1F"/>
                </a:solidFill>
                <a:latin typeface="Calibri" panose="020F0502020204030204" pitchFamily="34" charset="0"/>
              </a:rPr>
              <a:t>Hoping to rinse and repeat.</a:t>
            </a:r>
            <a:endParaRPr lang="en-US" sz="18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1) Heavier push on express for upsell opportunities for more express type work and light duty</a:t>
            </a:r>
          </a:p>
          <a:p>
            <a:pPr marL="0" indent="0">
              <a:buNone/>
            </a:pPr>
            <a:r>
              <a:rPr lang="en-US" sz="1800" b="0" i="0" u="none" strike="noStrike" baseline="0" dirty="0">
                <a:solidFill>
                  <a:srgbClr val="221E1F"/>
                </a:solidFill>
                <a:latin typeface="Calibri" panose="020F0502020204030204" pitchFamily="34" charset="0"/>
              </a:rPr>
              <a:t>2) Marketing focus on light duty work</a:t>
            </a:r>
          </a:p>
          <a:p>
            <a:pPr marL="0" indent="0">
              <a:buNone/>
            </a:pPr>
            <a:r>
              <a:rPr lang="en-US" sz="1800" b="1" i="0" u="none" strike="noStrike" baseline="0" dirty="0">
                <a:solidFill>
                  <a:srgbClr val="FF0000"/>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1) Monitor advisor KPI’s daily</a:t>
            </a:r>
          </a:p>
          <a:p>
            <a:pPr marL="0" indent="0">
              <a:buNone/>
            </a:pPr>
            <a:r>
              <a:rPr lang="en-US" sz="1800" b="0" i="0" u="none" strike="noStrike" baseline="0" dirty="0">
                <a:solidFill>
                  <a:srgbClr val="221E1F"/>
                </a:solidFill>
                <a:latin typeface="Calibri" panose="020F0502020204030204" pitchFamily="34" charset="0"/>
              </a:rPr>
              <a:t>2) Managers to complete advisors report cards daily (keeps the managers close to the numbers)</a:t>
            </a:r>
          </a:p>
          <a:p>
            <a:pPr marL="0" indent="0">
              <a:buNone/>
            </a:pPr>
            <a:endParaRPr lang="en-US" sz="1800" i="0" u="none" strike="noStrike" baseline="0" dirty="0">
              <a:solidFill>
                <a:schemeClr val="tx1"/>
              </a:solidFill>
              <a:latin typeface="Calibri" panose="020F0502020204030204" pitchFamily="34" charset="0"/>
            </a:endParaRPr>
          </a:p>
          <a:p>
            <a:endParaRPr lang="en-US" dirty="0"/>
          </a:p>
        </p:txBody>
      </p:sp>
      <p:graphicFrame>
        <p:nvGraphicFramePr>
          <p:cNvPr id="14" name="Content Placeholder 13">
            <a:extLst>
              <a:ext uri="{FF2B5EF4-FFF2-40B4-BE49-F238E27FC236}">
                <a16:creationId xmlns:a16="http://schemas.microsoft.com/office/drawing/2014/main" id="{F35C675C-FDDB-1A0E-793F-6F4D8D6973FC}"/>
              </a:ext>
            </a:extLst>
          </p:cNvPr>
          <p:cNvGraphicFramePr>
            <a:graphicFrameLocks noGrp="1"/>
          </p:cNvGraphicFramePr>
          <p:nvPr>
            <p:ph sz="quarter" idx="4"/>
            <p:extLst>
              <p:ext uri="{D42A27DB-BD31-4B8C-83A1-F6EECF244321}">
                <p14:modId xmlns:p14="http://schemas.microsoft.com/office/powerpoint/2010/main" val="161157260"/>
              </p:ext>
            </p:extLst>
          </p:nvPr>
        </p:nvGraphicFramePr>
        <p:xfrm>
          <a:off x="7461623" y="1930400"/>
          <a:ext cx="3756708" cy="3563019"/>
        </p:xfrm>
        <a:graphic>
          <a:graphicData uri="http://schemas.openxmlformats.org/drawingml/2006/table">
            <a:tbl>
              <a:tblPr>
                <a:tableStyleId>{5C22544A-7EE6-4342-B048-85BDC9FD1C3A}</a:tableStyleId>
              </a:tblPr>
              <a:tblGrid>
                <a:gridCol w="408893">
                  <a:extLst>
                    <a:ext uri="{9D8B030D-6E8A-4147-A177-3AD203B41FA5}">
                      <a16:colId xmlns:a16="http://schemas.microsoft.com/office/drawing/2014/main" val="2181619211"/>
                    </a:ext>
                  </a:extLst>
                </a:gridCol>
                <a:gridCol w="732601">
                  <a:extLst>
                    <a:ext uri="{9D8B030D-6E8A-4147-A177-3AD203B41FA5}">
                      <a16:colId xmlns:a16="http://schemas.microsoft.com/office/drawing/2014/main" val="321675416"/>
                    </a:ext>
                  </a:extLst>
                </a:gridCol>
                <a:gridCol w="749639">
                  <a:extLst>
                    <a:ext uri="{9D8B030D-6E8A-4147-A177-3AD203B41FA5}">
                      <a16:colId xmlns:a16="http://schemas.microsoft.com/office/drawing/2014/main" val="3080242690"/>
                    </a:ext>
                  </a:extLst>
                </a:gridCol>
                <a:gridCol w="638896">
                  <a:extLst>
                    <a:ext uri="{9D8B030D-6E8A-4147-A177-3AD203B41FA5}">
                      <a16:colId xmlns:a16="http://schemas.microsoft.com/office/drawing/2014/main" val="4179344870"/>
                    </a:ext>
                  </a:extLst>
                </a:gridCol>
                <a:gridCol w="408893">
                  <a:extLst>
                    <a:ext uri="{9D8B030D-6E8A-4147-A177-3AD203B41FA5}">
                      <a16:colId xmlns:a16="http://schemas.microsoft.com/office/drawing/2014/main" val="645155270"/>
                    </a:ext>
                  </a:extLst>
                </a:gridCol>
                <a:gridCol w="408893">
                  <a:extLst>
                    <a:ext uri="{9D8B030D-6E8A-4147-A177-3AD203B41FA5}">
                      <a16:colId xmlns:a16="http://schemas.microsoft.com/office/drawing/2014/main" val="1657242718"/>
                    </a:ext>
                  </a:extLst>
                </a:gridCol>
                <a:gridCol w="408893">
                  <a:extLst>
                    <a:ext uri="{9D8B030D-6E8A-4147-A177-3AD203B41FA5}">
                      <a16:colId xmlns:a16="http://schemas.microsoft.com/office/drawing/2014/main" val="2377182153"/>
                    </a:ext>
                  </a:extLst>
                </a:gridCol>
              </a:tblGrid>
              <a:tr h="147147">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644155890"/>
                  </a:ext>
                </a:extLst>
              </a:tr>
              <a:tr h="154155">
                <a:tc gridSpan="6">
                  <a:txBody>
                    <a:bodyPr/>
                    <a:lstStyle/>
                    <a:p>
                      <a:pPr algn="ctr" fontAlgn="ctr"/>
                      <a:r>
                        <a:rPr lang="en-US" sz="700" u="none" strike="noStrike">
                          <a:effectLst/>
                        </a:rPr>
                        <a:t>    Service Department Sales And Gross  (Labor Only)              </a:t>
                      </a:r>
                      <a:endParaRPr lang="en-US" sz="700" b="1" i="0" u="none" strike="noStrike">
                        <a:solidFill>
                          <a:srgbClr val="000000"/>
                        </a:solidFill>
                        <a:effectLst/>
                        <a:latin typeface="Arial" panose="020B0604020202020204" pitchFamily="34" charset="0"/>
                      </a:endParaRPr>
                    </a:p>
                  </a:txBody>
                  <a:tcPr marL="7119" marR="7119" marT="711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3744480138"/>
                  </a:ext>
                </a:extLst>
              </a:tr>
              <a:tr h="182183">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dirty="0">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4110920771"/>
                  </a:ext>
                </a:extLst>
              </a:tr>
              <a:tr h="371373">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ctr" fontAlgn="b"/>
                      <a:r>
                        <a:rPr lang="en-US" sz="700" u="none" strike="noStrike">
                          <a:effectLst/>
                          <a:highlight>
                            <a:srgbClr val="4472C4"/>
                          </a:highlight>
                        </a:rPr>
                        <a:t>Category</a:t>
                      </a:r>
                      <a:endParaRPr lang="en-US" sz="700" b="0" i="0" u="none" strike="noStrike">
                        <a:solidFill>
                          <a:srgbClr val="FFFFFF"/>
                        </a:solidFill>
                        <a:effectLst/>
                        <a:highlight>
                          <a:srgbClr val="4472C4"/>
                        </a:highlight>
                        <a:latin typeface="Arial" panose="020B0604020202020204" pitchFamily="34" charset="0"/>
                      </a:endParaRPr>
                    </a:p>
                  </a:txBody>
                  <a:tcPr marL="7119" marR="7119" marT="7119" marB="0" anchor="b"/>
                </a:tc>
                <a:tc>
                  <a:txBody>
                    <a:bodyPr/>
                    <a:lstStyle/>
                    <a:p>
                      <a:pPr algn="ctr" fontAlgn="b"/>
                      <a:r>
                        <a:rPr lang="en-US" sz="700" u="none" strike="noStrike" dirty="0">
                          <a:effectLst/>
                          <a:highlight>
                            <a:srgbClr val="4472C4"/>
                          </a:highlight>
                        </a:rPr>
                        <a:t>Sales</a:t>
                      </a:r>
                      <a:endParaRPr lang="en-US" sz="700" b="0" i="0" u="none" strike="noStrike" dirty="0">
                        <a:solidFill>
                          <a:srgbClr val="FFFFFF"/>
                        </a:solidFill>
                        <a:effectLst/>
                        <a:highlight>
                          <a:srgbClr val="4472C4"/>
                        </a:highlight>
                        <a:latin typeface="Arial" panose="020B0604020202020204" pitchFamily="34" charset="0"/>
                      </a:endParaRPr>
                    </a:p>
                  </a:txBody>
                  <a:tcPr marL="7119" marR="7119" marT="7119" marB="0" anchor="b"/>
                </a:tc>
                <a:tc>
                  <a:txBody>
                    <a:bodyPr/>
                    <a:lstStyle/>
                    <a:p>
                      <a:pPr algn="ctr" fontAlgn="b"/>
                      <a:r>
                        <a:rPr lang="en-US" sz="700" u="none" strike="noStrike">
                          <a:effectLst/>
                          <a:highlight>
                            <a:srgbClr val="4472C4"/>
                          </a:highlight>
                        </a:rPr>
                        <a:t>Gross</a:t>
                      </a:r>
                      <a:endParaRPr lang="en-US" sz="700" b="0" i="0" u="none" strike="noStrike">
                        <a:solidFill>
                          <a:srgbClr val="FFFFFF"/>
                        </a:solidFill>
                        <a:effectLst/>
                        <a:highlight>
                          <a:srgbClr val="4472C4"/>
                        </a:highlight>
                        <a:latin typeface="Arial" panose="020B0604020202020204" pitchFamily="34" charset="0"/>
                      </a:endParaRPr>
                    </a:p>
                  </a:txBody>
                  <a:tcPr marL="7119" marR="7119" marT="7119" marB="0" anchor="b"/>
                </a:tc>
                <a:tc>
                  <a:txBody>
                    <a:bodyPr/>
                    <a:lstStyle/>
                    <a:p>
                      <a:pPr algn="ctr" fontAlgn="b"/>
                      <a:r>
                        <a:rPr lang="en-US" sz="700" u="none" strike="noStrike">
                          <a:effectLst/>
                          <a:highlight>
                            <a:srgbClr val="4472C4"/>
                          </a:highlight>
                        </a:rPr>
                        <a:t>Gross as % of Sales</a:t>
                      </a:r>
                      <a:endParaRPr lang="en-US" sz="700" b="0" i="0" u="none" strike="noStrike">
                        <a:solidFill>
                          <a:srgbClr val="FFFFFF"/>
                        </a:solidFill>
                        <a:effectLst/>
                        <a:highlight>
                          <a:srgbClr val="4472C4"/>
                        </a:highlight>
                        <a:latin typeface="Arial" panose="020B0604020202020204" pitchFamily="34" charset="0"/>
                      </a:endParaRPr>
                    </a:p>
                  </a:txBody>
                  <a:tcPr marL="7119" marR="7119" marT="7119" marB="0" anchor="b"/>
                </a:tc>
                <a:tc>
                  <a:txBody>
                    <a:bodyPr/>
                    <a:lstStyle/>
                    <a:p>
                      <a:pPr algn="ctr" fontAlgn="b"/>
                      <a:r>
                        <a:rPr lang="en-US" sz="600" u="none" strike="noStrike">
                          <a:effectLst/>
                          <a:highlight>
                            <a:srgbClr val="4472C4"/>
                          </a:highlight>
                        </a:rPr>
                        <a:t>%Sales Contribution</a:t>
                      </a:r>
                      <a:endParaRPr lang="en-US" sz="600" b="0" i="0" u="none" strike="noStrike">
                        <a:solidFill>
                          <a:srgbClr val="FFFFFF"/>
                        </a:solidFill>
                        <a:effectLst/>
                        <a:highlight>
                          <a:srgbClr val="4472C4"/>
                        </a:highlight>
                        <a:latin typeface="Arial" panose="020B060402020202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373028765"/>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Customer Car</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222,073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167,132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75.26%</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55.63%</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2263513607"/>
                  </a:ext>
                </a:extLst>
              </a:tr>
              <a:tr h="147147">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dirty="0">
                          <a:effectLst/>
                        </a:rPr>
                        <a:t>Customer </a:t>
                      </a:r>
                      <a:endParaRPr lang="en-US" sz="800" b="0" i="0" u="none" strike="noStrike" dirty="0">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3809262423"/>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Customer Other</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2874887567"/>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Warranty</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122,211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94,207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77.09%</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30.61%</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66359735"/>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Warranty Other</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857316232"/>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Internal</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41,681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33,424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80.19%</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10.44%</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450057075"/>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NVI / Road Ready</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13,226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rPr>
                        <a:t> $              11,516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87.07%</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3.31%</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4012319963"/>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Adj. Cost Of Labor</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682669924"/>
                  </a:ext>
                </a:extLst>
              </a:tr>
              <a:tr h="282464">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7119" marR="7119" marT="7119" marB="0" anchor="b"/>
                </a:tc>
                <a:tc>
                  <a:txBody>
                    <a:bodyPr/>
                    <a:lstStyle/>
                    <a:p>
                      <a:pPr algn="r" fontAlgn="b"/>
                      <a:r>
                        <a:rPr lang="en-US" sz="700" u="none" strike="noStrike">
                          <a:effectLst/>
                        </a:rPr>
                        <a:t>Total</a:t>
                      </a:r>
                      <a:endParaRPr lang="en-US" sz="700" b="1" i="0" u="none" strike="noStrike">
                        <a:solidFill>
                          <a:srgbClr val="000000"/>
                        </a:solidFill>
                        <a:effectLst/>
                        <a:latin typeface="Arial" panose="020B0604020202020204" pitchFamily="34" charset="0"/>
                      </a:endParaRPr>
                    </a:p>
                  </a:txBody>
                  <a:tcPr marL="7119" marR="7119" marT="7119" marB="0" anchor="b"/>
                </a:tc>
                <a:tc>
                  <a:txBody>
                    <a:bodyPr/>
                    <a:lstStyle/>
                    <a:p>
                      <a:pPr algn="l" fontAlgn="b"/>
                      <a:r>
                        <a:rPr lang="en-US" sz="800" u="none" strike="noStrike">
                          <a:effectLst/>
                          <a:highlight>
                            <a:srgbClr val="FFFF00"/>
                          </a:highlight>
                        </a:rPr>
                        <a:t> $                 399,191 </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r>
                        <a:rPr lang="en-US" sz="800" u="none" strike="noStrike">
                          <a:effectLst/>
                          <a:highlight>
                            <a:srgbClr val="FFFF00"/>
                          </a:highlight>
                        </a:rPr>
                        <a:t> $            306,279 </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76.72%</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r" fontAlgn="b"/>
                      <a:r>
                        <a:rPr lang="en-US" sz="800" u="none" strike="noStrike">
                          <a:effectLst/>
                          <a:highlight>
                            <a:srgbClr val="FFFF00"/>
                          </a:highlight>
                        </a:rPr>
                        <a:t>100.00%</a:t>
                      </a:r>
                      <a:endParaRPr lang="en-US" sz="800" b="0" i="0" u="none" strike="noStrike">
                        <a:solidFill>
                          <a:srgbClr val="000000"/>
                        </a:solidFill>
                        <a:effectLst/>
                        <a:highlight>
                          <a:srgbClr val="FFFF00"/>
                        </a:highligh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1280202468"/>
                  </a:ext>
                </a:extLst>
              </a:tr>
              <a:tr h="147147">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3424809815"/>
                  </a:ext>
                </a:extLst>
              </a:tr>
              <a:tr h="154155">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tc>
                <a:tc>
                  <a:txBody>
                    <a:bodyPr/>
                    <a:lstStyle/>
                    <a:p>
                      <a:pPr algn="l" fontAlgn="b"/>
                      <a:endParaRPr lang="en-US" sz="800" b="0" i="0" u="none" strike="noStrike" dirty="0">
                        <a:solidFill>
                          <a:srgbClr val="000000"/>
                        </a:solidFill>
                        <a:effectLst/>
                        <a:latin typeface="Calibri" panose="020F0502020204030204" pitchFamily="34" charset="0"/>
                      </a:endParaRPr>
                    </a:p>
                  </a:txBody>
                  <a:tcPr marL="7119" marR="7119" marT="7119" marB="0" anchor="b"/>
                </a:tc>
                <a:extLst>
                  <a:ext uri="{0D108BD9-81ED-4DB2-BD59-A6C34878D82A}">
                    <a16:rowId xmlns:a16="http://schemas.microsoft.com/office/drawing/2014/main" val="263968008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16468" y="-85019"/>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64067" y="970481"/>
            <a:ext cx="8255000" cy="5746771"/>
          </a:xfrm>
        </p:spPr>
        <p:txBody>
          <a:bodyPr>
            <a:normAutofit fontScale="40000" lnSpcReduction="20000"/>
          </a:bodyPr>
          <a:lstStyle/>
          <a:p>
            <a:pPr algn="l"/>
            <a:endParaRPr lang="en-US" sz="2800" b="0" i="0" u="none" strike="noStrike" baseline="0" dirty="0">
              <a:solidFill>
                <a:srgbClr val="000000"/>
              </a:solidFill>
              <a:latin typeface="Calibri" panose="020F0502020204030204" pitchFamily="34" charset="0"/>
            </a:endParaRPr>
          </a:p>
          <a:p>
            <a:pPr marL="0" indent="0">
              <a:buNone/>
            </a:pPr>
            <a:r>
              <a:rPr lang="en-US" sz="2800" b="1" i="0" u="none" strike="noStrike" baseline="0" dirty="0">
                <a:solidFill>
                  <a:srgbClr val="FF0000"/>
                </a:solidFill>
                <a:latin typeface="Calibri" panose="020F0502020204030204" pitchFamily="34" charset="0"/>
              </a:rPr>
              <a:t>Current practices: </a:t>
            </a:r>
          </a:p>
          <a:p>
            <a:pPr marL="0" indent="0">
              <a:buNone/>
            </a:pPr>
            <a:r>
              <a:rPr lang="en-US" sz="2800" b="1" i="0" u="none" strike="noStrike" baseline="0" dirty="0">
                <a:solidFill>
                  <a:schemeClr val="tx1"/>
                </a:solidFill>
                <a:latin typeface="Calibri" panose="020F0502020204030204" pitchFamily="34" charset="0"/>
              </a:rPr>
              <a:t>1) During the timeframe of this study, our service policy was heavily inflated due to lack of discipline on the service drive</a:t>
            </a:r>
          </a:p>
          <a:p>
            <a:pPr marL="0" indent="0">
              <a:buNone/>
            </a:pPr>
            <a:r>
              <a:rPr lang="en-US" sz="2800" b="1" dirty="0">
                <a:solidFill>
                  <a:schemeClr val="tx1"/>
                </a:solidFill>
                <a:latin typeface="Calibri" panose="020F0502020204030204" pitchFamily="34" charset="0"/>
              </a:rPr>
              <a:t>2) Lack of accountability from management to advisors</a:t>
            </a:r>
          </a:p>
          <a:p>
            <a:pPr marL="0" indent="0">
              <a:buNone/>
            </a:pPr>
            <a:r>
              <a:rPr lang="en-US" sz="2800" b="1" i="0" u="none" strike="noStrike" baseline="0" dirty="0">
                <a:solidFill>
                  <a:schemeClr val="tx1"/>
                </a:solidFill>
                <a:latin typeface="Calibri" panose="020F0502020204030204" pitchFamily="34" charset="0"/>
              </a:rPr>
              <a:t>3)</a:t>
            </a:r>
            <a:r>
              <a:rPr lang="en-US" sz="2800" b="1" dirty="0">
                <a:solidFill>
                  <a:schemeClr val="tx1"/>
                </a:solidFill>
                <a:latin typeface="Calibri" panose="020F0502020204030204" pitchFamily="34" charset="0"/>
              </a:rPr>
              <a:t> Heavy unapplied to in the shop</a:t>
            </a:r>
          </a:p>
          <a:p>
            <a:pPr marL="0" indent="0">
              <a:buNone/>
            </a:pPr>
            <a:r>
              <a:rPr lang="en-US" sz="2800" b="1" i="0" u="none" strike="noStrike" baseline="0" dirty="0">
                <a:solidFill>
                  <a:schemeClr val="tx1"/>
                </a:solidFill>
                <a:latin typeface="Calibri" panose="020F0502020204030204" pitchFamily="34" charset="0"/>
              </a:rPr>
              <a:t>4) Not utilizing all bays daily</a:t>
            </a:r>
          </a:p>
          <a:p>
            <a:pPr marL="0" indent="0">
              <a:buNone/>
            </a:pPr>
            <a:r>
              <a:rPr lang="en-US" sz="2800" b="1" i="0" u="none" strike="noStrike" baseline="0" dirty="0">
                <a:solidFill>
                  <a:srgbClr val="FF0000"/>
                </a:solidFill>
                <a:latin typeface="Calibri" panose="020F0502020204030204" pitchFamily="34" charset="0"/>
              </a:rPr>
              <a:t>Goals for improvement:</a:t>
            </a:r>
          </a:p>
          <a:p>
            <a:pPr marL="0" indent="0">
              <a:buNone/>
            </a:pPr>
            <a:r>
              <a:rPr lang="en-US" sz="2800" b="1" i="0" u="none" strike="noStrike" baseline="0" dirty="0">
                <a:solidFill>
                  <a:schemeClr val="tx1"/>
                </a:solidFill>
                <a:latin typeface="Calibri" panose="020F0502020204030204" pitchFamily="34" charset="0"/>
              </a:rPr>
              <a:t>1) Increase gross</a:t>
            </a:r>
          </a:p>
          <a:p>
            <a:pPr marL="0" indent="0">
              <a:buNone/>
            </a:pPr>
            <a:r>
              <a:rPr lang="en-US" sz="2800" b="1" dirty="0">
                <a:solidFill>
                  <a:schemeClr val="tx1"/>
                </a:solidFill>
                <a:latin typeface="Calibri" panose="020F0502020204030204" pitchFamily="34" charset="0"/>
              </a:rPr>
              <a:t>2) Eliminate discounting</a:t>
            </a:r>
          </a:p>
          <a:p>
            <a:pPr marL="0" indent="0">
              <a:buNone/>
            </a:pPr>
            <a:r>
              <a:rPr lang="en-US" sz="2800" b="1" i="0" u="none" strike="noStrike" baseline="0" dirty="0">
                <a:solidFill>
                  <a:schemeClr val="tx1"/>
                </a:solidFill>
                <a:latin typeface="Calibri" panose="020F0502020204030204" pitchFamily="34" charset="0"/>
              </a:rPr>
              <a:t>3) Eliminate items to policy</a:t>
            </a:r>
          </a:p>
          <a:p>
            <a:pPr marL="0" indent="0">
              <a:buNone/>
            </a:pPr>
            <a:r>
              <a:rPr lang="en-US" sz="2800" b="1" i="0" u="none" strike="noStrike" baseline="0" dirty="0">
                <a:solidFill>
                  <a:schemeClr val="tx1"/>
                </a:solidFill>
                <a:latin typeface="Calibri" panose="020F0502020204030204" pitchFamily="34" charset="0"/>
              </a:rPr>
              <a:t>4) Convert sales process in the drive to menu based – easier on everyone and</a:t>
            </a:r>
          </a:p>
          <a:p>
            <a:pPr marL="0" indent="0">
              <a:buNone/>
            </a:pPr>
            <a:r>
              <a:rPr lang="en-US" sz="2800" b="1" i="0" u="none" strike="noStrike" baseline="0" dirty="0">
                <a:solidFill>
                  <a:srgbClr val="FF0000"/>
                </a:solidFill>
                <a:latin typeface="Calibri" panose="020F0502020204030204" pitchFamily="34" charset="0"/>
              </a:rPr>
              <a:t>Plans to achieve your goals:</a:t>
            </a:r>
          </a:p>
          <a:p>
            <a:pPr marL="0" indent="0">
              <a:buNone/>
            </a:pPr>
            <a:r>
              <a:rPr lang="en-US" sz="2800" b="1" i="0" u="none" strike="noStrike" baseline="0" dirty="0">
                <a:solidFill>
                  <a:schemeClr val="tx1"/>
                </a:solidFill>
                <a:latin typeface="Calibri" panose="020F0502020204030204" pitchFamily="34" charset="0"/>
              </a:rPr>
              <a:t>Nothing gets charged to policy without a manager signature </a:t>
            </a:r>
          </a:p>
          <a:p>
            <a:pPr marL="0" indent="0">
              <a:buNone/>
            </a:pPr>
            <a:r>
              <a:rPr lang="en-US" sz="2800" b="1" dirty="0">
                <a:solidFill>
                  <a:schemeClr val="tx1"/>
                </a:solidFill>
                <a:latin typeface="Calibri" panose="020F0502020204030204" pitchFamily="34" charset="0"/>
              </a:rPr>
              <a:t>Lock advisors out of the internal closing capability </a:t>
            </a:r>
          </a:p>
          <a:p>
            <a:pPr marL="0" indent="0">
              <a:buNone/>
            </a:pPr>
            <a:r>
              <a:rPr lang="en-US" sz="2800" b="1" i="0" u="none" strike="noStrike" baseline="0" dirty="0">
                <a:solidFill>
                  <a:schemeClr val="tx1"/>
                </a:solidFill>
                <a:latin typeface="Calibri" panose="020F0502020204030204" pitchFamily="34" charset="0"/>
              </a:rPr>
              <a:t>Lock advisors out of discounting</a:t>
            </a:r>
          </a:p>
          <a:p>
            <a:pPr marL="0" indent="0">
              <a:buNone/>
            </a:pPr>
            <a:r>
              <a:rPr lang="en-US" sz="2800" b="1" i="0" u="none" strike="noStrike" baseline="0" dirty="0">
                <a:solidFill>
                  <a:schemeClr val="tx1"/>
                </a:solidFill>
                <a:latin typeface="Calibri" panose="020F0502020204030204" pitchFamily="34" charset="0"/>
              </a:rPr>
              <a:t>Implement a menu process</a:t>
            </a:r>
          </a:p>
          <a:p>
            <a:pPr marL="0" indent="0">
              <a:buNone/>
            </a:pPr>
            <a:r>
              <a:rPr lang="en-US" sz="2800" b="1" i="0" u="none" strike="noStrike" baseline="0" dirty="0">
                <a:solidFill>
                  <a:srgbClr val="FF0000"/>
                </a:solidFill>
                <a:latin typeface="Calibri" panose="020F0502020204030204" pitchFamily="34" charset="0"/>
              </a:rPr>
              <a:t>Plans to evaluate your changes: </a:t>
            </a:r>
          </a:p>
          <a:p>
            <a:pPr marL="0" indent="0">
              <a:buNone/>
            </a:pPr>
            <a:r>
              <a:rPr lang="en-US" sz="2800" b="1" i="0" u="none" strike="noStrike" baseline="0" dirty="0">
                <a:solidFill>
                  <a:schemeClr val="tx1"/>
                </a:solidFill>
                <a:latin typeface="Calibri" panose="020F0502020204030204" pitchFamily="34" charset="0"/>
              </a:rPr>
              <a:t>Review doc statement in Dealertrack daily with all tha</a:t>
            </a:r>
            <a:r>
              <a:rPr lang="en-US" sz="2800" b="1" dirty="0">
                <a:solidFill>
                  <a:schemeClr val="tx1"/>
                </a:solidFill>
                <a:latin typeface="Calibri" panose="020F0502020204030204" pitchFamily="34" charset="0"/>
              </a:rPr>
              <a:t>t apply. This report shows sales, gross, policy, pace, discounts and unapplied time. With a heavier eye on the ball, we will have a much better understanding of our day to day income.</a:t>
            </a:r>
          </a:p>
          <a:p>
            <a:pPr marL="0" indent="0">
              <a:buNone/>
            </a:pPr>
            <a:r>
              <a:rPr lang="en-US" sz="2800" b="1" i="0" u="none" strike="noStrike" baseline="0" dirty="0">
                <a:solidFill>
                  <a:schemeClr val="tx1"/>
                </a:solidFill>
                <a:latin typeface="Calibri" panose="020F0502020204030204" pitchFamily="34" charset="0"/>
              </a:rPr>
              <a:t>Daily fixed operations pace report reviewed with the entire management team at close. </a:t>
            </a:r>
            <a:endParaRPr lang="en-US" sz="2800" b="1" dirty="0">
              <a:solidFill>
                <a:schemeClr val="tx1"/>
              </a:solidFill>
              <a:latin typeface="Calibri" panose="020F0502020204030204" pitchFamily="34" charset="0"/>
            </a:endParaRPr>
          </a:p>
          <a:p>
            <a:pPr marL="0" indent="0">
              <a:buNone/>
            </a:pPr>
            <a:endParaRPr lang="en-US" sz="2800" b="1" i="0" u="none" strike="noStrike" baseline="0" dirty="0">
              <a:solidFill>
                <a:schemeClr val="tx1"/>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D633F300-2F68-88BE-3FEF-0156F3FD18A9}"/>
              </a:ext>
            </a:extLst>
          </p:cNvPr>
          <p:cNvGraphicFramePr>
            <a:graphicFrameLocks noGrp="1"/>
          </p:cNvGraphicFramePr>
          <p:nvPr>
            <p:extLst>
              <p:ext uri="{D42A27DB-BD31-4B8C-83A1-F6EECF244321}">
                <p14:modId xmlns:p14="http://schemas.microsoft.com/office/powerpoint/2010/main" val="1428920406"/>
              </p:ext>
            </p:extLst>
          </p:nvPr>
        </p:nvGraphicFramePr>
        <p:xfrm>
          <a:off x="8551333" y="1360333"/>
          <a:ext cx="3386666" cy="3892231"/>
        </p:xfrm>
        <a:graphic>
          <a:graphicData uri="http://schemas.openxmlformats.org/drawingml/2006/table">
            <a:tbl>
              <a:tblPr>
                <a:tableStyleId>{5C22544A-7EE6-4342-B048-85BDC9FD1C3A}</a:tableStyleId>
              </a:tblPr>
              <a:tblGrid>
                <a:gridCol w="428918">
                  <a:extLst>
                    <a:ext uri="{9D8B030D-6E8A-4147-A177-3AD203B41FA5}">
                      <a16:colId xmlns:a16="http://schemas.microsoft.com/office/drawing/2014/main" val="2960514493"/>
                    </a:ext>
                  </a:extLst>
                </a:gridCol>
                <a:gridCol w="428918">
                  <a:extLst>
                    <a:ext uri="{9D8B030D-6E8A-4147-A177-3AD203B41FA5}">
                      <a16:colId xmlns:a16="http://schemas.microsoft.com/office/drawing/2014/main" val="2539773265"/>
                    </a:ext>
                  </a:extLst>
                </a:gridCol>
                <a:gridCol w="947194">
                  <a:extLst>
                    <a:ext uri="{9D8B030D-6E8A-4147-A177-3AD203B41FA5}">
                      <a16:colId xmlns:a16="http://schemas.microsoft.com/office/drawing/2014/main" val="437644718"/>
                    </a:ext>
                  </a:extLst>
                </a:gridCol>
                <a:gridCol w="723800">
                  <a:extLst>
                    <a:ext uri="{9D8B030D-6E8A-4147-A177-3AD203B41FA5}">
                      <a16:colId xmlns:a16="http://schemas.microsoft.com/office/drawing/2014/main" val="1472679395"/>
                    </a:ext>
                  </a:extLst>
                </a:gridCol>
                <a:gridCol w="428918">
                  <a:extLst>
                    <a:ext uri="{9D8B030D-6E8A-4147-A177-3AD203B41FA5}">
                      <a16:colId xmlns:a16="http://schemas.microsoft.com/office/drawing/2014/main" val="1952478142"/>
                    </a:ext>
                  </a:extLst>
                </a:gridCol>
                <a:gridCol w="428918">
                  <a:extLst>
                    <a:ext uri="{9D8B030D-6E8A-4147-A177-3AD203B41FA5}">
                      <a16:colId xmlns:a16="http://schemas.microsoft.com/office/drawing/2014/main" val="1406117619"/>
                    </a:ext>
                  </a:extLst>
                </a:gridCol>
              </a:tblGrid>
              <a:tr h="139825">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1865369364"/>
                  </a:ext>
                </a:extLst>
              </a:tr>
              <a:tr h="139825">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gridSpan="4">
                  <a:txBody>
                    <a:bodyPr/>
                    <a:lstStyle/>
                    <a:p>
                      <a:pPr algn="l" fontAlgn="b"/>
                      <a:r>
                        <a:rPr lang="en-US" sz="900" u="none" strike="noStrike">
                          <a:effectLst/>
                        </a:rPr>
                        <a:t>                     Service Department Profit Centering    </a:t>
                      </a:r>
                      <a:r>
                        <a:rPr lang="en-US" sz="700" u="none" strike="noStrike">
                          <a:effectLst/>
                        </a:rPr>
                        <a:t> </a:t>
                      </a:r>
                      <a:endParaRPr lang="en-US" sz="900" b="1" i="0" u="none" strike="noStrike">
                        <a:solidFill>
                          <a:srgbClr val="000000"/>
                        </a:solidFill>
                        <a:effectLst/>
                        <a:latin typeface="Arial" panose="020B0604020202020204" pitchFamily="34" charset="0"/>
                      </a:endParaRPr>
                    </a:p>
                  </a:txBody>
                  <a:tcPr marL="8431" marR="8431" marT="8431" marB="0"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204287891"/>
                  </a:ext>
                </a:extLst>
              </a:tr>
              <a:tr h="146913">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dirty="0">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dirty="0">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4241100393"/>
                  </a:ext>
                </a:extLst>
              </a:tr>
              <a:tr h="299477">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800" u="none" strike="noStrike" dirty="0">
                          <a:effectLst/>
                          <a:highlight>
                            <a:srgbClr val="4472C4"/>
                          </a:highlight>
                        </a:rPr>
                        <a:t>Expense Category</a:t>
                      </a:r>
                      <a:endParaRPr lang="en-US" sz="800" b="0" i="0" u="none" strike="noStrike" dirty="0">
                        <a:solidFill>
                          <a:srgbClr val="FFFFFF"/>
                        </a:solidFill>
                        <a:effectLst/>
                        <a:highlight>
                          <a:srgbClr val="4472C4"/>
                        </a:highlight>
                        <a:latin typeface="Arial" panose="020B0604020202020204" pitchFamily="34" charset="0"/>
                      </a:endParaRPr>
                    </a:p>
                  </a:txBody>
                  <a:tcPr marL="8431" marR="8431" marT="8431" marB="0" anchor="b"/>
                </a:tc>
                <a:tc>
                  <a:txBody>
                    <a:bodyPr/>
                    <a:lstStyle/>
                    <a:p>
                      <a:pPr algn="ctr" fontAlgn="b"/>
                      <a:r>
                        <a:rPr lang="en-US" sz="800" u="none" strike="noStrike">
                          <a:effectLst/>
                          <a:highlight>
                            <a:srgbClr val="4472C4"/>
                          </a:highlight>
                        </a:rPr>
                        <a:t>Dollar Amount</a:t>
                      </a:r>
                      <a:endParaRPr lang="en-US" sz="800" b="0" i="0" u="none" strike="noStrike">
                        <a:solidFill>
                          <a:srgbClr val="FFFFFF"/>
                        </a:solidFill>
                        <a:effectLst/>
                        <a:highlight>
                          <a:srgbClr val="4472C4"/>
                        </a:highlight>
                        <a:latin typeface="Arial" panose="020B060402020202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069889342"/>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Department Gross</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FFFF00"/>
                          </a:highlight>
                        </a:rPr>
                        <a:t> $              306,279 </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ctr" fontAlgn="b"/>
                      <a:r>
                        <a:rPr lang="en-US" sz="800" u="none" strike="noStrike">
                          <a:effectLst/>
                          <a:highlight>
                            <a:srgbClr val="4472C4"/>
                          </a:highlight>
                        </a:rPr>
                        <a:t>% of Gross</a:t>
                      </a:r>
                      <a:endParaRPr lang="en-US" sz="800" b="0" i="0" u="none" strike="noStrike">
                        <a:solidFill>
                          <a:srgbClr val="FFFFFF"/>
                        </a:solidFill>
                        <a:effectLst/>
                        <a:highlight>
                          <a:srgbClr val="4472C4"/>
                        </a:highlight>
                        <a:latin typeface="Arial" panose="020B060402020202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1650519585"/>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Variable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                 52,835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17.25%</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186634517"/>
                  </a:ext>
                </a:extLst>
              </a:tr>
              <a:tr h="139825">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Selling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0.00%</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204464191"/>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Personnel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                 26,767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8.74%</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1947344992"/>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Semi-Fixed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                 65,234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21.30%</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671640927"/>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Fixed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              131,703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43.00%</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3166812325"/>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Unallocated Expense</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0.00%</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2425866486"/>
                  </a:ext>
                </a:extLst>
              </a:tr>
              <a:tr h="139825">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Dealer's Salary</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0.00%</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187835730"/>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Total Expenses</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FFFF00"/>
                          </a:highlight>
                        </a:rPr>
                        <a:t> $              276,539 </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90.29%</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617086282"/>
                  </a:ext>
                </a:extLst>
              </a:tr>
              <a:tr h="272319">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4472C4"/>
                          </a:highlight>
                        </a:rPr>
                        <a:t> </a:t>
                      </a:r>
                      <a:endParaRPr lang="en-US" sz="1000" b="0" i="0" u="none" strike="noStrike">
                        <a:solidFill>
                          <a:srgbClr val="000000"/>
                        </a:solidFill>
                        <a:effectLst/>
                        <a:highlight>
                          <a:srgbClr val="4472C4"/>
                        </a:highlight>
                        <a:latin typeface="Calibri" panose="020F0502020204030204" pitchFamily="34" charset="0"/>
                      </a:endParaRPr>
                    </a:p>
                  </a:txBody>
                  <a:tcPr marL="8431" marR="8431" marT="8431" marB="0" anchor="b"/>
                </a:tc>
                <a:tc>
                  <a:txBody>
                    <a:bodyPr/>
                    <a:lstStyle/>
                    <a:p>
                      <a:pPr algn="l" fontAlgn="b"/>
                      <a:r>
                        <a:rPr lang="en-US" sz="1000" u="none" strike="noStrike">
                          <a:effectLst/>
                        </a:rPr>
                        <a:t>Net Profit</a:t>
                      </a:r>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r>
                        <a:rPr lang="en-US" sz="1000" u="none" strike="noStrike">
                          <a:effectLst/>
                          <a:highlight>
                            <a:srgbClr val="FFFF00"/>
                          </a:highlight>
                        </a:rPr>
                        <a:t> $                 29,740 </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r" fontAlgn="b"/>
                      <a:r>
                        <a:rPr lang="en-US" sz="1000" u="none" strike="noStrike">
                          <a:effectLst/>
                          <a:highlight>
                            <a:srgbClr val="FFFF00"/>
                          </a:highlight>
                        </a:rPr>
                        <a:t>9.71%</a:t>
                      </a:r>
                      <a:endParaRPr lang="en-US" sz="1000" b="0" i="0" u="none" strike="noStrike">
                        <a:solidFill>
                          <a:srgbClr val="000000"/>
                        </a:solidFill>
                        <a:effectLst/>
                        <a:highlight>
                          <a:srgbClr val="FFFF00"/>
                        </a:highligh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1801481336"/>
                  </a:ext>
                </a:extLst>
              </a:tr>
              <a:tr h="139825">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a:solidFill>
                          <a:srgbClr val="000000"/>
                        </a:solidFill>
                        <a:effectLst/>
                        <a:latin typeface="Calibri" panose="020F0502020204030204" pitchFamily="34" charset="0"/>
                      </a:endParaRPr>
                    </a:p>
                  </a:txBody>
                  <a:tcPr marL="8431" marR="8431" marT="8431" marB="0" anchor="b"/>
                </a:tc>
                <a:tc>
                  <a:txBody>
                    <a:bodyPr/>
                    <a:lstStyle/>
                    <a:p>
                      <a:pPr algn="l" fontAlgn="b"/>
                      <a:endParaRPr lang="en-US" sz="1000" b="0" i="0" u="none" strike="noStrike" dirty="0">
                        <a:solidFill>
                          <a:srgbClr val="000000"/>
                        </a:solidFill>
                        <a:effectLst/>
                        <a:latin typeface="Calibri" panose="020F0502020204030204" pitchFamily="34" charset="0"/>
                      </a:endParaRPr>
                    </a:p>
                  </a:txBody>
                  <a:tcPr marL="8431" marR="8431" marT="8431" marB="0" anchor="b"/>
                </a:tc>
                <a:extLst>
                  <a:ext uri="{0D108BD9-81ED-4DB2-BD59-A6C34878D82A}">
                    <a16:rowId xmlns:a16="http://schemas.microsoft.com/office/drawing/2014/main" val="50833465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78609" y="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78607" y="1788054"/>
            <a:ext cx="4184035" cy="4418011"/>
          </a:xfrm>
        </p:spPr>
        <p:txBody>
          <a:bodyPr>
            <a:normAutofit fontScale="92500"/>
          </a:bodyPr>
          <a:lstStyle/>
          <a:p>
            <a:pPr marL="0" indent="0">
              <a:buNone/>
            </a:pPr>
            <a:r>
              <a:rPr lang="en-US" sz="1800" b="1" i="0" u="none" strike="noStrike" baseline="0" dirty="0">
                <a:solidFill>
                  <a:srgbClr val="FF0000"/>
                </a:solidFill>
                <a:latin typeface="Calibri" panose="020F0502020204030204" pitchFamily="34" charset="0"/>
              </a:rPr>
              <a:t>Goals for improvement:</a:t>
            </a:r>
          </a:p>
          <a:p>
            <a:pPr marL="0" indent="0">
              <a:buNone/>
            </a:pPr>
            <a:r>
              <a:rPr lang="en-US" sz="1500" dirty="0">
                <a:solidFill>
                  <a:srgbClr val="221E1F"/>
                </a:solidFill>
                <a:latin typeface="Calibri" panose="020F0502020204030204" pitchFamily="34" charset="0"/>
              </a:rPr>
              <a:t>1) Increase tech proficiency to 125%</a:t>
            </a:r>
          </a:p>
          <a:p>
            <a:pPr marL="0" indent="0">
              <a:buNone/>
            </a:pPr>
            <a:r>
              <a:rPr lang="en-US" sz="1500" dirty="0">
                <a:solidFill>
                  <a:srgbClr val="221E1F"/>
                </a:solidFill>
                <a:latin typeface="Calibri" panose="020F0502020204030204" pitchFamily="34" charset="0"/>
              </a:rPr>
              <a:t>2) Eliminate unapplied labor</a:t>
            </a:r>
          </a:p>
          <a:p>
            <a:pPr marL="0" indent="0">
              <a:buNone/>
            </a:pPr>
            <a:r>
              <a:rPr lang="en-US" sz="1500" dirty="0">
                <a:solidFill>
                  <a:srgbClr val="221E1F"/>
                </a:solidFill>
                <a:latin typeface="Calibri" panose="020F0502020204030204" pitchFamily="34" charset="0"/>
              </a:rPr>
              <a:t>3) On the drive selling needs improvement</a:t>
            </a:r>
          </a:p>
          <a:p>
            <a:pPr marL="0" indent="0">
              <a:buNone/>
            </a:pPr>
            <a:r>
              <a:rPr lang="en-US" sz="1500" dirty="0">
                <a:solidFill>
                  <a:srgbClr val="221E1F"/>
                </a:solidFill>
                <a:latin typeface="Calibri" panose="020F0502020204030204" pitchFamily="34" charset="0"/>
              </a:rPr>
              <a:t>4) Advisor “top gun” training</a:t>
            </a:r>
            <a:endParaRPr lang="en-US" sz="15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achieve your goals:</a:t>
            </a:r>
          </a:p>
          <a:p>
            <a:pPr marL="0" indent="0">
              <a:buNone/>
            </a:pPr>
            <a:r>
              <a:rPr lang="en-US" sz="1500" dirty="0">
                <a:solidFill>
                  <a:srgbClr val="221E1F"/>
                </a:solidFill>
                <a:latin typeface="Calibri" panose="020F0502020204030204" pitchFamily="34" charset="0"/>
              </a:rPr>
              <a:t>1) Implement a sales menu presentation</a:t>
            </a:r>
          </a:p>
          <a:p>
            <a:pPr marL="0" indent="0">
              <a:buNone/>
            </a:pPr>
            <a:r>
              <a:rPr lang="en-US" sz="1500" dirty="0">
                <a:solidFill>
                  <a:srgbClr val="221E1F"/>
                </a:solidFill>
                <a:latin typeface="Calibri" panose="020F0502020204030204" pitchFamily="34" charset="0"/>
              </a:rPr>
              <a:t>2) Weekly training seminars on a rotation</a:t>
            </a:r>
          </a:p>
          <a:p>
            <a:pPr marL="0" indent="0">
              <a:buNone/>
            </a:pPr>
            <a:r>
              <a:rPr lang="en-US" sz="1500" dirty="0">
                <a:solidFill>
                  <a:srgbClr val="221E1F"/>
                </a:solidFill>
                <a:latin typeface="Calibri" panose="020F0502020204030204" pitchFamily="34" charset="0"/>
              </a:rPr>
              <a:t>3) KPI huddles daily</a:t>
            </a:r>
          </a:p>
          <a:p>
            <a:pPr marL="0" indent="0">
              <a:buNone/>
            </a:pPr>
            <a:r>
              <a:rPr lang="en-US" sz="1500" dirty="0">
                <a:solidFill>
                  <a:srgbClr val="221E1F"/>
                </a:solidFill>
                <a:latin typeface="Calibri" panose="020F0502020204030204" pitchFamily="34" charset="0"/>
              </a:rPr>
              <a:t>4) Improve scheduling practices</a:t>
            </a:r>
            <a:endParaRPr lang="en-US" sz="15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evaluate your changes:</a:t>
            </a:r>
          </a:p>
          <a:p>
            <a:pPr marL="0" indent="0">
              <a:buNone/>
            </a:pPr>
            <a:r>
              <a:rPr lang="en-US" sz="1500" b="0" i="0" u="none" strike="noStrike" baseline="0" dirty="0">
                <a:solidFill>
                  <a:srgbClr val="221E1F"/>
                </a:solidFill>
                <a:latin typeface="Calibri" panose="020F0502020204030204" pitchFamily="34" charset="0"/>
              </a:rPr>
              <a:t>Complete an actual service analysis with each advisor weekly – show what we are doing wrong or missing.</a:t>
            </a:r>
          </a:p>
          <a:p>
            <a:pPr marL="0" indent="0">
              <a:buNone/>
            </a:pPr>
            <a:endParaRPr lang="en-US" sz="1800" b="0" i="0" u="none" strike="noStrike" baseline="0"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sp>
        <p:nvSpPr>
          <p:cNvPr id="11" name="TextBox 10">
            <a:extLst>
              <a:ext uri="{FF2B5EF4-FFF2-40B4-BE49-F238E27FC236}">
                <a16:creationId xmlns:a16="http://schemas.microsoft.com/office/drawing/2014/main" id="{0D9BA4A7-A78E-C88D-8F24-C375BD0BBB5F}"/>
              </a:ext>
            </a:extLst>
          </p:cNvPr>
          <p:cNvSpPr txBox="1"/>
          <p:nvPr/>
        </p:nvSpPr>
        <p:spPr>
          <a:xfrm>
            <a:off x="578607" y="832935"/>
            <a:ext cx="5261675" cy="1077218"/>
          </a:xfrm>
          <a:prstGeom prst="rect">
            <a:avLst/>
          </a:prstGeom>
          <a:noFill/>
        </p:spPr>
        <p:txBody>
          <a:bodyPr wrap="square" rtlCol="0">
            <a:spAutoFit/>
          </a:bodyPr>
          <a:lstStyle/>
          <a:p>
            <a:r>
              <a:rPr lang="en-US" sz="1800" b="1" i="0" u="none" strike="noStrike" baseline="0" dirty="0">
                <a:solidFill>
                  <a:srgbClr val="FF0000"/>
                </a:solidFill>
                <a:latin typeface="Calibri" panose="020F0502020204030204" pitchFamily="34" charset="0"/>
              </a:rPr>
              <a:t>Current practices:</a:t>
            </a:r>
          </a:p>
          <a:p>
            <a:r>
              <a:rPr lang="en-US" sz="1400" dirty="0">
                <a:solidFill>
                  <a:srgbClr val="221E1F"/>
                </a:solidFill>
                <a:latin typeface="Calibri" panose="020F0502020204030204" pitchFamily="34" charset="0"/>
              </a:rPr>
              <a:t>1) Service manager to be going through tech hours daily</a:t>
            </a:r>
          </a:p>
          <a:p>
            <a:r>
              <a:rPr lang="en-US" sz="1400" b="0" i="0" u="none" strike="noStrike" baseline="0" dirty="0">
                <a:solidFill>
                  <a:srgbClr val="221E1F"/>
                </a:solidFill>
                <a:latin typeface="Calibri" panose="020F0502020204030204" pitchFamily="34" charset="0"/>
              </a:rPr>
              <a:t>2) Service manager is dispatching </a:t>
            </a:r>
            <a:r>
              <a:rPr lang="en-US" sz="1400" dirty="0">
                <a:solidFill>
                  <a:srgbClr val="221E1F"/>
                </a:solidFill>
                <a:latin typeface="Calibri" panose="020F0502020204030204" pitchFamily="34" charset="0"/>
              </a:rPr>
              <a:t>daily work – feed to struggle</a:t>
            </a:r>
          </a:p>
          <a:p>
            <a:endParaRPr lang="en-US" dirty="0">
              <a:solidFill>
                <a:srgbClr val="221E1F"/>
              </a:solidFill>
              <a:latin typeface="Calibri" panose="020F0502020204030204" pitchFamily="34" charset="0"/>
            </a:endParaRPr>
          </a:p>
        </p:txBody>
      </p:sp>
      <p:graphicFrame>
        <p:nvGraphicFramePr>
          <p:cNvPr id="6" name="Content Placeholder 5">
            <a:extLst>
              <a:ext uri="{FF2B5EF4-FFF2-40B4-BE49-F238E27FC236}">
                <a16:creationId xmlns:a16="http://schemas.microsoft.com/office/drawing/2014/main" id="{A369532F-4E14-B673-48C0-9908B9305A22}"/>
              </a:ext>
            </a:extLst>
          </p:cNvPr>
          <p:cNvGraphicFramePr>
            <a:graphicFrameLocks noGrp="1"/>
          </p:cNvGraphicFramePr>
          <p:nvPr>
            <p:ph sz="half" idx="2"/>
            <p:extLst>
              <p:ext uri="{D42A27DB-BD31-4B8C-83A1-F6EECF244321}">
                <p14:modId xmlns:p14="http://schemas.microsoft.com/office/powerpoint/2010/main" val="961034772"/>
              </p:ext>
            </p:extLst>
          </p:nvPr>
        </p:nvGraphicFramePr>
        <p:xfrm>
          <a:off x="6819199" y="457201"/>
          <a:ext cx="5095874" cy="4777089"/>
        </p:xfrm>
        <a:graphic>
          <a:graphicData uri="http://schemas.openxmlformats.org/drawingml/2006/table">
            <a:tbl>
              <a:tblPr>
                <a:tableStyleId>{5C22544A-7EE6-4342-B048-85BDC9FD1C3A}</a:tableStyleId>
              </a:tblPr>
              <a:tblGrid>
                <a:gridCol w="423920">
                  <a:extLst>
                    <a:ext uri="{9D8B030D-6E8A-4147-A177-3AD203B41FA5}">
                      <a16:colId xmlns:a16="http://schemas.microsoft.com/office/drawing/2014/main" val="1318296178"/>
                    </a:ext>
                  </a:extLst>
                </a:gridCol>
                <a:gridCol w="794850">
                  <a:extLst>
                    <a:ext uri="{9D8B030D-6E8A-4147-A177-3AD203B41FA5}">
                      <a16:colId xmlns:a16="http://schemas.microsoft.com/office/drawing/2014/main" val="887629917"/>
                    </a:ext>
                  </a:extLst>
                </a:gridCol>
                <a:gridCol w="715366">
                  <a:extLst>
                    <a:ext uri="{9D8B030D-6E8A-4147-A177-3AD203B41FA5}">
                      <a16:colId xmlns:a16="http://schemas.microsoft.com/office/drawing/2014/main" val="3713101679"/>
                    </a:ext>
                  </a:extLst>
                </a:gridCol>
                <a:gridCol w="423920">
                  <a:extLst>
                    <a:ext uri="{9D8B030D-6E8A-4147-A177-3AD203B41FA5}">
                      <a16:colId xmlns:a16="http://schemas.microsoft.com/office/drawing/2014/main" val="2042338337"/>
                    </a:ext>
                  </a:extLst>
                </a:gridCol>
                <a:gridCol w="574059">
                  <a:extLst>
                    <a:ext uri="{9D8B030D-6E8A-4147-A177-3AD203B41FA5}">
                      <a16:colId xmlns:a16="http://schemas.microsoft.com/office/drawing/2014/main" val="4044116422"/>
                    </a:ext>
                  </a:extLst>
                </a:gridCol>
                <a:gridCol w="379762">
                  <a:extLst>
                    <a:ext uri="{9D8B030D-6E8A-4147-A177-3AD203B41FA5}">
                      <a16:colId xmlns:a16="http://schemas.microsoft.com/office/drawing/2014/main" val="343590876"/>
                    </a:ext>
                  </a:extLst>
                </a:gridCol>
                <a:gridCol w="512237">
                  <a:extLst>
                    <a:ext uri="{9D8B030D-6E8A-4147-A177-3AD203B41FA5}">
                      <a16:colId xmlns:a16="http://schemas.microsoft.com/office/drawing/2014/main" val="1863702005"/>
                    </a:ext>
                  </a:extLst>
                </a:gridCol>
                <a:gridCol w="423920">
                  <a:extLst>
                    <a:ext uri="{9D8B030D-6E8A-4147-A177-3AD203B41FA5}">
                      <a16:colId xmlns:a16="http://schemas.microsoft.com/office/drawing/2014/main" val="394862885"/>
                    </a:ext>
                  </a:extLst>
                </a:gridCol>
                <a:gridCol w="423920">
                  <a:extLst>
                    <a:ext uri="{9D8B030D-6E8A-4147-A177-3AD203B41FA5}">
                      <a16:colId xmlns:a16="http://schemas.microsoft.com/office/drawing/2014/main" val="3971101993"/>
                    </a:ext>
                  </a:extLst>
                </a:gridCol>
                <a:gridCol w="423920">
                  <a:extLst>
                    <a:ext uri="{9D8B030D-6E8A-4147-A177-3AD203B41FA5}">
                      <a16:colId xmlns:a16="http://schemas.microsoft.com/office/drawing/2014/main" val="924471615"/>
                    </a:ext>
                  </a:extLst>
                </a:gridCol>
              </a:tblGrid>
              <a:tr h="15458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504752908"/>
                  </a:ext>
                </a:extLst>
              </a:tr>
              <a:tr h="182689">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gridSpan="7">
                  <a:txBody>
                    <a:bodyPr/>
                    <a:lstStyle/>
                    <a:p>
                      <a:pPr algn="ctr" fontAlgn="b"/>
                      <a:r>
                        <a:rPr lang="en-US" sz="800" u="none" strike="noStrike">
                          <a:effectLst/>
                        </a:rPr>
                        <a:t>NADA ACTUAL SERVICE ANALYSIS     </a:t>
                      </a:r>
                      <a:endParaRPr lang="en-US" sz="800" b="1"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531071014"/>
                  </a:ext>
                </a:extLst>
              </a:tr>
              <a:tr h="37240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Performance</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dirty="0">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764874161"/>
                  </a:ext>
                </a:extLst>
              </a:tr>
              <a:tr h="20939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Labor Sales / Month</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Effective Labor Rate</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Hours Billed</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928878332"/>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Customer Car*</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222,073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FF"/>
                          </a:highlight>
                        </a:rPr>
                        <a:t>131.06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1694.4</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608346615"/>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Customer Truck*</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611663811"/>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Customer Other*</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073052116"/>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Warranty</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122,211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FF"/>
                          </a:highlight>
                        </a:rPr>
                        <a:t>184.43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662.6</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095833742"/>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Internal</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41,681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FF"/>
                          </a:highlight>
                        </a:rPr>
                        <a:t>136.95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304.4</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451959778"/>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New Vehicle Prep</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13,226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FF"/>
                          </a:highlight>
                        </a:rPr>
                        <a:t>184.43 </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71.7</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479457606"/>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Total</a:t>
                      </a:r>
                      <a:endParaRPr lang="en-US" sz="600" b="0" i="0"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399,191 </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2733.1</a:t>
                      </a:r>
                      <a:endParaRPr lang="en-US" sz="600" b="0" i="0" u="none" strike="noStrike">
                        <a:solidFill>
                          <a:srgbClr val="000000"/>
                        </a:solidFill>
                        <a:effectLst/>
                        <a:highlight>
                          <a:srgbClr val="FFFF00"/>
                        </a:highlight>
                        <a:latin typeface="Arial" panose="020B0604020202020204" pitchFamily="34" charset="0"/>
                      </a:endParaRPr>
                    </a:p>
                  </a:txBody>
                  <a:tcPr marL="5439" marR="5439" marT="5439"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670223633"/>
                  </a:ext>
                </a:extLst>
              </a:tr>
              <a:tr h="15458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308814385"/>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POTENTIAL</a:t>
                      </a:r>
                      <a:endParaRPr lang="en-US" sz="600" b="1" i="1" u="none" strike="noStrike">
                        <a:solidFill>
                          <a:srgbClr val="000000"/>
                        </a:solidFill>
                        <a:effectLst/>
                        <a:highlight>
                          <a:srgbClr val="FFFFFF"/>
                        </a:highligh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557449893"/>
                  </a:ext>
                </a:extLst>
              </a:tr>
              <a:tr h="254359">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00"/>
                          </a:highlight>
                        </a:rPr>
                        <a:t> $              399,191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2733.14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highlight>
                            <a:srgbClr val="FFFF00"/>
                          </a:highlight>
                        </a:rPr>
                        <a:t> $      146.06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012786563"/>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922785317"/>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874061016"/>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13.00</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8</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21</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2,184.0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Calibri" panose="020F0502020204030204" pitchFamily="34" charset="0"/>
                      </a:endParaRPr>
                    </a:p>
                  </a:txBody>
                  <a:tcPr marL="5439" marR="5439" marT="5439" marB="0" anchor="b"/>
                </a:tc>
                <a:extLst>
                  <a:ext uri="{0D108BD9-81ED-4DB2-BD59-A6C34878D82A}">
                    <a16:rowId xmlns:a16="http://schemas.microsoft.com/office/drawing/2014/main" val="925037606"/>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extLst>
                  <a:ext uri="{0D108BD9-81ED-4DB2-BD59-A6C34878D82A}">
                    <a16:rowId xmlns:a16="http://schemas.microsoft.com/office/drawing/2014/main" val="4038840649"/>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33365392"/>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highlight>
                            <a:srgbClr val="FFFF00"/>
                          </a:highlight>
                        </a:rPr>
                        <a:t>2,184.0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highlight>
                            <a:srgbClr val="FFFF00"/>
                          </a:highlight>
                        </a:rPr>
                        <a:t> $         146.06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highlight>
                            <a:srgbClr val="FFFF00"/>
                          </a:highlight>
                        </a:rPr>
                        <a:t> $    318,985 </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highlight>
                            <a:srgbClr val="FFFF00"/>
                          </a:highlight>
                        </a:rPr>
                        <a:t>398731.8</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408345827"/>
                  </a:ext>
                </a:extLst>
              </a:tr>
              <a:tr h="21969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74245587"/>
                  </a:ext>
                </a:extLst>
              </a:tr>
              <a:tr h="15458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v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079617720"/>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gridSpan="8">
                  <a:txBody>
                    <a:bodyPr/>
                    <a:lstStyle/>
                    <a:p>
                      <a:pPr algn="l" fontAlgn="b"/>
                      <a:r>
                        <a:rPr lang="en-US" sz="600" u="none" strike="noStrike">
                          <a:effectLst/>
                        </a:rPr>
                        <a:t>How proficient are your technicians ?</a:t>
                      </a:r>
                      <a:endParaRPr lang="en-US" sz="600" b="0" i="0" u="none" strike="noStrike">
                        <a:solidFill>
                          <a:srgbClr val="000000"/>
                        </a:solidFill>
                        <a:effectLst/>
                        <a:latin typeface="Calibri" panose="020F0502020204030204" pitchFamily="34" charset="0"/>
                      </a:endParaRPr>
                    </a:p>
                  </a:txBody>
                  <a:tcPr marL="5439" marR="5439" marT="543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30703006"/>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164538677"/>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2,184.0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3,024.00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highlight>
                            <a:srgbClr val="FFFF00"/>
                          </a:highlight>
                        </a:rPr>
                        <a:t>72.22%</a:t>
                      </a:r>
                      <a:endParaRPr lang="en-US" sz="600" b="0" i="0" u="none" strike="noStrike">
                        <a:solidFill>
                          <a:srgbClr val="000000"/>
                        </a:solidFill>
                        <a:effectLst/>
                        <a:highlight>
                          <a:srgbClr val="FFFF00"/>
                        </a:highligh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938267308"/>
                  </a:ext>
                </a:extLst>
              </a:tr>
              <a:tr h="18690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757105959"/>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638440405"/>
                  </a:ext>
                </a:extLst>
              </a:tr>
              <a:tr h="14053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605064981"/>
                  </a:ext>
                </a:extLst>
              </a:tr>
              <a:tr h="147557">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dirty="0">
                          <a:effectLst/>
                        </a:rPr>
                        <a:t> </a:t>
                      </a:r>
                      <a:endParaRPr lang="en-US" sz="600" b="0" i="0" u="none" strike="noStrike" dirty="0">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448305559"/>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92667" y="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30645" y="380999"/>
            <a:ext cx="7975156" cy="6587068"/>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1) We have a few bays tied up with dead units – waiting for parts, warranty approval </a:t>
            </a:r>
            <a:r>
              <a:rPr lang="en-US" dirty="0" err="1">
                <a:solidFill>
                  <a:srgbClr val="221E1F"/>
                </a:solidFill>
                <a:latin typeface="Calibri" panose="020F0502020204030204" pitchFamily="34" charset="0"/>
              </a:rPr>
              <a:t>etc</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2) Some journeyman techs are using 2 bays – dead horse in one bay, steps to the next to keep moving</a:t>
            </a:r>
          </a:p>
          <a:p>
            <a:pPr marL="0" indent="0">
              <a:buNone/>
            </a:pPr>
            <a:r>
              <a:rPr lang="en-US" sz="1800" b="0" i="0" u="none" strike="noStrike" baseline="0" dirty="0">
                <a:solidFill>
                  <a:srgbClr val="221E1F"/>
                </a:solidFill>
                <a:latin typeface="Calibri" panose="020F0502020204030204" pitchFamily="34" charset="0"/>
              </a:rPr>
              <a:t>3) 1 bay dedicated to undercoating</a:t>
            </a:r>
          </a:p>
          <a:p>
            <a:pPr marL="0" indent="0">
              <a:buNone/>
            </a:pPr>
            <a:r>
              <a:rPr lang="en-US" sz="1800" b="0" i="0" u="none" strike="noStrike" baseline="0" dirty="0">
                <a:solidFill>
                  <a:srgbClr val="221E1F"/>
                </a:solidFill>
                <a:latin typeface="Calibri" panose="020F0502020204030204" pitchFamily="34" charset="0"/>
              </a:rPr>
              <a:t>4) 2 bays are express pits with the ability to do tire rotations</a:t>
            </a:r>
          </a:p>
          <a:p>
            <a:pPr marL="0" indent="0">
              <a:buNone/>
            </a:pPr>
            <a:r>
              <a:rPr lang="en-US" sz="1800" b="1" i="0" u="none" strike="noStrike" baseline="0" dirty="0">
                <a:solidFill>
                  <a:srgbClr val="FF0000"/>
                </a:solidFill>
                <a:latin typeface="Calibri" panose="020F0502020204030204" pitchFamily="34" charset="0"/>
              </a:rPr>
              <a:t>Goals for improvement:</a:t>
            </a:r>
          </a:p>
          <a:p>
            <a:pPr marL="0" indent="0">
              <a:buNone/>
            </a:pPr>
            <a:r>
              <a:rPr lang="en-US" sz="1800" i="0" u="none" strike="noStrike" baseline="0" dirty="0">
                <a:solidFill>
                  <a:schemeClr val="tx1"/>
                </a:solidFill>
                <a:latin typeface="Calibri" panose="020F0502020204030204" pitchFamily="34" charset="0"/>
              </a:rPr>
              <a:t>1) A realistic goal inside of our dealership is 90% facility utilization</a:t>
            </a:r>
          </a:p>
          <a:p>
            <a:pPr marL="0" indent="0">
              <a:buNone/>
            </a:pPr>
            <a:r>
              <a:rPr lang="en-US" sz="1800" i="0" u="none" strike="noStrike" baseline="0" dirty="0">
                <a:solidFill>
                  <a:schemeClr val="tx1"/>
                </a:solidFill>
                <a:latin typeface="Calibri" panose="020F0502020204030204" pitchFamily="34" charset="0"/>
              </a:rPr>
              <a:t>2) Utilize our undercoating bay in a more productive daily manor. Using this bay for ONLY undercoating is not the best use of space. </a:t>
            </a:r>
          </a:p>
          <a:p>
            <a:pPr marL="0" indent="0">
              <a:buNone/>
            </a:pPr>
            <a:r>
              <a:rPr lang="en-US" dirty="0">
                <a:solidFill>
                  <a:schemeClr val="tx1"/>
                </a:solidFill>
                <a:latin typeface="Calibri" panose="020F0502020204030204" pitchFamily="34" charset="0"/>
              </a:rPr>
              <a:t>3) Restrict techs to 1 bay</a:t>
            </a:r>
            <a:endParaRPr lang="en-US" sz="1800" i="0" u="none" strike="noStrike" baseline="0" dirty="0">
              <a:solidFill>
                <a:schemeClr val="tx1"/>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achieve your goals:</a:t>
            </a:r>
          </a:p>
          <a:p>
            <a:pPr marL="0" indent="0">
              <a:buNone/>
            </a:pPr>
            <a:r>
              <a:rPr lang="en-US" sz="1800" i="0" u="none" strike="noStrike" baseline="0" dirty="0">
                <a:solidFill>
                  <a:schemeClr val="tx1"/>
                </a:solidFill>
                <a:latin typeface="Calibri" panose="020F0502020204030204" pitchFamily="34" charset="0"/>
              </a:rPr>
              <a:t>1) Hire or move a light duty tech into the undercoatin</a:t>
            </a:r>
            <a:r>
              <a:rPr lang="en-US" dirty="0">
                <a:solidFill>
                  <a:schemeClr val="tx1"/>
                </a:solidFill>
                <a:latin typeface="Calibri" panose="020F0502020204030204" pitchFamily="34" charset="0"/>
              </a:rPr>
              <a:t>g bay </a:t>
            </a:r>
            <a:endParaRPr lang="en-US" sz="1800" i="0" u="none" strike="noStrike" baseline="0" dirty="0">
              <a:solidFill>
                <a:schemeClr val="tx1"/>
              </a:solidFill>
              <a:latin typeface="Calibri" panose="020F0502020204030204" pitchFamily="34" charset="0"/>
            </a:endParaRPr>
          </a:p>
          <a:p>
            <a:pPr marL="0" indent="0">
              <a:buNone/>
            </a:pPr>
            <a:r>
              <a:rPr lang="en-US" sz="1800" i="0" u="none" strike="noStrike" baseline="0" dirty="0">
                <a:solidFill>
                  <a:schemeClr val="tx1"/>
                </a:solidFill>
                <a:latin typeface="Calibri" panose="020F0502020204030204" pitchFamily="34" charset="0"/>
              </a:rPr>
              <a:t>2) 1:1 ratio of bays to techs</a:t>
            </a:r>
          </a:p>
          <a:p>
            <a:pPr marL="0" indent="0">
              <a:buNone/>
            </a:pPr>
            <a:r>
              <a:rPr lang="en-US" dirty="0">
                <a:solidFill>
                  <a:schemeClr val="tx1"/>
                </a:solidFill>
                <a:latin typeface="Calibri" panose="020F0502020204030204" pitchFamily="34" charset="0"/>
              </a:rPr>
              <a:t>3) Get the dead horses out of the bays</a:t>
            </a:r>
            <a:endParaRPr lang="en-US" sz="1800" i="0" u="none" strike="noStrike" baseline="0" dirty="0">
              <a:solidFill>
                <a:schemeClr val="tx1"/>
              </a:solidFill>
              <a:latin typeface="Calibri" panose="020F0502020204030204" pitchFamily="34" charset="0"/>
            </a:endParaRPr>
          </a:p>
          <a:p>
            <a:pPr marL="0" indent="0">
              <a:buNone/>
            </a:pPr>
            <a:r>
              <a:rPr lang="en-US" sz="1800" b="1" i="0" u="none" strike="noStrike" baseline="0" dirty="0">
                <a:solidFill>
                  <a:srgbClr val="FF0000"/>
                </a:solidFill>
                <a:latin typeface="Calibri" panose="020F0502020204030204" pitchFamily="34" charset="0"/>
              </a:rPr>
              <a:t>Plans to evaluate your changes:</a:t>
            </a:r>
          </a:p>
          <a:p>
            <a:pPr marL="0" indent="0">
              <a:buNone/>
            </a:pPr>
            <a:r>
              <a:rPr lang="en-US" dirty="0">
                <a:solidFill>
                  <a:schemeClr val="tx1"/>
                </a:solidFill>
                <a:latin typeface="Calibri" panose="020F0502020204030204" pitchFamily="34" charset="0"/>
              </a:rPr>
              <a:t>1) Monitor the production</a:t>
            </a:r>
          </a:p>
          <a:p>
            <a:pPr marL="0" indent="0">
              <a:buNone/>
            </a:pPr>
            <a:r>
              <a:rPr lang="en-US" sz="1800" i="0" u="none" strike="noStrike" baseline="0" dirty="0">
                <a:solidFill>
                  <a:schemeClr val="tx1"/>
                </a:solidFill>
                <a:latin typeface="Calibri" panose="020F0502020204030204" pitchFamily="34" charset="0"/>
              </a:rPr>
              <a:t>2) Monitor the numbers</a:t>
            </a:r>
          </a:p>
          <a:p>
            <a:pPr marL="0" indent="0">
              <a:buNone/>
            </a:pPr>
            <a:r>
              <a:rPr lang="en-US" dirty="0">
                <a:solidFill>
                  <a:schemeClr val="tx1"/>
                </a:solidFill>
                <a:latin typeface="Calibri" panose="020F0502020204030204" pitchFamily="34" charset="0"/>
              </a:rPr>
              <a:t>3) Establish a benchmark and hold the techs in their space</a:t>
            </a:r>
          </a:p>
          <a:p>
            <a:pPr marL="0" indent="0">
              <a:buNone/>
            </a:pPr>
            <a:r>
              <a:rPr lang="en-US" sz="1800" i="0" u="none" strike="noStrike" baseline="0" dirty="0">
                <a:solidFill>
                  <a:schemeClr val="tx1"/>
                </a:solidFill>
                <a:latin typeface="Calibri" panose="020F0502020204030204" pitchFamily="34" charset="0"/>
              </a:rPr>
              <a:t>4) Manager needs to have the utilization on his radar daily </a:t>
            </a:r>
          </a:p>
          <a:p>
            <a:pPr marL="0" indent="0">
              <a:buNone/>
            </a:pPr>
            <a:r>
              <a:rPr lang="en-US" sz="1800" i="0" u="none" strike="noStrike" baseline="0" dirty="0">
                <a:solidFill>
                  <a:schemeClr val="tx1"/>
                </a:solidFill>
                <a:latin typeface="Calibri" panose="020F0502020204030204" pitchFamily="34" charset="0"/>
              </a:rPr>
              <a:t>dead space = $0</a:t>
            </a:r>
          </a:p>
          <a:p>
            <a:pPr marL="0" indent="0">
              <a:buNone/>
            </a:pPr>
            <a:endParaRPr lang="en-US" sz="1800" b="1" i="0" u="none" strike="noStrike" baseline="0" dirty="0">
              <a:solidFill>
                <a:srgbClr val="FF0000"/>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8B1FD79-0AB1-198D-256E-E3E606515B68}"/>
              </a:ext>
            </a:extLst>
          </p:cNvPr>
          <p:cNvPicPr>
            <a:picLocks noGrp="1" noChangeAspect="1"/>
          </p:cNvPicPr>
          <p:nvPr>
            <p:ph sz="half" idx="2"/>
          </p:nvPr>
        </p:nvPicPr>
        <p:blipFill>
          <a:blip r:embed="rId2"/>
          <a:stretch>
            <a:fillRect/>
          </a:stretch>
        </p:blipFill>
        <p:spPr>
          <a:xfrm>
            <a:off x="8411190" y="212660"/>
            <a:ext cx="3103476"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961466" cy="4299478"/>
          </a:xfrm>
        </p:spPr>
        <p:txBody>
          <a:bodyPr>
            <a:normAutofit/>
          </a:bodyPr>
          <a:lstStyle/>
          <a:p>
            <a:pPr marL="0" indent="0">
              <a:buNone/>
            </a:pPr>
            <a:r>
              <a:rPr lang="en-US" sz="1400" b="1" dirty="0"/>
              <a:t>In this analysis we didn’t have any 1 line RO’s. Using Dynatron we show an average of 15% one line RO’s YTD.</a:t>
            </a:r>
          </a:p>
          <a:p>
            <a:pPr marL="0" indent="0">
              <a:buNone/>
            </a:pPr>
            <a:r>
              <a:rPr lang="en-US" sz="1400" b="1" dirty="0"/>
              <a:t> </a:t>
            </a:r>
          </a:p>
          <a:p>
            <a:pPr marL="0" indent="0">
              <a:buNone/>
            </a:pPr>
            <a:r>
              <a:rPr lang="en-US" sz="1400" b="1" dirty="0"/>
              <a:t>With an avg of 15% one line RO’s for 2024, we want that number to drop to around 5%. Focusing on menu selling by the advisors will increase our lines per RO. </a:t>
            </a:r>
          </a:p>
          <a:p>
            <a:pPr marL="0" indent="0">
              <a:buNone/>
            </a:pPr>
            <a:endParaRPr lang="en-US" sz="1400" b="1" dirty="0"/>
          </a:p>
          <a:p>
            <a:pPr marL="0" indent="0">
              <a:buNone/>
            </a:pPr>
            <a:r>
              <a:rPr lang="en-US" sz="1400" b="1" dirty="0"/>
              <a:t>We have implemented a “Top Gun” monthly advisor contest to drive fluid services, commodities, declined services and tires. Advisors all share a common doc that reports daily of their performance in these categories. Management changes the monthly challenge criteria, to reflect our lowest hanging fruit. We will be adding in “one line RO’s”.</a:t>
            </a:r>
          </a:p>
          <a:p>
            <a:pPr marL="0" indent="0">
              <a:buNone/>
            </a:pPr>
            <a:endParaRPr lang="en-US" sz="1400" b="1" dirty="0"/>
          </a:p>
          <a:p>
            <a:pPr marL="0" indent="0">
              <a:buNone/>
            </a:pPr>
            <a:endParaRPr lang="en-US" sz="1400" b="1" dirty="0"/>
          </a:p>
          <a:p>
            <a:pPr marL="0" indent="0">
              <a:buNone/>
            </a:pPr>
            <a:endParaRPr lang="en-US" sz="1000" dirty="0"/>
          </a:p>
          <a:p>
            <a:pPr marL="0" indent="0">
              <a:buNone/>
            </a:pPr>
            <a:endParaRPr lang="en-US" sz="1000" dirty="0"/>
          </a:p>
        </p:txBody>
      </p:sp>
      <p:pic>
        <p:nvPicPr>
          <p:cNvPr id="12" name="Content Placeholder 11">
            <a:extLst>
              <a:ext uri="{FF2B5EF4-FFF2-40B4-BE49-F238E27FC236}">
                <a16:creationId xmlns:a16="http://schemas.microsoft.com/office/drawing/2014/main" id="{74F5F97B-2E42-3C1E-49BD-72C8FB9C6B59}"/>
              </a:ext>
            </a:extLst>
          </p:cNvPr>
          <p:cNvPicPr>
            <a:picLocks noGrp="1" noChangeAspect="1"/>
          </p:cNvPicPr>
          <p:nvPr>
            <p:ph sz="half" idx="2"/>
          </p:nvPr>
        </p:nvPicPr>
        <p:blipFill>
          <a:blip r:embed="rId2"/>
          <a:stretch>
            <a:fillRect/>
          </a:stretch>
        </p:blipFill>
        <p:spPr>
          <a:xfrm>
            <a:off x="6012390" y="1486486"/>
            <a:ext cx="4587875" cy="388502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Strong team mentality</a:t>
            </a:r>
          </a:p>
          <a:p>
            <a:r>
              <a:rPr lang="en-US" dirty="0"/>
              <a:t>Strong leadership and management by the service director</a:t>
            </a:r>
          </a:p>
          <a:p>
            <a:r>
              <a:rPr lang="en-US" dirty="0"/>
              <a:t>Everyone is willing to adapt to grow</a:t>
            </a:r>
          </a:p>
          <a:p>
            <a:r>
              <a:rPr lang="en-US" dirty="0"/>
              <a:t>Change is embraced and welcomed</a:t>
            </a:r>
          </a:p>
          <a:p>
            <a:r>
              <a:rPr lang="en-US" dirty="0"/>
              <a:t>Process is clear and consistent</a:t>
            </a:r>
          </a:p>
          <a:p>
            <a:r>
              <a:rPr lang="en-US" dirty="0"/>
              <a:t>Gross as a % of sales is over guide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Communication between advisor and the customer needs improvement</a:t>
            </a:r>
          </a:p>
          <a:p>
            <a:r>
              <a:rPr lang="en-US" dirty="0"/>
              <a:t>Online appointment scheduling is next to impossible off our website</a:t>
            </a:r>
          </a:p>
          <a:p>
            <a:r>
              <a:rPr lang="en-US" dirty="0"/>
              <a:t>Keeping customers up to date on work flow</a:t>
            </a:r>
          </a:p>
          <a:p>
            <a:r>
              <a:rPr lang="en-US" dirty="0"/>
              <a:t>FFV has improved this year, but has lacked in the past</a:t>
            </a:r>
          </a:p>
          <a:p>
            <a:r>
              <a:rPr lang="en-US" dirty="0"/>
              <a:t>Used car recon time to lot is at 12 days. Needs to be down to 3</a:t>
            </a:r>
          </a:p>
          <a:p>
            <a:r>
              <a:rPr lang="en-US" dirty="0"/>
              <a:t>Spending a ton of time on the tool trucks, food trucks and screwing around</a:t>
            </a:r>
          </a:p>
          <a:p>
            <a:r>
              <a:rPr lang="en-US" dirty="0"/>
              <a:t>Lack of available space to work on units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2973</TotalTime>
  <Words>2459</Words>
  <Application>Microsoft Office PowerPoint</Application>
  <PresentationFormat>Widescreen</PresentationFormat>
  <Paragraphs>477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Bitworks</cp:lastModifiedBy>
  <cp:revision>8</cp:revision>
  <dcterms:created xsi:type="dcterms:W3CDTF">2022-12-04T13:10:55Z</dcterms:created>
  <dcterms:modified xsi:type="dcterms:W3CDTF">2024-07-16T23:15:13Z</dcterms:modified>
</cp:coreProperties>
</file>