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56"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DE38-4CB7-995D-B28F950960C5}"/>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DE38-4CB7-995D-B28F950960C5}"/>
              </c:ext>
            </c:extLst>
          </c:dPt>
          <c:cat>
            <c:strRef>
              <c:f>'Summary Report'!$J$20:$J$22</c:f>
              <c:strCache>
                <c:ptCount val="3"/>
                <c:pt idx="0">
                  <c:v>Percent Competitive</c:v>
                </c:pt>
                <c:pt idx="1">
                  <c:v>Percent Maintenance </c:v>
                </c:pt>
                <c:pt idx="2">
                  <c:v>Percent Repair </c:v>
                </c:pt>
              </c:strCache>
            </c:strRef>
          </c:cat>
          <c:val>
            <c:numRef>
              <c:f>'Summary Report'!$I$20:$I$22</c:f>
              <c:numCache>
                <c:formatCode>0.00%</c:formatCode>
                <c:ptCount val="3"/>
                <c:pt idx="0">
                  <c:v>0.31739961759082219</c:v>
                </c:pt>
                <c:pt idx="1">
                  <c:v>0.3718929254302103</c:v>
                </c:pt>
                <c:pt idx="2">
                  <c:v>0.3107074569789674</c:v>
                </c:pt>
              </c:numCache>
            </c:numRef>
          </c:val>
          <c:extLst>
            <c:ext xmlns:c16="http://schemas.microsoft.com/office/drawing/2014/chart" uri="{C3380CC4-5D6E-409C-BE32-E72D297353CC}">
              <c16:uniqueId val="{00000004-DE38-4CB7-995D-B28F950960C5}"/>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6/10/2024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Jordan </a:t>
            </a:r>
            <a:r>
              <a:rPr lang="en-US" sz="3200" dirty="0" err="1"/>
              <a:t>Dzierzanowski</a:t>
            </a:r>
            <a:r>
              <a:rPr lang="en-US" sz="3200" dirty="0"/>
              <a:t> #442</a:t>
            </a:r>
          </a:p>
          <a:p>
            <a:pPr algn="ctr"/>
            <a:r>
              <a:rPr lang="en-US" sz="3200" dirty="0"/>
              <a:t>Joe Basil Chevrolet</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Opportunities</a:t>
            </a:r>
          </a:p>
          <a:p>
            <a:r>
              <a:rPr lang="en-US" dirty="0"/>
              <a:t>-Longer hours of operation.</a:t>
            </a:r>
          </a:p>
          <a:p>
            <a:r>
              <a:rPr lang="en-US" dirty="0"/>
              <a:t>-</a:t>
            </a:r>
            <a:r>
              <a:rPr lang="en-US" dirty="0" err="1"/>
              <a:t>Uveye</a:t>
            </a:r>
            <a:r>
              <a:rPr lang="en-US" dirty="0"/>
              <a:t> usage.</a:t>
            </a:r>
          </a:p>
          <a:p>
            <a:r>
              <a:rPr lang="en-US" dirty="0"/>
              <a:t>-More teamwork.</a:t>
            </a:r>
          </a:p>
          <a:p>
            <a:r>
              <a:rPr lang="en-US" dirty="0"/>
              <a:t>-Weekly conversations/meetings to understand what concerns are in shop and the lane.</a:t>
            </a:r>
          </a:p>
          <a:p>
            <a:r>
              <a:rPr lang="en-US" dirty="0"/>
              <a:t>-Pay plan change for flat rate and reducing guarantee pay.</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Threats</a:t>
            </a:r>
          </a:p>
          <a:p>
            <a:r>
              <a:rPr lang="en-US" dirty="0"/>
              <a:t>-</a:t>
            </a:r>
            <a:r>
              <a:rPr lang="en-US" dirty="0" err="1"/>
              <a:t>Alot</a:t>
            </a:r>
            <a:r>
              <a:rPr lang="en-US" dirty="0"/>
              <a:t> of competition in the area.</a:t>
            </a:r>
          </a:p>
          <a:p>
            <a:r>
              <a:rPr lang="en-US" dirty="0"/>
              <a:t>-Shop time management.</a:t>
            </a:r>
          </a:p>
          <a:p>
            <a:r>
              <a:rPr lang="en-US" dirty="0"/>
              <a:t>-Lack of teamwork between service advisors and technicians.</a:t>
            </a:r>
          </a:p>
          <a:p>
            <a:r>
              <a:rPr lang="en-US" dirty="0"/>
              <a:t>-Keeping current guarantee pay, tech use as crutch.</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Objectives</a:t>
            </a:r>
          </a:p>
          <a:p>
            <a:r>
              <a:rPr lang="en-US" dirty="0"/>
              <a:t>-Lower the amount of 1 line repair orders.</a:t>
            </a:r>
          </a:p>
          <a:p>
            <a:r>
              <a:rPr lang="en-US" dirty="0"/>
              <a:t>-Utilize the benefits of </a:t>
            </a:r>
            <a:r>
              <a:rPr lang="en-US" dirty="0" err="1"/>
              <a:t>uveye</a:t>
            </a:r>
            <a:r>
              <a:rPr lang="en-US" dirty="0"/>
              <a:t> for fluid leaks, tires and alignment sales.</a:t>
            </a:r>
          </a:p>
          <a:p>
            <a:r>
              <a:rPr lang="en-US" dirty="0"/>
              <a:t>-Removing/changing tech guarantee pay.</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Strategies</a:t>
            </a:r>
          </a:p>
          <a:p>
            <a:r>
              <a:rPr lang="en-US" b="1" dirty="0"/>
              <a:t>-</a:t>
            </a:r>
            <a:r>
              <a:rPr lang="en-US" dirty="0"/>
              <a:t>Daily/weekly meetings with advisors on addition maintenance items being offered based on </a:t>
            </a:r>
            <a:r>
              <a:rPr lang="en-US" dirty="0" err="1"/>
              <a:t>uveye</a:t>
            </a:r>
            <a:r>
              <a:rPr lang="en-US" dirty="0"/>
              <a:t> or mileage</a:t>
            </a:r>
          </a:p>
          <a:p>
            <a:r>
              <a:rPr lang="en-US" dirty="0"/>
              <a:t>-Continue to monitor daily production of technicians flag vs clock hours for productivity and review with technicians.</a:t>
            </a:r>
          </a:p>
          <a:p>
            <a:r>
              <a:rPr lang="en-US" dirty="0"/>
              <a:t>-Possible open for longer hours or have more experienced tech on Saturdays instead of the current entry level techs.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Tactics</a:t>
            </a:r>
          </a:p>
          <a:p>
            <a:r>
              <a:rPr lang="en-US" dirty="0"/>
              <a:t>-More training for advisors.</a:t>
            </a:r>
          </a:p>
          <a:p>
            <a:r>
              <a:rPr lang="en-US" dirty="0"/>
              <a:t>-Get employee buy in.</a:t>
            </a:r>
          </a:p>
          <a:p>
            <a:r>
              <a:rPr lang="en-US" dirty="0"/>
              <a:t>-Initialize change in guarantee pay and give techs opportunity for new pay structure.</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246191728"/>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Review tech productivity</a:t>
                      </a:r>
                    </a:p>
                  </a:txBody>
                  <a:tcPr/>
                </a:tc>
                <a:tc>
                  <a:txBody>
                    <a:bodyPr/>
                    <a:lstStyle/>
                    <a:p>
                      <a:r>
                        <a:rPr lang="en-US" dirty="0"/>
                        <a:t>Service manager</a:t>
                      </a:r>
                    </a:p>
                  </a:txBody>
                  <a:tcPr/>
                </a:tc>
                <a:tc>
                  <a:txBody>
                    <a:bodyPr/>
                    <a:lstStyle/>
                    <a:p>
                      <a:r>
                        <a:rPr lang="en-US" dirty="0"/>
                        <a:t>daily</a:t>
                      </a:r>
                    </a:p>
                  </a:txBody>
                  <a:tcPr/>
                </a:tc>
                <a:extLst>
                  <a:ext uri="{0D108BD9-81ED-4DB2-BD59-A6C34878D82A}">
                    <a16:rowId xmlns:a16="http://schemas.microsoft.com/office/drawing/2014/main" val="2400365483"/>
                  </a:ext>
                </a:extLst>
              </a:tr>
              <a:tr h="565004">
                <a:tc>
                  <a:txBody>
                    <a:bodyPr/>
                    <a:lstStyle/>
                    <a:p>
                      <a:r>
                        <a:rPr lang="en-US" dirty="0"/>
                        <a:t>Review </a:t>
                      </a:r>
                      <a:r>
                        <a:rPr lang="en-US" dirty="0" err="1"/>
                        <a:t>uveye</a:t>
                      </a:r>
                      <a:r>
                        <a:rPr lang="en-US" dirty="0"/>
                        <a:t> usage</a:t>
                      </a:r>
                    </a:p>
                  </a:txBody>
                  <a:tcPr/>
                </a:tc>
                <a:tc>
                  <a:txBody>
                    <a:bodyPr/>
                    <a:lstStyle/>
                    <a:p>
                      <a:r>
                        <a:rPr lang="en-US" dirty="0"/>
                        <a:t>Service desk manager</a:t>
                      </a:r>
                    </a:p>
                  </a:txBody>
                  <a:tcPr/>
                </a:tc>
                <a:tc>
                  <a:txBody>
                    <a:bodyPr/>
                    <a:lstStyle/>
                    <a:p>
                      <a:r>
                        <a:rPr lang="en-US" dirty="0"/>
                        <a:t>weekly</a:t>
                      </a:r>
                    </a:p>
                  </a:txBody>
                  <a:tcPr/>
                </a:tc>
                <a:extLst>
                  <a:ext uri="{0D108BD9-81ED-4DB2-BD59-A6C34878D82A}">
                    <a16:rowId xmlns:a16="http://schemas.microsoft.com/office/drawing/2014/main" val="107845787"/>
                  </a:ext>
                </a:extLst>
              </a:tr>
              <a:tr h="565004">
                <a:tc>
                  <a:txBody>
                    <a:bodyPr/>
                    <a:lstStyle/>
                    <a:p>
                      <a:r>
                        <a:rPr lang="en-US" dirty="0"/>
                        <a:t>Set up training for staff</a:t>
                      </a:r>
                    </a:p>
                  </a:txBody>
                  <a:tcPr/>
                </a:tc>
                <a:tc>
                  <a:txBody>
                    <a:bodyPr/>
                    <a:lstStyle/>
                    <a:p>
                      <a:r>
                        <a:rPr lang="en-US" dirty="0"/>
                        <a:t>Service assistant manager</a:t>
                      </a:r>
                    </a:p>
                  </a:txBody>
                  <a:tcPr/>
                </a:tc>
                <a:tc>
                  <a:txBody>
                    <a:bodyPr/>
                    <a:lstStyle/>
                    <a:p>
                      <a:r>
                        <a:rPr lang="en-US" dirty="0"/>
                        <a:t>monthly</a:t>
                      </a:r>
                    </a:p>
                  </a:txBody>
                  <a:tcPr/>
                </a:tc>
                <a:extLst>
                  <a:ext uri="{0D108BD9-81ED-4DB2-BD59-A6C34878D82A}">
                    <a16:rowId xmlns:a16="http://schemas.microsoft.com/office/drawing/2014/main" val="1530126605"/>
                  </a:ext>
                </a:extLst>
              </a:tr>
              <a:tr h="565004">
                <a:tc>
                  <a:txBody>
                    <a:bodyPr/>
                    <a:lstStyle/>
                    <a:p>
                      <a:r>
                        <a:rPr lang="en-US" dirty="0"/>
                        <a:t>Review </a:t>
                      </a:r>
                      <a:r>
                        <a:rPr lang="en-US" dirty="0" err="1"/>
                        <a:t>ro’s</a:t>
                      </a:r>
                      <a:r>
                        <a:rPr lang="en-US" dirty="0"/>
                        <a:t> for 1 line</a:t>
                      </a:r>
                    </a:p>
                  </a:txBody>
                  <a:tcPr/>
                </a:tc>
                <a:tc>
                  <a:txBody>
                    <a:bodyPr/>
                    <a:lstStyle/>
                    <a:p>
                      <a:r>
                        <a:rPr lang="en-US" dirty="0"/>
                        <a:t>Service desk manager</a:t>
                      </a:r>
                    </a:p>
                  </a:txBody>
                  <a:tcPr/>
                </a:tc>
                <a:tc>
                  <a:txBody>
                    <a:bodyPr/>
                    <a:lstStyle/>
                    <a:p>
                      <a:r>
                        <a:rPr lang="en-US" dirty="0"/>
                        <a:t>daily</a:t>
                      </a:r>
                    </a:p>
                  </a:txBody>
                  <a:tcPr/>
                </a:tc>
                <a:extLst>
                  <a:ext uri="{0D108BD9-81ED-4DB2-BD59-A6C34878D82A}">
                    <a16:rowId xmlns:a16="http://schemas.microsoft.com/office/drawing/2014/main" val="1950345431"/>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b="1" dirty="0"/>
              <a:t>Synopsis</a:t>
            </a:r>
          </a:p>
          <a:p>
            <a:endParaRPr lang="en-US" dirty="0"/>
          </a:p>
          <a:p>
            <a:r>
              <a:rPr lang="en-US" dirty="0"/>
              <a:t>Overall it seems like our dealership has a low technician productivity, low additional services sold by advisor and bad tech guarantee pay plan set up. </a:t>
            </a:r>
          </a:p>
          <a:p>
            <a:r>
              <a:rPr lang="en-US" dirty="0"/>
              <a:t>With that being said the morale within the service department does not seem to be an issue. </a:t>
            </a:r>
          </a:p>
          <a:p>
            <a:r>
              <a:rPr lang="en-US" dirty="0"/>
              <a:t>There is a lot of work to do within our service department, but after speaking with the fixed ops director, service manager and dealer owner, they are now aware of my findings and their shortcomings and are willing to make a change to move this department in the right direction.</a:t>
            </a:r>
          </a:p>
          <a:p>
            <a:r>
              <a:rPr lang="en-US" dirty="0"/>
              <a:t>With the advisors pushing more lines per </a:t>
            </a:r>
            <a:r>
              <a:rPr lang="en-US" dirty="0" err="1"/>
              <a:t>ro</a:t>
            </a:r>
            <a:r>
              <a:rPr lang="en-US" dirty="0"/>
              <a:t> as additional items sold, even though we have a high lease % of customers coming to us for service, we will be able to raise the bar on 1 item </a:t>
            </a:r>
            <a:r>
              <a:rPr lang="en-US" dirty="0" err="1"/>
              <a:t>ro’s</a:t>
            </a:r>
            <a:r>
              <a:rPr lang="en-US" dirty="0"/>
              <a:t>, a and b line techs doing more heavy/experienced repairs, c line techs staying heavily focused on competitive and light maintenance repairs. </a:t>
            </a:r>
          </a:p>
          <a:p>
            <a:r>
              <a:rPr lang="en-US" dirty="0"/>
              <a:t>Although the tech guarantee change of pay will be one of the hardest to implement, I think it will be the most beneficial change to our service department to bump tech morale, productivity </a:t>
            </a:r>
            <a:r>
              <a:rPr lang="en-US"/>
              <a:t>and gross </a:t>
            </a:r>
            <a:r>
              <a:rPr lang="en-US" dirty="0"/>
              <a:t>and net for the department.</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 Lots of local flyers, radio and tv ads for specials for </a:t>
            </a:r>
          </a:p>
          <a:p>
            <a:pPr marL="0" indent="0">
              <a:buNone/>
            </a:pPr>
            <a:r>
              <a:rPr lang="en-US" dirty="0">
                <a:solidFill>
                  <a:schemeClr val="tx1"/>
                </a:solidFill>
                <a:latin typeface="Calibri" panose="020F0502020204030204" pitchFamily="34" charset="0"/>
              </a:rPr>
              <a:t>mechanical quick lane type of work.</a:t>
            </a:r>
            <a:endParaRPr lang="en-US" sz="1800" b="0" i="0" u="none" strike="noStrike" baseline="0" dirty="0">
              <a:solidFill>
                <a:schemeClr val="tx1"/>
              </a:solidFill>
              <a:latin typeface="Calibri" panose="020F0502020204030204" pitchFamily="34" charset="0"/>
            </a:endParaRPr>
          </a:p>
          <a:p>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 Need to get out to younger generation and widen </a:t>
            </a:r>
          </a:p>
          <a:p>
            <a:pPr marL="0" indent="0">
              <a:buNone/>
            </a:pPr>
            <a:r>
              <a:rPr lang="en-US" dirty="0">
                <a:solidFill>
                  <a:schemeClr val="tx1"/>
                </a:solidFill>
                <a:latin typeface="Calibri" panose="020F0502020204030204" pitchFamily="34" charset="0"/>
              </a:rPr>
              <a:t>o</a:t>
            </a:r>
            <a:r>
              <a:rPr lang="en-US" sz="1800" b="0" i="0" u="none" strike="noStrike" baseline="0" dirty="0">
                <a:solidFill>
                  <a:schemeClr val="tx1"/>
                </a:solidFill>
                <a:latin typeface="Calibri" panose="020F0502020204030204" pitchFamily="34" charset="0"/>
              </a:rPr>
              <a:t>ur audience as our average customers age is over 50 years old.</a:t>
            </a:r>
          </a:p>
          <a:p>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a:t>
            </a:r>
            <a:r>
              <a:rPr lang="en-US" dirty="0">
                <a:solidFill>
                  <a:schemeClr val="tx1"/>
                </a:solidFill>
                <a:latin typeface="Calibri" panose="020F0502020204030204" pitchFamily="34" charset="0"/>
              </a:rPr>
              <a:t>: Try and get on streaming services, need to look </a:t>
            </a:r>
          </a:p>
          <a:p>
            <a:pPr marL="0" indent="0">
              <a:buNone/>
            </a:pPr>
            <a:r>
              <a:rPr lang="en-US" dirty="0">
                <a:solidFill>
                  <a:schemeClr val="tx1"/>
                </a:solidFill>
                <a:latin typeface="Calibri" panose="020F0502020204030204" pitchFamily="34" charset="0"/>
              </a:rPr>
              <a:t>at where younger people spend their time and focus on that. </a:t>
            </a:r>
          </a:p>
          <a:p>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 : Monitor the incoming customers and ask the </a:t>
            </a:r>
          </a:p>
          <a:p>
            <a:pPr marL="0" indent="0">
              <a:buNone/>
            </a:pPr>
            <a:r>
              <a:rPr lang="en-US" dirty="0">
                <a:solidFill>
                  <a:schemeClr val="tx1"/>
                </a:solidFill>
                <a:latin typeface="Calibri" panose="020F0502020204030204" pitchFamily="34" charset="0"/>
              </a:rPr>
              <a:t>new to our store customers how they heard of us or when brought them in.</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 March 2024</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Technician guarantee, flat rate system for majority of technicians.</a:t>
            </a:r>
          </a:p>
          <a:p>
            <a:r>
              <a:rPr lang="en-US" sz="1800" b="0" i="0" u="none" strike="noStrike" baseline="0" dirty="0">
                <a:solidFill>
                  <a:srgbClr val="221E1F"/>
                </a:solidFill>
                <a:latin typeface="Calibri" panose="020F0502020204030204" pitchFamily="34" charset="0"/>
              </a:rPr>
              <a:t>Goals for improvement : Hold more gross and reduce tech guarantee amount.</a:t>
            </a:r>
          </a:p>
          <a:p>
            <a:r>
              <a:rPr lang="en-US" sz="1800" b="0" i="0" u="none" strike="noStrike" baseline="0" dirty="0">
                <a:solidFill>
                  <a:srgbClr val="221E1F"/>
                </a:solidFill>
                <a:latin typeface="Calibri" panose="020F0502020204030204" pitchFamily="34" charset="0"/>
              </a:rPr>
              <a:t>Plans to achieve your goals : Restructuring guarantee pay plan and lowering guarantee </a:t>
            </a:r>
            <a:r>
              <a:rPr lang="en-US" sz="1800" b="0" i="0" u="none" strike="noStrike" baseline="0" dirty="0" err="1">
                <a:solidFill>
                  <a:srgbClr val="221E1F"/>
                </a:solidFill>
                <a:latin typeface="Calibri" panose="020F0502020204030204" pitchFamily="34" charset="0"/>
              </a:rPr>
              <a:t>payed</a:t>
            </a:r>
            <a:r>
              <a:rPr lang="en-US" sz="1800" b="0" i="0" u="none" strike="noStrike" baseline="0" dirty="0">
                <a:solidFill>
                  <a:srgbClr val="221E1F"/>
                </a:solidFill>
                <a:latin typeface="Calibri" panose="020F0502020204030204" pitchFamily="34" charset="0"/>
              </a:rPr>
              <a:t> hours less than hours worked(currently 40 </a:t>
            </a:r>
            <a:r>
              <a:rPr lang="en-US" sz="1800" b="0" i="0" u="none" strike="noStrike" baseline="0" dirty="0" err="1">
                <a:solidFill>
                  <a:srgbClr val="221E1F"/>
                </a:solidFill>
                <a:latin typeface="Calibri" panose="020F0502020204030204" pitchFamily="34" charset="0"/>
              </a:rPr>
              <a:t>payed</a:t>
            </a:r>
            <a:r>
              <a:rPr lang="en-US" sz="1800" b="0" i="0" u="none" strike="noStrike" baseline="0" dirty="0">
                <a:solidFill>
                  <a:srgbClr val="221E1F"/>
                </a:solidFill>
                <a:latin typeface="Calibri" panose="020F0502020204030204" pitchFamily="34" charset="0"/>
              </a:rPr>
              <a:t> for 40hrs clocked in)</a:t>
            </a:r>
          </a:p>
          <a:p>
            <a:r>
              <a:rPr lang="en-US" sz="1800" b="0" i="0" u="none" strike="noStrike" baseline="0" dirty="0">
                <a:solidFill>
                  <a:srgbClr val="221E1F"/>
                </a:solidFill>
                <a:latin typeface="Calibri" panose="020F0502020204030204" pitchFamily="34" charset="0"/>
              </a:rPr>
              <a:t>Plans to evaluate your changes : Promote this change with a bonus plan to make techs want to flag over their clock hours and incentivize them.</a:t>
            </a:r>
          </a:p>
          <a:p>
            <a:endParaRPr lang="en-US" dirty="0"/>
          </a:p>
        </p:txBody>
      </p:sp>
      <p:graphicFrame>
        <p:nvGraphicFramePr>
          <p:cNvPr id="6" name="Content Placeholder 5">
            <a:extLst>
              <a:ext uri="{FF2B5EF4-FFF2-40B4-BE49-F238E27FC236}">
                <a16:creationId xmlns:a16="http://schemas.microsoft.com/office/drawing/2014/main" id="{81C87547-80AF-EE02-C191-73DA022D70A4}"/>
              </a:ext>
            </a:extLst>
          </p:cNvPr>
          <p:cNvGraphicFramePr>
            <a:graphicFrameLocks noGrp="1"/>
          </p:cNvGraphicFramePr>
          <p:nvPr>
            <p:ph sz="quarter" idx="4"/>
            <p:extLst>
              <p:ext uri="{D42A27DB-BD31-4B8C-83A1-F6EECF244321}">
                <p14:modId xmlns:p14="http://schemas.microsoft.com/office/powerpoint/2010/main" val="1827236545"/>
              </p:ext>
            </p:extLst>
          </p:nvPr>
        </p:nvGraphicFramePr>
        <p:xfrm>
          <a:off x="5087938" y="2164080"/>
          <a:ext cx="5021261" cy="3752922"/>
        </p:xfrm>
        <a:graphic>
          <a:graphicData uri="http://schemas.openxmlformats.org/drawingml/2006/table">
            <a:tbl>
              <a:tblPr>
                <a:tableStyleId>{5C22544A-7EE6-4342-B048-85BDC9FD1C3A}</a:tableStyleId>
              </a:tblPr>
              <a:tblGrid>
                <a:gridCol w="459743">
                  <a:extLst>
                    <a:ext uri="{9D8B030D-6E8A-4147-A177-3AD203B41FA5}">
                      <a16:colId xmlns:a16="http://schemas.microsoft.com/office/drawing/2014/main" val="1215550149"/>
                    </a:ext>
                  </a:extLst>
                </a:gridCol>
                <a:gridCol w="862020">
                  <a:extLst>
                    <a:ext uri="{9D8B030D-6E8A-4147-A177-3AD203B41FA5}">
                      <a16:colId xmlns:a16="http://schemas.microsoft.com/office/drawing/2014/main" val="1585631261"/>
                    </a:ext>
                  </a:extLst>
                </a:gridCol>
                <a:gridCol w="876386">
                  <a:extLst>
                    <a:ext uri="{9D8B030D-6E8A-4147-A177-3AD203B41FA5}">
                      <a16:colId xmlns:a16="http://schemas.microsoft.com/office/drawing/2014/main" val="3135132059"/>
                    </a:ext>
                  </a:extLst>
                </a:gridCol>
                <a:gridCol w="754267">
                  <a:extLst>
                    <a:ext uri="{9D8B030D-6E8A-4147-A177-3AD203B41FA5}">
                      <a16:colId xmlns:a16="http://schemas.microsoft.com/office/drawing/2014/main" val="2881957482"/>
                    </a:ext>
                  </a:extLst>
                </a:gridCol>
                <a:gridCol w="689615">
                  <a:extLst>
                    <a:ext uri="{9D8B030D-6E8A-4147-A177-3AD203B41FA5}">
                      <a16:colId xmlns:a16="http://schemas.microsoft.com/office/drawing/2014/main" val="2174761047"/>
                    </a:ext>
                  </a:extLst>
                </a:gridCol>
                <a:gridCol w="689615">
                  <a:extLst>
                    <a:ext uri="{9D8B030D-6E8A-4147-A177-3AD203B41FA5}">
                      <a16:colId xmlns:a16="http://schemas.microsoft.com/office/drawing/2014/main" val="349549821"/>
                    </a:ext>
                  </a:extLst>
                </a:gridCol>
                <a:gridCol w="689615">
                  <a:extLst>
                    <a:ext uri="{9D8B030D-6E8A-4147-A177-3AD203B41FA5}">
                      <a16:colId xmlns:a16="http://schemas.microsoft.com/office/drawing/2014/main" val="3085070550"/>
                    </a:ext>
                  </a:extLst>
                </a:gridCol>
              </a:tblGrid>
              <a:tr h="175954">
                <a:tc gridSpan="6">
                  <a:txBody>
                    <a:bodyPr/>
                    <a:lstStyle/>
                    <a:p>
                      <a:pPr algn="ctr" fontAlgn="ctr"/>
                      <a:r>
                        <a:rPr lang="en-US" sz="700" u="none" strike="noStrike">
                          <a:effectLst/>
                        </a:rPr>
                        <a:t>    Service Department Sales And Gross  (Labor Only)              </a:t>
                      </a:r>
                      <a:endParaRPr lang="en-US" sz="700" b="1" i="0" u="none" strike="noStrike">
                        <a:solidFill>
                          <a:srgbClr val="000000"/>
                        </a:solidFill>
                        <a:effectLst/>
                        <a:latin typeface="Arial" panose="020B0604020202020204" pitchFamily="34" charset="0"/>
                      </a:endParaRPr>
                    </a:p>
                  </a:txBody>
                  <a:tcPr marL="4621" marR="4621" marT="4621"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extLst>
                  <a:ext uri="{0D108BD9-81ED-4DB2-BD59-A6C34878D82A}">
                    <a16:rowId xmlns:a16="http://schemas.microsoft.com/office/drawing/2014/main" val="3021280544"/>
                  </a:ext>
                </a:extLst>
              </a:tr>
              <a:tr h="215685">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extLst>
                  <a:ext uri="{0D108BD9-81ED-4DB2-BD59-A6C34878D82A}">
                    <a16:rowId xmlns:a16="http://schemas.microsoft.com/office/drawing/2014/main" val="3000866459"/>
                  </a:ext>
                </a:extLst>
              </a:tr>
              <a:tr h="442721">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4621" marR="4621" marT="4621" marB="0" anchor="b"/>
                </a:tc>
                <a:tc>
                  <a:txBody>
                    <a:bodyPr/>
                    <a:lstStyle/>
                    <a:p>
                      <a:pPr algn="ctr" fontAlgn="b"/>
                      <a:r>
                        <a:rPr lang="en-US" sz="700" u="none" strike="noStrike">
                          <a:effectLst/>
                          <a:highlight>
                            <a:srgbClr val="4472C4"/>
                          </a:highlight>
                        </a:rPr>
                        <a:t>Category</a:t>
                      </a:r>
                      <a:endParaRPr lang="en-US" sz="700" b="0" i="0" u="none" strike="noStrike">
                        <a:solidFill>
                          <a:srgbClr val="FFFFFF"/>
                        </a:solidFill>
                        <a:effectLst/>
                        <a:highlight>
                          <a:srgbClr val="4472C4"/>
                        </a:highlight>
                        <a:latin typeface="Arial" panose="020B0604020202020204" pitchFamily="34" charset="0"/>
                      </a:endParaRPr>
                    </a:p>
                  </a:txBody>
                  <a:tcPr marL="4621" marR="4621" marT="4621" marB="0" anchor="b"/>
                </a:tc>
                <a:tc>
                  <a:txBody>
                    <a:bodyPr/>
                    <a:lstStyle/>
                    <a:p>
                      <a:pPr algn="ctr" fontAlgn="b"/>
                      <a:r>
                        <a:rPr lang="en-US" sz="700" u="none" strike="noStrike">
                          <a:effectLst/>
                          <a:highlight>
                            <a:srgbClr val="4472C4"/>
                          </a:highlight>
                        </a:rPr>
                        <a:t>Sales</a:t>
                      </a:r>
                      <a:endParaRPr lang="en-US" sz="700" b="0" i="0" u="none" strike="noStrike">
                        <a:solidFill>
                          <a:srgbClr val="FFFFFF"/>
                        </a:solidFill>
                        <a:effectLst/>
                        <a:highlight>
                          <a:srgbClr val="4472C4"/>
                        </a:highlight>
                        <a:latin typeface="Arial" panose="020B0604020202020204" pitchFamily="34" charset="0"/>
                      </a:endParaRPr>
                    </a:p>
                  </a:txBody>
                  <a:tcPr marL="4621" marR="4621" marT="4621" marB="0" anchor="b"/>
                </a:tc>
                <a:tc>
                  <a:txBody>
                    <a:bodyPr/>
                    <a:lstStyle/>
                    <a:p>
                      <a:pPr algn="ctr" fontAlgn="b"/>
                      <a:r>
                        <a:rPr lang="en-US" sz="700" u="none" strike="noStrike">
                          <a:effectLst/>
                          <a:highlight>
                            <a:srgbClr val="4472C4"/>
                          </a:highlight>
                        </a:rPr>
                        <a:t>Gross</a:t>
                      </a:r>
                      <a:endParaRPr lang="en-US" sz="700" b="0" i="0" u="none" strike="noStrike">
                        <a:solidFill>
                          <a:srgbClr val="FFFFFF"/>
                        </a:solidFill>
                        <a:effectLst/>
                        <a:highlight>
                          <a:srgbClr val="4472C4"/>
                        </a:highlight>
                        <a:latin typeface="Arial" panose="020B0604020202020204" pitchFamily="34" charset="0"/>
                      </a:endParaRPr>
                    </a:p>
                  </a:txBody>
                  <a:tcPr marL="4621" marR="4621" marT="4621" marB="0" anchor="b"/>
                </a:tc>
                <a:tc>
                  <a:txBody>
                    <a:bodyPr/>
                    <a:lstStyle/>
                    <a:p>
                      <a:pPr algn="ctr" fontAlgn="b"/>
                      <a:r>
                        <a:rPr lang="en-US" sz="700" u="none" strike="noStrike">
                          <a:effectLst/>
                          <a:highlight>
                            <a:srgbClr val="4472C4"/>
                          </a:highlight>
                        </a:rPr>
                        <a:t>Gross as % of Sales</a:t>
                      </a:r>
                      <a:endParaRPr lang="en-US" sz="700" b="0" i="0" u="none" strike="noStrike">
                        <a:solidFill>
                          <a:srgbClr val="FFFFFF"/>
                        </a:solidFill>
                        <a:effectLst/>
                        <a:highlight>
                          <a:srgbClr val="4472C4"/>
                        </a:highlight>
                        <a:latin typeface="Arial" panose="020B0604020202020204" pitchFamily="34" charset="0"/>
                      </a:endParaRPr>
                    </a:p>
                  </a:txBody>
                  <a:tcPr marL="4621" marR="4621" marT="4621" marB="0" anchor="b"/>
                </a:tc>
                <a:tc>
                  <a:txBody>
                    <a:bodyPr/>
                    <a:lstStyle/>
                    <a:p>
                      <a:pPr algn="ctr" fontAlgn="b"/>
                      <a:r>
                        <a:rPr lang="en-US" sz="600" u="none" strike="noStrike" dirty="0">
                          <a:effectLst/>
                          <a:highlight>
                            <a:srgbClr val="4472C4"/>
                          </a:highlight>
                        </a:rPr>
                        <a:t>%Sales Contribution</a:t>
                      </a:r>
                      <a:endParaRPr lang="en-US" sz="600" b="0" i="0" u="none" strike="noStrike" dirty="0">
                        <a:solidFill>
                          <a:srgbClr val="FFFFFF"/>
                        </a:solidFill>
                        <a:effectLst/>
                        <a:highlight>
                          <a:srgbClr val="4472C4"/>
                        </a:highlight>
                        <a:latin typeface="Arial" panose="020B060402020202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extLst>
                  <a:ext uri="{0D108BD9-81ED-4DB2-BD59-A6C34878D82A}">
                    <a16:rowId xmlns:a16="http://schemas.microsoft.com/office/drawing/2014/main" val="1436058983"/>
                  </a:ext>
                </a:extLst>
              </a:tr>
              <a:tr h="305365">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4621" marR="4621" marT="4621" marB="0" anchor="b"/>
                </a:tc>
                <a:tc>
                  <a:txBody>
                    <a:bodyPr/>
                    <a:lstStyle/>
                    <a:p>
                      <a:pPr algn="l" fontAlgn="b"/>
                      <a:r>
                        <a:rPr lang="en-US" sz="800" u="none" strike="noStrike">
                          <a:effectLst/>
                        </a:rPr>
                        <a:t>Customer Car</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269,927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172,324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63.84%</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48.14%</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extLst>
                  <a:ext uri="{0D108BD9-81ED-4DB2-BD59-A6C34878D82A}">
                    <a16:rowId xmlns:a16="http://schemas.microsoft.com/office/drawing/2014/main" val="3235725196"/>
                  </a:ext>
                </a:extLst>
              </a:tr>
              <a:tr h="305365">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4621" marR="4621" marT="4621" marB="0" anchor="b"/>
                </a:tc>
                <a:tc>
                  <a:txBody>
                    <a:bodyPr/>
                    <a:lstStyle/>
                    <a:p>
                      <a:pPr algn="l" fontAlgn="b"/>
                      <a:r>
                        <a:rPr lang="en-US" sz="800" u="none" strike="noStrike">
                          <a:effectLst/>
                        </a:rPr>
                        <a:t>Customer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0%</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0.00%</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extLst>
                  <a:ext uri="{0D108BD9-81ED-4DB2-BD59-A6C34878D82A}">
                    <a16:rowId xmlns:a16="http://schemas.microsoft.com/office/drawing/2014/main" val="378889655"/>
                  </a:ext>
                </a:extLst>
              </a:tr>
              <a:tr h="305365">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4621" marR="4621" marT="4621" marB="0" anchor="b"/>
                </a:tc>
                <a:tc>
                  <a:txBody>
                    <a:bodyPr/>
                    <a:lstStyle/>
                    <a:p>
                      <a:pPr algn="l" fontAlgn="b"/>
                      <a:r>
                        <a:rPr lang="en-US" sz="800" u="none" strike="noStrike">
                          <a:effectLst/>
                        </a:rPr>
                        <a:t>Customer Other</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0%</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0.00%</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extLst>
                  <a:ext uri="{0D108BD9-81ED-4DB2-BD59-A6C34878D82A}">
                    <a16:rowId xmlns:a16="http://schemas.microsoft.com/office/drawing/2014/main" val="3359493328"/>
                  </a:ext>
                </a:extLst>
              </a:tr>
              <a:tr h="305365">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4621" marR="4621" marT="4621" marB="0" anchor="b"/>
                </a:tc>
                <a:tc>
                  <a:txBody>
                    <a:bodyPr/>
                    <a:lstStyle/>
                    <a:p>
                      <a:pPr algn="l" fontAlgn="b"/>
                      <a:r>
                        <a:rPr lang="en-US" sz="800" u="none" strike="noStrike">
                          <a:effectLst/>
                        </a:rPr>
                        <a:t>Warranty</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69,952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49,163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70.28%</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12.48%</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extLst>
                  <a:ext uri="{0D108BD9-81ED-4DB2-BD59-A6C34878D82A}">
                    <a16:rowId xmlns:a16="http://schemas.microsoft.com/office/drawing/2014/main" val="3043889813"/>
                  </a:ext>
                </a:extLst>
              </a:tr>
              <a:tr h="305365">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4621" marR="4621" marT="4621" marB="0" anchor="b"/>
                </a:tc>
                <a:tc>
                  <a:txBody>
                    <a:bodyPr/>
                    <a:lstStyle/>
                    <a:p>
                      <a:pPr algn="l" fontAlgn="b"/>
                      <a:r>
                        <a:rPr lang="en-US" sz="800" u="none" strike="noStrike">
                          <a:effectLst/>
                        </a:rPr>
                        <a:t>Warranty Other</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0%</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0.00%</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extLst>
                  <a:ext uri="{0D108BD9-81ED-4DB2-BD59-A6C34878D82A}">
                    <a16:rowId xmlns:a16="http://schemas.microsoft.com/office/drawing/2014/main" val="3715382346"/>
                  </a:ext>
                </a:extLst>
              </a:tr>
              <a:tr h="305365">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4621" marR="4621" marT="4621" marB="0" anchor="b"/>
                </a:tc>
                <a:tc>
                  <a:txBody>
                    <a:bodyPr/>
                    <a:lstStyle/>
                    <a:p>
                      <a:pPr algn="l" fontAlgn="b"/>
                      <a:r>
                        <a:rPr lang="en-US" sz="800" u="none" strike="noStrike">
                          <a:effectLst/>
                        </a:rPr>
                        <a:t>Internal</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134,681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99,003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73.51%</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24.02%</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extLst>
                  <a:ext uri="{0D108BD9-81ED-4DB2-BD59-A6C34878D82A}">
                    <a16:rowId xmlns:a16="http://schemas.microsoft.com/office/drawing/2014/main" val="1585753071"/>
                  </a:ext>
                </a:extLst>
              </a:tr>
              <a:tr h="305365">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4621" marR="4621" marT="4621" marB="0" anchor="b"/>
                </a:tc>
                <a:tc>
                  <a:txBody>
                    <a:bodyPr/>
                    <a:lstStyle/>
                    <a:p>
                      <a:pPr algn="l" fontAlgn="b"/>
                      <a:r>
                        <a:rPr lang="en-US" sz="800" u="none" strike="noStrike">
                          <a:effectLst/>
                        </a:rPr>
                        <a:t>NVI / Road Ready</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86,108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rPr>
                        <a:t> $              68,776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79.87%</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15.36%</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extLst>
                  <a:ext uri="{0D108BD9-81ED-4DB2-BD59-A6C34878D82A}">
                    <a16:rowId xmlns:a16="http://schemas.microsoft.com/office/drawing/2014/main" val="2784296414"/>
                  </a:ext>
                </a:extLst>
              </a:tr>
              <a:tr h="305365">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4621" marR="4621" marT="4621" marB="0" anchor="b"/>
                </a:tc>
                <a:tc>
                  <a:txBody>
                    <a:bodyPr/>
                    <a:lstStyle/>
                    <a:p>
                      <a:pPr algn="l" fontAlgn="b"/>
                      <a:r>
                        <a:rPr lang="en-US" sz="800" u="none" strike="noStrike">
                          <a:effectLst/>
                        </a:rPr>
                        <a:t>Adj. Cost Of Labor</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4621" marR="4621" marT="4621" marB="0" anchor="b"/>
                </a:tc>
                <a:tc>
                  <a:txBody>
                    <a:bodyPr/>
                    <a:lstStyle/>
                    <a:p>
                      <a:pPr algn="l" fontAlgn="b"/>
                      <a:r>
                        <a:rPr lang="en-US" sz="800" u="none" strike="noStrike">
                          <a:effectLst/>
                        </a:rPr>
                        <a:t> $                        - </a:t>
                      </a:r>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0%</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0.00%</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extLst>
                  <a:ext uri="{0D108BD9-81ED-4DB2-BD59-A6C34878D82A}">
                    <a16:rowId xmlns:a16="http://schemas.microsoft.com/office/drawing/2014/main" val="281811769"/>
                  </a:ext>
                </a:extLst>
              </a:tr>
              <a:tr h="305365">
                <a:tc>
                  <a:txBody>
                    <a:bodyPr/>
                    <a:lstStyle/>
                    <a:p>
                      <a:pPr algn="l" fontAlgn="b"/>
                      <a:r>
                        <a:rPr lang="en-US" sz="800" u="none" strike="noStrike">
                          <a:effectLst/>
                          <a:highlight>
                            <a:srgbClr val="4472C4"/>
                          </a:highlight>
                        </a:rPr>
                        <a:t> </a:t>
                      </a:r>
                      <a:endParaRPr lang="en-US" sz="800" b="0" i="0" u="none" strike="noStrike">
                        <a:solidFill>
                          <a:srgbClr val="000000"/>
                        </a:solidFill>
                        <a:effectLst/>
                        <a:highlight>
                          <a:srgbClr val="4472C4"/>
                        </a:highlight>
                        <a:latin typeface="Calibri" panose="020F0502020204030204" pitchFamily="34" charset="0"/>
                      </a:endParaRPr>
                    </a:p>
                  </a:txBody>
                  <a:tcPr marL="4621" marR="4621" marT="4621" marB="0" anchor="b"/>
                </a:tc>
                <a:tc>
                  <a:txBody>
                    <a:bodyPr/>
                    <a:lstStyle/>
                    <a:p>
                      <a:pPr algn="r" fontAlgn="b"/>
                      <a:r>
                        <a:rPr lang="en-US" sz="700" u="none" strike="noStrike">
                          <a:effectLst/>
                        </a:rPr>
                        <a:t>Total</a:t>
                      </a:r>
                      <a:endParaRPr lang="en-US" sz="700" b="1" i="0" u="none" strike="noStrike">
                        <a:solidFill>
                          <a:srgbClr val="000000"/>
                        </a:solidFill>
                        <a:effectLst/>
                        <a:latin typeface="Arial" panose="020B0604020202020204" pitchFamily="34" charset="0"/>
                      </a:endParaRPr>
                    </a:p>
                  </a:txBody>
                  <a:tcPr marL="4621" marR="4621" marT="4621" marB="0" anchor="b"/>
                </a:tc>
                <a:tc>
                  <a:txBody>
                    <a:bodyPr/>
                    <a:lstStyle/>
                    <a:p>
                      <a:pPr algn="l" fontAlgn="b"/>
                      <a:r>
                        <a:rPr lang="en-US" sz="800" u="none" strike="noStrike">
                          <a:effectLst/>
                          <a:highlight>
                            <a:srgbClr val="FFFF00"/>
                          </a:highlight>
                        </a:rPr>
                        <a:t> $                560,668 </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l" fontAlgn="b"/>
                      <a:r>
                        <a:rPr lang="en-US" sz="800" u="none" strike="noStrike">
                          <a:effectLst/>
                          <a:highlight>
                            <a:srgbClr val="FFFF00"/>
                          </a:highlight>
                        </a:rPr>
                        <a:t> $           389,266 </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69.43%</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r" fontAlgn="b"/>
                      <a:r>
                        <a:rPr lang="en-US" sz="800" u="none" strike="noStrike">
                          <a:effectLst/>
                          <a:highlight>
                            <a:srgbClr val="FFFF00"/>
                          </a:highlight>
                        </a:rPr>
                        <a:t>100.00%</a:t>
                      </a:r>
                      <a:endParaRPr lang="en-US" sz="800" b="0" i="0" u="none" strike="noStrike">
                        <a:solidFill>
                          <a:srgbClr val="000000"/>
                        </a:solidFill>
                        <a:effectLst/>
                        <a:highlight>
                          <a:srgbClr val="FFFF00"/>
                        </a:highligh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extLst>
                  <a:ext uri="{0D108BD9-81ED-4DB2-BD59-A6C34878D82A}">
                    <a16:rowId xmlns:a16="http://schemas.microsoft.com/office/drawing/2014/main" val="2371967780"/>
                  </a:ext>
                </a:extLst>
              </a:tr>
              <a:tr h="170277">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4621" marR="4621" marT="4621" marB="0" anchor="b"/>
                </a:tc>
                <a:tc>
                  <a:txBody>
                    <a:bodyPr/>
                    <a:lstStyle/>
                    <a:p>
                      <a:pPr algn="l" fontAlgn="b"/>
                      <a:endParaRPr lang="en-US" sz="800" b="0" i="0" u="none" strike="noStrike" dirty="0">
                        <a:solidFill>
                          <a:srgbClr val="000000"/>
                        </a:solidFill>
                        <a:effectLst/>
                        <a:latin typeface="Calibri" panose="020F0502020204030204" pitchFamily="34" charset="0"/>
                      </a:endParaRPr>
                    </a:p>
                  </a:txBody>
                  <a:tcPr marL="4621" marR="4621" marT="4621" marB="0" anchor="b"/>
                </a:tc>
                <a:extLst>
                  <a:ext uri="{0D108BD9-81ED-4DB2-BD59-A6C34878D82A}">
                    <a16:rowId xmlns:a16="http://schemas.microsoft.com/office/drawing/2014/main" val="668488875"/>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 March 2024</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Paying out too much guarante</a:t>
            </a:r>
            <a:r>
              <a:rPr lang="en-US" dirty="0">
                <a:solidFill>
                  <a:srgbClr val="221E1F"/>
                </a:solidFill>
                <a:latin typeface="Calibri" panose="020F0502020204030204" pitchFamily="34" charset="0"/>
              </a:rPr>
              <a:t>e</a:t>
            </a:r>
            <a:r>
              <a:rPr lang="en-US" sz="1800" b="0" i="0" u="none" strike="noStrike" baseline="0" dirty="0">
                <a:solidFill>
                  <a:srgbClr val="221E1F"/>
                </a:solidFill>
                <a:latin typeface="Calibri" panose="020F0502020204030204" pitchFamily="34" charset="0"/>
              </a:rPr>
              <a:t> and having high line techs do entry level work.</a:t>
            </a:r>
          </a:p>
          <a:p>
            <a:r>
              <a:rPr lang="en-US" sz="1800" b="0" i="0" u="none" strike="noStrike" baseline="0" dirty="0">
                <a:solidFill>
                  <a:srgbClr val="221E1F"/>
                </a:solidFill>
                <a:latin typeface="Calibri" panose="020F0502020204030204" pitchFamily="34" charset="0"/>
              </a:rPr>
              <a:t>Goals for improvement : Reducing personnel expense to under 50%.</a:t>
            </a:r>
          </a:p>
          <a:p>
            <a:r>
              <a:rPr lang="en-US" sz="1800" b="0" i="0" u="none" strike="noStrike" baseline="0" dirty="0">
                <a:solidFill>
                  <a:srgbClr val="221E1F"/>
                </a:solidFill>
                <a:latin typeface="Calibri" panose="020F0502020204030204" pitchFamily="34" charset="0"/>
              </a:rPr>
              <a:t>Plans to achieve your goals : Better dispatching and lowering crutch of guarantee.</a:t>
            </a:r>
          </a:p>
          <a:p>
            <a:r>
              <a:rPr lang="en-US" sz="1800" b="0" i="0" u="none" strike="noStrike" baseline="0" dirty="0">
                <a:solidFill>
                  <a:srgbClr val="221E1F"/>
                </a:solidFill>
                <a:latin typeface="Calibri" panose="020F0502020204030204" pitchFamily="34" charset="0"/>
              </a:rPr>
              <a:t>Plans to evaluate your changes :</a:t>
            </a:r>
            <a:r>
              <a:rPr lang="en-US" dirty="0">
                <a:solidFill>
                  <a:srgbClr val="221E1F"/>
                </a:solidFill>
                <a:latin typeface="Calibri" panose="020F0502020204030204" pitchFamily="34" charset="0"/>
              </a:rPr>
              <a:t> C</a:t>
            </a:r>
            <a:r>
              <a:rPr lang="en-US" sz="1800" b="0" i="0" u="none" strike="noStrike" baseline="0" dirty="0">
                <a:solidFill>
                  <a:srgbClr val="221E1F"/>
                </a:solidFill>
                <a:latin typeface="Calibri" panose="020F0502020204030204" pitchFamily="34" charset="0"/>
              </a:rPr>
              <a:t>ontinue to monitor the monthly statement and if overtime is being </a:t>
            </a:r>
            <a:r>
              <a:rPr lang="en-US" sz="1800" b="0" i="0" u="none" strike="noStrike" baseline="0" dirty="0" err="1">
                <a:solidFill>
                  <a:srgbClr val="221E1F"/>
                </a:solidFill>
                <a:latin typeface="Calibri" panose="020F0502020204030204" pitchFamily="34" charset="0"/>
              </a:rPr>
              <a:t>payed</a:t>
            </a:r>
            <a:r>
              <a:rPr lang="en-US" sz="1800" b="0" i="0" u="none" strike="noStrike" baseline="0" dirty="0">
                <a:solidFill>
                  <a:srgbClr val="221E1F"/>
                </a:solidFill>
                <a:latin typeface="Calibri" panose="020F0502020204030204" pitchFamily="34" charset="0"/>
              </a:rPr>
              <a:t> make sure it is beneficial and only being used by a tech with better proficiency.</a:t>
            </a:r>
          </a:p>
          <a:p>
            <a:endParaRPr lang="en-US" dirty="0"/>
          </a:p>
        </p:txBody>
      </p:sp>
      <p:graphicFrame>
        <p:nvGraphicFramePr>
          <p:cNvPr id="7" name="Content Placeholder 6">
            <a:extLst>
              <a:ext uri="{FF2B5EF4-FFF2-40B4-BE49-F238E27FC236}">
                <a16:creationId xmlns:a16="http://schemas.microsoft.com/office/drawing/2014/main" id="{D01E37F4-FBD5-7FB1-6C03-3494ABA676FA}"/>
              </a:ext>
            </a:extLst>
          </p:cNvPr>
          <p:cNvGraphicFramePr>
            <a:graphicFrameLocks noGrp="1"/>
          </p:cNvGraphicFramePr>
          <p:nvPr>
            <p:ph sz="half" idx="2"/>
            <p:extLst>
              <p:ext uri="{D42A27DB-BD31-4B8C-83A1-F6EECF244321}">
                <p14:modId xmlns:p14="http://schemas.microsoft.com/office/powerpoint/2010/main" val="3487691257"/>
              </p:ext>
            </p:extLst>
          </p:nvPr>
        </p:nvGraphicFramePr>
        <p:xfrm>
          <a:off x="5341280" y="2160588"/>
          <a:ext cx="3681139" cy="3881436"/>
        </p:xfrm>
        <a:graphic>
          <a:graphicData uri="http://schemas.openxmlformats.org/drawingml/2006/table">
            <a:tbl>
              <a:tblPr>
                <a:tableStyleId>{5C22544A-7EE6-4342-B048-85BDC9FD1C3A}</a:tableStyleId>
              </a:tblPr>
              <a:tblGrid>
                <a:gridCol w="486762">
                  <a:extLst>
                    <a:ext uri="{9D8B030D-6E8A-4147-A177-3AD203B41FA5}">
                      <a16:colId xmlns:a16="http://schemas.microsoft.com/office/drawing/2014/main" val="1962267530"/>
                    </a:ext>
                  </a:extLst>
                </a:gridCol>
                <a:gridCol w="1118032">
                  <a:extLst>
                    <a:ext uri="{9D8B030D-6E8A-4147-A177-3AD203B41FA5}">
                      <a16:colId xmlns:a16="http://schemas.microsoft.com/office/drawing/2014/main" val="2526252147"/>
                    </a:ext>
                  </a:extLst>
                </a:gridCol>
                <a:gridCol w="859439">
                  <a:extLst>
                    <a:ext uri="{9D8B030D-6E8A-4147-A177-3AD203B41FA5}">
                      <a16:colId xmlns:a16="http://schemas.microsoft.com/office/drawing/2014/main" val="1072197445"/>
                    </a:ext>
                  </a:extLst>
                </a:gridCol>
                <a:gridCol w="486762">
                  <a:extLst>
                    <a:ext uri="{9D8B030D-6E8A-4147-A177-3AD203B41FA5}">
                      <a16:colId xmlns:a16="http://schemas.microsoft.com/office/drawing/2014/main" val="614568596"/>
                    </a:ext>
                  </a:extLst>
                </a:gridCol>
                <a:gridCol w="730144">
                  <a:extLst>
                    <a:ext uri="{9D8B030D-6E8A-4147-A177-3AD203B41FA5}">
                      <a16:colId xmlns:a16="http://schemas.microsoft.com/office/drawing/2014/main" val="1874963929"/>
                    </a:ext>
                  </a:extLst>
                </a:gridCol>
              </a:tblGrid>
              <a:tr h="167817">
                <a:tc gridSpan="4">
                  <a:txBody>
                    <a:bodyPr/>
                    <a:lstStyle/>
                    <a:p>
                      <a:pPr algn="l" fontAlgn="b"/>
                      <a:r>
                        <a:rPr lang="en-US" sz="900" u="none" strike="noStrike">
                          <a:effectLst/>
                        </a:rPr>
                        <a:t>                     Service Department Profit Centering    </a:t>
                      </a:r>
                      <a:r>
                        <a:rPr lang="en-US" sz="700" u="none" strike="noStrike">
                          <a:effectLst/>
                        </a:rPr>
                        <a:t> </a:t>
                      </a:r>
                      <a:endParaRPr lang="en-US" sz="900" b="1" i="0" u="none" strike="noStrike">
                        <a:solidFill>
                          <a:srgbClr val="000000"/>
                        </a:solidFill>
                        <a:effectLst/>
                        <a:latin typeface="Arial" panose="020B0604020202020204" pitchFamily="34" charset="0"/>
                      </a:endParaRPr>
                    </a:p>
                  </a:txBody>
                  <a:tcPr marL="5413" marR="5413" marT="5413" marB="0" anchor="b"/>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3069939708"/>
                  </a:ext>
                </a:extLst>
              </a:tr>
              <a:tr h="205711">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1142359720"/>
                  </a:ext>
                </a:extLst>
              </a:tr>
              <a:tr h="422248">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13" marR="5413" marT="5413" marB="0" anchor="b"/>
                </a:tc>
                <a:tc>
                  <a:txBody>
                    <a:bodyPr/>
                    <a:lstStyle/>
                    <a:p>
                      <a:pPr algn="l" fontAlgn="b"/>
                      <a:r>
                        <a:rPr lang="en-US" sz="800" u="none" strike="noStrike">
                          <a:effectLst/>
                          <a:highlight>
                            <a:srgbClr val="4472C4"/>
                          </a:highlight>
                        </a:rPr>
                        <a:t>Expense Category</a:t>
                      </a:r>
                      <a:endParaRPr lang="en-US" sz="800" b="0" i="0" u="none" strike="noStrike">
                        <a:solidFill>
                          <a:srgbClr val="FFFFFF"/>
                        </a:solidFill>
                        <a:effectLst/>
                        <a:highlight>
                          <a:srgbClr val="4472C4"/>
                        </a:highlight>
                        <a:latin typeface="Arial" panose="020B0604020202020204" pitchFamily="34" charset="0"/>
                      </a:endParaRPr>
                    </a:p>
                  </a:txBody>
                  <a:tcPr marL="5413" marR="5413" marT="5413" marB="0" anchor="b"/>
                </a:tc>
                <a:tc>
                  <a:txBody>
                    <a:bodyPr/>
                    <a:lstStyle/>
                    <a:p>
                      <a:pPr algn="ctr" fontAlgn="b"/>
                      <a:r>
                        <a:rPr lang="en-US" sz="800" u="none" strike="noStrike">
                          <a:effectLst/>
                          <a:highlight>
                            <a:srgbClr val="4472C4"/>
                          </a:highlight>
                        </a:rPr>
                        <a:t>Dollar Amount</a:t>
                      </a:r>
                      <a:endParaRPr lang="en-US" sz="800" b="0" i="0" u="none" strike="noStrike">
                        <a:solidFill>
                          <a:srgbClr val="FFFFFF"/>
                        </a:solidFill>
                        <a:effectLst/>
                        <a:highlight>
                          <a:srgbClr val="4472C4"/>
                        </a:highlight>
                        <a:latin typeface="Arial" panose="020B0604020202020204" pitchFamily="34" charset="0"/>
                      </a:endParaRPr>
                    </a:p>
                  </a:txBody>
                  <a:tcPr marL="5413" marR="5413" marT="5413"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1232898825"/>
                  </a:ext>
                </a:extLst>
              </a:tr>
              <a:tr h="291243">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13" marR="5413" marT="5413" marB="0" anchor="b"/>
                </a:tc>
                <a:tc>
                  <a:txBody>
                    <a:bodyPr/>
                    <a:lstStyle/>
                    <a:p>
                      <a:pPr algn="l" fontAlgn="b"/>
                      <a:r>
                        <a:rPr lang="en-US" sz="900" u="none" strike="noStrike">
                          <a:effectLst/>
                        </a:rPr>
                        <a:t>Department Gross</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r>
                        <a:rPr lang="en-US" sz="900" u="none" strike="noStrike">
                          <a:effectLst/>
                          <a:highlight>
                            <a:srgbClr val="FFFF00"/>
                          </a:highlight>
                        </a:rPr>
                        <a:t> $              389,266 </a:t>
                      </a:r>
                      <a:endParaRPr lang="en-US" sz="900" b="0" i="0" u="none" strike="noStrike">
                        <a:solidFill>
                          <a:srgbClr val="000000"/>
                        </a:solidFill>
                        <a:effectLst/>
                        <a:highlight>
                          <a:srgbClr val="FFFF00"/>
                        </a:highlight>
                        <a:latin typeface="Calibri" panose="020F0502020204030204" pitchFamily="34" charset="0"/>
                      </a:endParaRPr>
                    </a:p>
                  </a:txBody>
                  <a:tcPr marL="5413" marR="5413" marT="5413" marB="0" anchor="b"/>
                </a:tc>
                <a:tc>
                  <a:txBody>
                    <a:bodyPr/>
                    <a:lstStyle/>
                    <a:p>
                      <a:pPr algn="ctr" fontAlgn="b"/>
                      <a:r>
                        <a:rPr lang="en-US" sz="800" u="none" strike="noStrike">
                          <a:effectLst/>
                          <a:highlight>
                            <a:srgbClr val="4472C4"/>
                          </a:highlight>
                        </a:rPr>
                        <a:t>% of Gross</a:t>
                      </a:r>
                      <a:endParaRPr lang="en-US" sz="800" b="0" i="0" u="none" strike="noStrike">
                        <a:solidFill>
                          <a:srgbClr val="FFFFFF"/>
                        </a:solidFill>
                        <a:effectLst/>
                        <a:highlight>
                          <a:srgbClr val="4472C4"/>
                        </a:highlight>
                        <a:latin typeface="Arial" panose="020B060402020202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431089056"/>
                  </a:ext>
                </a:extLst>
              </a:tr>
              <a:tr h="291243">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13" marR="5413" marT="5413" marB="0" anchor="b"/>
                </a:tc>
                <a:tc>
                  <a:txBody>
                    <a:bodyPr/>
                    <a:lstStyle/>
                    <a:p>
                      <a:pPr algn="l" fontAlgn="b"/>
                      <a:r>
                        <a:rPr lang="en-US" sz="900" u="none" strike="noStrike">
                          <a:effectLst/>
                        </a:rPr>
                        <a:t>Variable Expense</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r>
                        <a:rPr lang="en-US" sz="900" u="none" strike="noStrike">
                          <a:effectLst/>
                        </a:rPr>
                        <a:t> $                           - </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r" fontAlgn="b"/>
                      <a:r>
                        <a:rPr lang="en-US" sz="900" u="none" strike="noStrike">
                          <a:effectLst/>
                          <a:highlight>
                            <a:srgbClr val="FFFF00"/>
                          </a:highlight>
                        </a:rPr>
                        <a:t>0.00%</a:t>
                      </a:r>
                      <a:endParaRPr lang="en-US" sz="900" b="0" i="0" u="none" strike="noStrike">
                        <a:solidFill>
                          <a:srgbClr val="000000"/>
                        </a:solidFill>
                        <a:effectLst/>
                        <a:highlight>
                          <a:srgbClr val="FFFF00"/>
                        </a:highligh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3148947466"/>
                  </a:ext>
                </a:extLst>
              </a:tr>
              <a:tr h="291243">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13" marR="5413" marT="5413" marB="0" anchor="b"/>
                </a:tc>
                <a:tc>
                  <a:txBody>
                    <a:bodyPr/>
                    <a:lstStyle/>
                    <a:p>
                      <a:pPr algn="l" fontAlgn="b"/>
                      <a:r>
                        <a:rPr lang="en-US" sz="900" u="none" strike="noStrike">
                          <a:effectLst/>
                        </a:rPr>
                        <a:t>Selling Expense</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r>
                        <a:rPr lang="en-US" sz="900" u="none" strike="noStrike">
                          <a:effectLst/>
                        </a:rPr>
                        <a:t> $                           - </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r" fontAlgn="b"/>
                      <a:r>
                        <a:rPr lang="en-US" sz="900" u="none" strike="noStrike">
                          <a:effectLst/>
                          <a:highlight>
                            <a:srgbClr val="FFFF00"/>
                          </a:highlight>
                        </a:rPr>
                        <a:t>0.00%</a:t>
                      </a:r>
                      <a:endParaRPr lang="en-US" sz="900" b="0" i="0" u="none" strike="noStrike">
                        <a:solidFill>
                          <a:srgbClr val="000000"/>
                        </a:solidFill>
                        <a:effectLst/>
                        <a:highlight>
                          <a:srgbClr val="FFFF00"/>
                        </a:highligh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1809748051"/>
                  </a:ext>
                </a:extLst>
              </a:tr>
              <a:tr h="291243">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13" marR="5413" marT="5413" marB="0" anchor="b"/>
                </a:tc>
                <a:tc>
                  <a:txBody>
                    <a:bodyPr/>
                    <a:lstStyle/>
                    <a:p>
                      <a:pPr algn="l" fontAlgn="b"/>
                      <a:r>
                        <a:rPr lang="en-US" sz="900" u="none" strike="noStrike">
                          <a:effectLst/>
                        </a:rPr>
                        <a:t>Personnel Expense</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r>
                        <a:rPr lang="en-US" sz="900" u="none" strike="noStrike">
                          <a:effectLst/>
                        </a:rPr>
                        <a:t> $              227,653 </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r" fontAlgn="b"/>
                      <a:r>
                        <a:rPr lang="en-US" sz="900" u="none" strike="noStrike">
                          <a:effectLst/>
                          <a:highlight>
                            <a:srgbClr val="FFFF00"/>
                          </a:highlight>
                        </a:rPr>
                        <a:t>58.48%</a:t>
                      </a:r>
                      <a:endParaRPr lang="en-US" sz="900" b="0" i="0" u="none" strike="noStrike">
                        <a:solidFill>
                          <a:srgbClr val="000000"/>
                        </a:solidFill>
                        <a:effectLst/>
                        <a:highlight>
                          <a:srgbClr val="FFFF00"/>
                        </a:highligh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718436204"/>
                  </a:ext>
                </a:extLst>
              </a:tr>
              <a:tr h="291243">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13" marR="5413" marT="5413" marB="0" anchor="b"/>
                </a:tc>
                <a:tc>
                  <a:txBody>
                    <a:bodyPr/>
                    <a:lstStyle/>
                    <a:p>
                      <a:pPr algn="l" fontAlgn="b"/>
                      <a:r>
                        <a:rPr lang="en-US" sz="900" u="none" strike="noStrike">
                          <a:effectLst/>
                        </a:rPr>
                        <a:t>Semi-Fixed Expense</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r>
                        <a:rPr lang="en-US" sz="900" u="none" strike="noStrike">
                          <a:effectLst/>
                        </a:rPr>
                        <a:t> $                63,364 </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r" fontAlgn="b"/>
                      <a:r>
                        <a:rPr lang="en-US" sz="900" u="none" strike="noStrike">
                          <a:effectLst/>
                          <a:highlight>
                            <a:srgbClr val="FFFF00"/>
                          </a:highlight>
                        </a:rPr>
                        <a:t>16.28%</a:t>
                      </a:r>
                      <a:endParaRPr lang="en-US" sz="900" b="0" i="0" u="none" strike="noStrike">
                        <a:solidFill>
                          <a:srgbClr val="000000"/>
                        </a:solidFill>
                        <a:effectLst/>
                        <a:highlight>
                          <a:srgbClr val="FFFF00"/>
                        </a:highligh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4105518442"/>
                  </a:ext>
                </a:extLst>
              </a:tr>
              <a:tr h="291243">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13" marR="5413" marT="5413" marB="0" anchor="b"/>
                </a:tc>
                <a:tc>
                  <a:txBody>
                    <a:bodyPr/>
                    <a:lstStyle/>
                    <a:p>
                      <a:pPr algn="l" fontAlgn="b"/>
                      <a:r>
                        <a:rPr lang="en-US" sz="900" u="none" strike="noStrike">
                          <a:effectLst/>
                        </a:rPr>
                        <a:t>Fixed Expense</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r>
                        <a:rPr lang="en-US" sz="900" u="none" strike="noStrike">
                          <a:effectLst/>
                        </a:rPr>
                        <a:t> $                34,045 </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r" fontAlgn="b"/>
                      <a:r>
                        <a:rPr lang="en-US" sz="900" u="none" strike="noStrike">
                          <a:effectLst/>
                          <a:highlight>
                            <a:srgbClr val="FFFF00"/>
                          </a:highlight>
                        </a:rPr>
                        <a:t>8.75%</a:t>
                      </a:r>
                      <a:endParaRPr lang="en-US" sz="900" b="0" i="0" u="none" strike="noStrike">
                        <a:solidFill>
                          <a:srgbClr val="000000"/>
                        </a:solidFill>
                        <a:effectLst/>
                        <a:highlight>
                          <a:srgbClr val="FFFF00"/>
                        </a:highligh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2663036929"/>
                  </a:ext>
                </a:extLst>
              </a:tr>
              <a:tr h="291243">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13" marR="5413" marT="5413" marB="0" anchor="b"/>
                </a:tc>
                <a:tc>
                  <a:txBody>
                    <a:bodyPr/>
                    <a:lstStyle/>
                    <a:p>
                      <a:pPr algn="l" fontAlgn="b"/>
                      <a:r>
                        <a:rPr lang="en-US" sz="900" u="none" strike="noStrike">
                          <a:effectLst/>
                        </a:rPr>
                        <a:t>Unallocated Expense</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r>
                        <a:rPr lang="en-US" sz="900" u="none" strike="noStrike">
                          <a:effectLst/>
                        </a:rPr>
                        <a:t> $                11,641 </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r" fontAlgn="b"/>
                      <a:r>
                        <a:rPr lang="en-US" sz="900" u="none" strike="noStrike">
                          <a:effectLst/>
                          <a:highlight>
                            <a:srgbClr val="FFFF00"/>
                          </a:highlight>
                        </a:rPr>
                        <a:t>2.99%</a:t>
                      </a:r>
                      <a:endParaRPr lang="en-US" sz="900" b="0" i="0" u="none" strike="noStrike">
                        <a:solidFill>
                          <a:srgbClr val="000000"/>
                        </a:solidFill>
                        <a:effectLst/>
                        <a:highlight>
                          <a:srgbClr val="FFFF00"/>
                        </a:highligh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1072788863"/>
                  </a:ext>
                </a:extLst>
              </a:tr>
              <a:tr h="291243">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13" marR="5413" marT="5413" marB="0" anchor="b"/>
                </a:tc>
                <a:tc>
                  <a:txBody>
                    <a:bodyPr/>
                    <a:lstStyle/>
                    <a:p>
                      <a:pPr algn="l" fontAlgn="b"/>
                      <a:r>
                        <a:rPr lang="en-US" sz="900" u="none" strike="noStrike">
                          <a:effectLst/>
                        </a:rPr>
                        <a:t>Dealer's Salary</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r>
                        <a:rPr lang="en-US" sz="900" u="none" strike="noStrike">
                          <a:effectLst/>
                        </a:rPr>
                        <a:t> $                           - </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r" fontAlgn="b"/>
                      <a:r>
                        <a:rPr lang="en-US" sz="900" u="none" strike="noStrike">
                          <a:effectLst/>
                          <a:highlight>
                            <a:srgbClr val="FFFF00"/>
                          </a:highlight>
                        </a:rPr>
                        <a:t>0.00%</a:t>
                      </a:r>
                      <a:endParaRPr lang="en-US" sz="900" b="0" i="0" u="none" strike="noStrike">
                        <a:solidFill>
                          <a:srgbClr val="000000"/>
                        </a:solidFill>
                        <a:effectLst/>
                        <a:highlight>
                          <a:srgbClr val="FFFF00"/>
                        </a:highligh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1689156908"/>
                  </a:ext>
                </a:extLst>
              </a:tr>
              <a:tr h="291243">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13" marR="5413" marT="5413" marB="0" anchor="b"/>
                </a:tc>
                <a:tc>
                  <a:txBody>
                    <a:bodyPr/>
                    <a:lstStyle/>
                    <a:p>
                      <a:pPr algn="l" fontAlgn="b"/>
                      <a:r>
                        <a:rPr lang="en-US" sz="900" u="none" strike="noStrike">
                          <a:effectLst/>
                        </a:rPr>
                        <a:t>Total Expenses</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r>
                        <a:rPr lang="en-US" sz="900" u="none" strike="noStrike">
                          <a:effectLst/>
                          <a:highlight>
                            <a:srgbClr val="FFFF00"/>
                          </a:highlight>
                        </a:rPr>
                        <a:t> $              336,703 </a:t>
                      </a:r>
                      <a:endParaRPr lang="en-US" sz="900" b="0" i="0" u="none" strike="noStrike">
                        <a:solidFill>
                          <a:srgbClr val="000000"/>
                        </a:solidFill>
                        <a:effectLst/>
                        <a:highlight>
                          <a:srgbClr val="FFFF00"/>
                        </a:highlight>
                        <a:latin typeface="Calibri" panose="020F0502020204030204" pitchFamily="34" charset="0"/>
                      </a:endParaRPr>
                    </a:p>
                  </a:txBody>
                  <a:tcPr marL="5413" marR="5413" marT="5413" marB="0" anchor="b"/>
                </a:tc>
                <a:tc>
                  <a:txBody>
                    <a:bodyPr/>
                    <a:lstStyle/>
                    <a:p>
                      <a:pPr algn="r" fontAlgn="b"/>
                      <a:r>
                        <a:rPr lang="en-US" sz="900" u="none" strike="noStrike">
                          <a:effectLst/>
                          <a:highlight>
                            <a:srgbClr val="FFFF00"/>
                          </a:highlight>
                        </a:rPr>
                        <a:t>86.50%</a:t>
                      </a:r>
                      <a:endParaRPr lang="en-US" sz="900" b="0" i="0" u="none" strike="noStrike">
                        <a:solidFill>
                          <a:srgbClr val="000000"/>
                        </a:solidFill>
                        <a:effectLst/>
                        <a:highlight>
                          <a:srgbClr val="FFFF00"/>
                        </a:highligh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3612756873"/>
                  </a:ext>
                </a:extLst>
              </a:tr>
              <a:tr h="291243">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13" marR="5413" marT="5413" marB="0" anchor="b"/>
                </a:tc>
                <a:tc>
                  <a:txBody>
                    <a:bodyPr/>
                    <a:lstStyle/>
                    <a:p>
                      <a:pPr algn="l" fontAlgn="b"/>
                      <a:r>
                        <a:rPr lang="en-US" sz="900" u="none" strike="noStrike">
                          <a:effectLst/>
                        </a:rPr>
                        <a:t>Net Profit</a:t>
                      </a:r>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r>
                        <a:rPr lang="en-US" sz="900" u="none" strike="noStrike">
                          <a:effectLst/>
                          <a:highlight>
                            <a:srgbClr val="FFFF00"/>
                          </a:highlight>
                        </a:rPr>
                        <a:t> $                52,563 </a:t>
                      </a:r>
                      <a:endParaRPr lang="en-US" sz="900" b="0" i="0" u="none" strike="noStrike">
                        <a:solidFill>
                          <a:srgbClr val="000000"/>
                        </a:solidFill>
                        <a:effectLst/>
                        <a:highlight>
                          <a:srgbClr val="FFFF00"/>
                        </a:highlight>
                        <a:latin typeface="Calibri" panose="020F0502020204030204" pitchFamily="34" charset="0"/>
                      </a:endParaRPr>
                    </a:p>
                  </a:txBody>
                  <a:tcPr marL="5413" marR="5413" marT="5413" marB="0" anchor="b"/>
                </a:tc>
                <a:tc>
                  <a:txBody>
                    <a:bodyPr/>
                    <a:lstStyle/>
                    <a:p>
                      <a:pPr algn="r" fontAlgn="b"/>
                      <a:r>
                        <a:rPr lang="en-US" sz="900" u="none" strike="noStrike">
                          <a:effectLst/>
                          <a:highlight>
                            <a:srgbClr val="FFFF00"/>
                          </a:highlight>
                        </a:rPr>
                        <a:t>13.50%</a:t>
                      </a:r>
                      <a:endParaRPr lang="en-US" sz="900" b="0" i="0" u="none" strike="noStrike">
                        <a:solidFill>
                          <a:srgbClr val="000000"/>
                        </a:solidFill>
                        <a:effectLst/>
                        <a:highlight>
                          <a:srgbClr val="FFFF00"/>
                        </a:highligh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3718446965"/>
                  </a:ext>
                </a:extLst>
              </a:tr>
              <a:tr h="173230">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13" marR="5413" marT="5413"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5413" marR="5413" marT="5413" marB="0" anchor="b"/>
                </a:tc>
                <a:extLst>
                  <a:ext uri="{0D108BD9-81ED-4DB2-BD59-A6C34878D82A}">
                    <a16:rowId xmlns:a16="http://schemas.microsoft.com/office/drawing/2014/main" val="1449721126"/>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 – March 2024</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Entry techs not being utilized and experienced techs being given entry level work.</a:t>
            </a:r>
          </a:p>
          <a:p>
            <a:r>
              <a:rPr lang="en-US" sz="1800" b="0" i="0" u="none" strike="noStrike" baseline="0" dirty="0">
                <a:solidFill>
                  <a:srgbClr val="221E1F"/>
                </a:solidFill>
                <a:latin typeface="Calibri" panose="020F0502020204030204" pitchFamily="34" charset="0"/>
              </a:rPr>
              <a:t>Goals for improvement : Tech proficiency over 75%.</a:t>
            </a:r>
          </a:p>
          <a:p>
            <a:r>
              <a:rPr lang="en-US" sz="1800" b="0" i="0" u="none" strike="noStrike" baseline="0" dirty="0">
                <a:solidFill>
                  <a:srgbClr val="221E1F"/>
                </a:solidFill>
                <a:latin typeface="Calibri" panose="020F0502020204030204" pitchFamily="34" charset="0"/>
              </a:rPr>
              <a:t>Plans to achieve your goals : Dispatching properly and dispatching for gross and not off of favoritism. </a:t>
            </a:r>
          </a:p>
          <a:p>
            <a:r>
              <a:rPr lang="en-US" sz="1800" b="0" i="0" u="none" strike="noStrike" baseline="0" dirty="0">
                <a:solidFill>
                  <a:srgbClr val="221E1F"/>
                </a:solidFill>
                <a:latin typeface="Calibri" panose="020F0502020204030204" pitchFamily="34" charset="0"/>
              </a:rPr>
              <a:t>Plans to evaluate your changes :</a:t>
            </a:r>
            <a:r>
              <a:rPr lang="en-US" dirty="0">
                <a:solidFill>
                  <a:srgbClr val="221E1F"/>
                </a:solidFill>
                <a:latin typeface="Calibri" panose="020F0502020204030204" pitchFamily="34" charset="0"/>
              </a:rPr>
              <a:t> Running daily/weekly report on flag vs clock hours for each technician.</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D9807CB2-3121-0248-573A-215AAE4D7D02}"/>
              </a:ext>
            </a:extLst>
          </p:cNvPr>
          <p:cNvGraphicFramePr>
            <a:graphicFrameLocks noGrp="1"/>
          </p:cNvGraphicFramePr>
          <p:nvPr>
            <p:ph sz="half" idx="2"/>
            <p:extLst>
              <p:ext uri="{D42A27DB-BD31-4B8C-83A1-F6EECF244321}">
                <p14:modId xmlns:p14="http://schemas.microsoft.com/office/powerpoint/2010/main" val="912936775"/>
              </p:ext>
            </p:extLst>
          </p:nvPr>
        </p:nvGraphicFramePr>
        <p:xfrm>
          <a:off x="5089525" y="1790055"/>
          <a:ext cx="4697652" cy="4107656"/>
        </p:xfrm>
        <a:graphic>
          <a:graphicData uri="http://schemas.openxmlformats.org/drawingml/2006/table">
            <a:tbl>
              <a:tblPr>
                <a:tableStyleId>{5C22544A-7EE6-4342-B048-85BDC9FD1C3A}</a:tableStyleId>
              </a:tblPr>
              <a:tblGrid>
                <a:gridCol w="351774">
                  <a:extLst>
                    <a:ext uri="{9D8B030D-6E8A-4147-A177-3AD203B41FA5}">
                      <a16:colId xmlns:a16="http://schemas.microsoft.com/office/drawing/2014/main" val="2400961406"/>
                    </a:ext>
                  </a:extLst>
                </a:gridCol>
                <a:gridCol w="688892">
                  <a:extLst>
                    <a:ext uri="{9D8B030D-6E8A-4147-A177-3AD203B41FA5}">
                      <a16:colId xmlns:a16="http://schemas.microsoft.com/office/drawing/2014/main" val="3446011676"/>
                    </a:ext>
                  </a:extLst>
                </a:gridCol>
                <a:gridCol w="622934">
                  <a:extLst>
                    <a:ext uri="{9D8B030D-6E8A-4147-A177-3AD203B41FA5}">
                      <a16:colId xmlns:a16="http://schemas.microsoft.com/office/drawing/2014/main" val="2889597391"/>
                    </a:ext>
                  </a:extLst>
                </a:gridCol>
                <a:gridCol w="351774">
                  <a:extLst>
                    <a:ext uri="{9D8B030D-6E8A-4147-A177-3AD203B41FA5}">
                      <a16:colId xmlns:a16="http://schemas.microsoft.com/office/drawing/2014/main" val="660999334"/>
                    </a:ext>
                  </a:extLst>
                </a:gridCol>
                <a:gridCol w="498347">
                  <a:extLst>
                    <a:ext uri="{9D8B030D-6E8A-4147-A177-3AD203B41FA5}">
                      <a16:colId xmlns:a16="http://schemas.microsoft.com/office/drawing/2014/main" val="807645431"/>
                    </a:ext>
                  </a:extLst>
                </a:gridCol>
                <a:gridCol w="329788">
                  <a:extLst>
                    <a:ext uri="{9D8B030D-6E8A-4147-A177-3AD203B41FA5}">
                      <a16:colId xmlns:a16="http://schemas.microsoft.com/office/drawing/2014/main" val="2266260460"/>
                    </a:ext>
                  </a:extLst>
                </a:gridCol>
                <a:gridCol w="447047">
                  <a:extLst>
                    <a:ext uri="{9D8B030D-6E8A-4147-A177-3AD203B41FA5}">
                      <a16:colId xmlns:a16="http://schemas.microsoft.com/office/drawing/2014/main" val="2087620937"/>
                    </a:ext>
                  </a:extLst>
                </a:gridCol>
                <a:gridCol w="351774">
                  <a:extLst>
                    <a:ext uri="{9D8B030D-6E8A-4147-A177-3AD203B41FA5}">
                      <a16:colId xmlns:a16="http://schemas.microsoft.com/office/drawing/2014/main" val="2261075710"/>
                    </a:ext>
                  </a:extLst>
                </a:gridCol>
                <a:gridCol w="351774">
                  <a:extLst>
                    <a:ext uri="{9D8B030D-6E8A-4147-A177-3AD203B41FA5}">
                      <a16:colId xmlns:a16="http://schemas.microsoft.com/office/drawing/2014/main" val="3285318180"/>
                    </a:ext>
                  </a:extLst>
                </a:gridCol>
                <a:gridCol w="351774">
                  <a:extLst>
                    <a:ext uri="{9D8B030D-6E8A-4147-A177-3AD203B41FA5}">
                      <a16:colId xmlns:a16="http://schemas.microsoft.com/office/drawing/2014/main" val="3376433393"/>
                    </a:ext>
                  </a:extLst>
                </a:gridCol>
                <a:gridCol w="351774">
                  <a:extLst>
                    <a:ext uri="{9D8B030D-6E8A-4147-A177-3AD203B41FA5}">
                      <a16:colId xmlns:a16="http://schemas.microsoft.com/office/drawing/2014/main" val="3324863547"/>
                    </a:ext>
                  </a:extLst>
                </a:gridCol>
              </a:tblGrid>
              <a:tr h="12154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58410915"/>
                  </a:ext>
                </a:extLst>
              </a:tr>
              <a:tr h="148992">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gridSpan="7">
                  <a:txBody>
                    <a:bodyPr/>
                    <a:lstStyle/>
                    <a:p>
                      <a:pPr algn="ctr" fontAlgn="b"/>
                      <a:r>
                        <a:rPr lang="en-US" sz="700" u="none" strike="noStrike">
                          <a:effectLst/>
                        </a:rPr>
                        <a:t>NADA ACTUAL SERVICE ANALYSIS     </a:t>
                      </a:r>
                      <a:endParaRPr lang="en-US" sz="700" b="1" i="0" u="none" strike="noStrike">
                        <a:solidFill>
                          <a:srgbClr val="000000"/>
                        </a:solidFill>
                        <a:effectLst/>
                        <a:latin typeface="Arial" panose="020B0604020202020204" pitchFamily="34" charset="0"/>
                      </a:endParaRPr>
                    </a:p>
                  </a:txBody>
                  <a:tcPr marL="3264" marR="3264" marT="3264"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1259872729"/>
                  </a:ext>
                </a:extLst>
              </a:tr>
              <a:tr h="305825">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Performance</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2439460958"/>
                  </a:ext>
                </a:extLst>
              </a:tr>
              <a:tr h="18698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ctr" fontAlgn="b"/>
                      <a:r>
                        <a:rPr lang="en-US" sz="500" u="none" strike="noStrike">
                          <a:effectLst/>
                          <a:highlight>
                            <a:srgbClr val="000000"/>
                          </a:highlight>
                        </a:rPr>
                        <a:t> </a:t>
                      </a:r>
                      <a:endParaRPr lang="en-US" sz="500" b="1" i="1" u="none" strike="noStrike">
                        <a:solidFill>
                          <a:srgbClr val="FFFFFF"/>
                        </a:solidFill>
                        <a:effectLst/>
                        <a:highlight>
                          <a:srgbClr val="000000"/>
                        </a:highlight>
                        <a:latin typeface="Arial" panose="020B0604020202020204" pitchFamily="34" charset="0"/>
                      </a:endParaRPr>
                    </a:p>
                  </a:txBody>
                  <a:tcPr marL="3264" marR="3264" marT="3264" marB="0" anchor="b"/>
                </a:tc>
                <a:tc>
                  <a:txBody>
                    <a:bodyPr/>
                    <a:lstStyle/>
                    <a:p>
                      <a:pPr algn="ctr" fontAlgn="b"/>
                      <a:r>
                        <a:rPr lang="en-US" sz="500" u="none" strike="noStrike" dirty="0">
                          <a:solidFill>
                            <a:schemeClr val="bg1"/>
                          </a:solidFill>
                          <a:effectLst/>
                          <a:highlight>
                            <a:srgbClr val="000000"/>
                          </a:highlight>
                        </a:rPr>
                        <a:t>Labor Sales / Month</a:t>
                      </a:r>
                      <a:endParaRPr lang="en-US" sz="500" b="1" i="1" u="none" strike="noStrike" dirty="0">
                        <a:solidFill>
                          <a:schemeClr val="bg1"/>
                        </a:solidFill>
                        <a:effectLst/>
                        <a:highlight>
                          <a:srgbClr val="000000"/>
                        </a:highlight>
                        <a:latin typeface="Arial" panose="020B0604020202020204" pitchFamily="34" charset="0"/>
                      </a:endParaRPr>
                    </a:p>
                  </a:txBody>
                  <a:tcPr marL="3264" marR="3264" marT="3264" marB="0" anchor="b"/>
                </a:tc>
                <a:tc>
                  <a:txBody>
                    <a:bodyPr/>
                    <a:lstStyle/>
                    <a:p>
                      <a:pPr algn="ctr" fontAlgn="b"/>
                      <a:r>
                        <a:rPr lang="en-US" sz="500" u="none" strike="noStrike" dirty="0">
                          <a:effectLst/>
                          <a:highlight>
                            <a:srgbClr val="000000"/>
                          </a:highlight>
                        </a:rPr>
                        <a:t> </a:t>
                      </a:r>
                      <a:endParaRPr lang="en-US" sz="500" b="1" i="1" u="none" strike="noStrike" dirty="0">
                        <a:solidFill>
                          <a:srgbClr val="FFFFFF"/>
                        </a:solidFill>
                        <a:effectLst/>
                        <a:highlight>
                          <a:srgbClr val="000000"/>
                        </a:highlight>
                        <a:latin typeface="Arial" panose="020B0604020202020204" pitchFamily="34" charset="0"/>
                      </a:endParaRPr>
                    </a:p>
                  </a:txBody>
                  <a:tcPr marL="3264" marR="3264" marT="3264" marB="0" anchor="b"/>
                </a:tc>
                <a:tc>
                  <a:txBody>
                    <a:bodyPr/>
                    <a:lstStyle/>
                    <a:p>
                      <a:pPr algn="ctr" fontAlgn="b"/>
                      <a:r>
                        <a:rPr lang="en-US" sz="500" u="none" strike="noStrike" dirty="0">
                          <a:solidFill>
                            <a:schemeClr val="bg1"/>
                          </a:solidFill>
                          <a:effectLst/>
                          <a:highlight>
                            <a:srgbClr val="000000"/>
                          </a:highlight>
                        </a:rPr>
                        <a:t>Effective Labor Rate</a:t>
                      </a:r>
                      <a:endParaRPr lang="en-US" sz="500" b="1" i="1" u="none" strike="noStrike" dirty="0">
                        <a:solidFill>
                          <a:schemeClr val="bg1"/>
                        </a:solidFill>
                        <a:effectLst/>
                        <a:highlight>
                          <a:srgbClr val="000000"/>
                        </a:highlight>
                        <a:latin typeface="Arial" panose="020B0604020202020204" pitchFamily="34" charset="0"/>
                      </a:endParaRPr>
                    </a:p>
                  </a:txBody>
                  <a:tcPr marL="3264" marR="3264" marT="3264" marB="0" anchor="b"/>
                </a:tc>
                <a:tc>
                  <a:txBody>
                    <a:bodyPr/>
                    <a:lstStyle/>
                    <a:p>
                      <a:pPr algn="ctr" fontAlgn="b"/>
                      <a:r>
                        <a:rPr lang="en-US" sz="500" u="none" strike="noStrike">
                          <a:effectLst/>
                          <a:highlight>
                            <a:srgbClr val="000000"/>
                          </a:highlight>
                        </a:rPr>
                        <a:t> </a:t>
                      </a:r>
                      <a:endParaRPr lang="en-US" sz="500" b="1" i="1" u="none" strike="noStrike">
                        <a:solidFill>
                          <a:srgbClr val="FFFFFF"/>
                        </a:solidFill>
                        <a:effectLst/>
                        <a:highlight>
                          <a:srgbClr val="000000"/>
                        </a:highlight>
                        <a:latin typeface="Arial" panose="020B0604020202020204" pitchFamily="34" charset="0"/>
                      </a:endParaRPr>
                    </a:p>
                  </a:txBody>
                  <a:tcPr marL="3264" marR="3264" marT="3264" marB="0" anchor="b"/>
                </a:tc>
                <a:tc>
                  <a:txBody>
                    <a:bodyPr/>
                    <a:lstStyle/>
                    <a:p>
                      <a:pPr algn="ctr" fontAlgn="b"/>
                      <a:r>
                        <a:rPr lang="en-US" sz="500" u="none" strike="noStrike" dirty="0">
                          <a:solidFill>
                            <a:schemeClr val="bg1"/>
                          </a:solidFill>
                          <a:effectLst/>
                          <a:highlight>
                            <a:srgbClr val="000000"/>
                          </a:highlight>
                        </a:rPr>
                        <a:t>Hours Billed</a:t>
                      </a:r>
                      <a:endParaRPr lang="en-US" sz="500" b="1" i="1" u="none" strike="noStrike" dirty="0">
                        <a:solidFill>
                          <a:schemeClr val="bg1"/>
                        </a:solidFill>
                        <a:effectLst/>
                        <a:highlight>
                          <a:srgbClr val="000000"/>
                        </a:highlight>
                        <a:latin typeface="Arial" panose="020B0604020202020204" pitchFamily="34" charset="0"/>
                      </a:endParaRPr>
                    </a:p>
                  </a:txBody>
                  <a:tcPr marL="3264" marR="3264" marT="3264" marB="0" anchor="b"/>
                </a:tc>
                <a:tc>
                  <a:txBody>
                    <a:bodyPr/>
                    <a:lstStyle/>
                    <a:p>
                      <a:pPr algn="ctr" fontAlgn="b"/>
                      <a:r>
                        <a:rPr lang="en-US" sz="500" u="none" strike="noStrike">
                          <a:effectLst/>
                          <a:highlight>
                            <a:srgbClr val="000000"/>
                          </a:highlight>
                        </a:rPr>
                        <a:t> </a:t>
                      </a:r>
                      <a:endParaRPr lang="en-US" sz="500" b="1" i="1" u="none" strike="noStrike">
                        <a:solidFill>
                          <a:srgbClr val="FFFFFF"/>
                        </a:solidFill>
                        <a:effectLst/>
                        <a:highlight>
                          <a:srgbClr val="000000"/>
                        </a:highlight>
                        <a:latin typeface="Arial" panose="020B060402020202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2123504145"/>
                  </a:ext>
                </a:extLst>
              </a:tr>
              <a:tr h="12154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500" u="none" strike="noStrike">
                          <a:effectLst/>
                          <a:highlight>
                            <a:srgbClr val="FFFFFF"/>
                          </a:highlight>
                        </a:rPr>
                        <a:t>Customer Car*</a:t>
                      </a:r>
                      <a:endParaRPr lang="en-US" sz="500" b="0" i="0"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FFFF00"/>
                          </a:highlight>
                        </a:rPr>
                        <a:t> $           269,927 </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ctr" fontAlgn="b"/>
                      <a:r>
                        <a:rPr lang="en-US" sz="600" u="none" strike="noStrike" dirty="0">
                          <a:effectLst/>
                        </a:rPr>
                        <a:t>÷</a:t>
                      </a:r>
                      <a:endParaRPr lang="en-US" sz="600" b="0" i="0" u="none" strike="noStrike" dirty="0">
                        <a:solidFill>
                          <a:srgbClr val="000000"/>
                        </a:solidFill>
                        <a:effectLst/>
                        <a:latin typeface="Arial" panose="020B0604020202020204" pitchFamily="34" charset="0"/>
                      </a:endParaRPr>
                    </a:p>
                  </a:txBody>
                  <a:tcPr marL="3264" marR="3264" marT="3264" marB="0" anchor="b"/>
                </a:tc>
                <a:tc>
                  <a:txBody>
                    <a:bodyPr/>
                    <a:lstStyle/>
                    <a:p>
                      <a:pPr algn="r" fontAlgn="b"/>
                      <a:r>
                        <a:rPr lang="en-US" sz="500" u="none" strike="noStrike">
                          <a:effectLst/>
                          <a:highlight>
                            <a:srgbClr val="FFFFFF"/>
                          </a:highlight>
                        </a:rPr>
                        <a:t>174.80 </a:t>
                      </a:r>
                      <a:endParaRPr lang="en-US" sz="500" b="0" i="0"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ctr" fontAlgn="b"/>
                      <a:r>
                        <a:rPr lang="en-US" sz="500" u="none" strike="noStrike">
                          <a:effectLst/>
                          <a:highlight>
                            <a:srgbClr val="4472C4"/>
                          </a:highlight>
                        </a:rPr>
                        <a:t>=</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r" fontAlgn="b"/>
                      <a:r>
                        <a:rPr lang="en-US" sz="500" u="none" strike="noStrike">
                          <a:effectLst/>
                          <a:highlight>
                            <a:srgbClr val="FFFF00"/>
                          </a:highlight>
                        </a:rPr>
                        <a:t>1544.2</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4472C4"/>
                          </a:highlight>
                        </a:rPr>
                        <a:t> </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3550002194"/>
                  </a:ext>
                </a:extLst>
              </a:tr>
              <a:tr h="12154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500" u="none" strike="noStrike">
                          <a:effectLst/>
                          <a:highlight>
                            <a:srgbClr val="FFFFFF"/>
                          </a:highlight>
                        </a:rPr>
                        <a:t>Customer Truck*</a:t>
                      </a:r>
                      <a:endParaRPr lang="en-US" sz="500" b="0" i="0"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FFFF00"/>
                          </a:highlight>
                        </a:rPr>
                        <a:t> $                      - </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3264" marR="3264" marT="3264" marB="0" anchor="b"/>
                </a:tc>
                <a:tc>
                  <a:txBody>
                    <a:bodyPr/>
                    <a:lstStyle/>
                    <a:p>
                      <a:pPr algn="l" fontAlgn="b"/>
                      <a:r>
                        <a:rPr lang="en-US" sz="500" u="none" strike="noStrike">
                          <a:effectLst/>
                          <a:highlight>
                            <a:srgbClr val="FFFFFF"/>
                          </a:highlight>
                        </a:rPr>
                        <a:t> </a:t>
                      </a:r>
                      <a:endParaRPr lang="en-US" sz="500" b="0" i="0"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ctr" fontAlgn="b"/>
                      <a:r>
                        <a:rPr lang="en-US" sz="500" u="none" strike="noStrike">
                          <a:effectLst/>
                          <a:highlight>
                            <a:srgbClr val="4472C4"/>
                          </a:highlight>
                        </a:rPr>
                        <a:t>=</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r" fontAlgn="b"/>
                      <a:r>
                        <a:rPr lang="en-US" sz="500" u="none" strike="noStrike">
                          <a:effectLst/>
                          <a:highlight>
                            <a:srgbClr val="FFFF00"/>
                          </a:highlight>
                        </a:rPr>
                        <a:t>0.00</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4472C4"/>
                          </a:highlight>
                        </a:rPr>
                        <a:t> </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895220583"/>
                  </a:ext>
                </a:extLst>
              </a:tr>
              <a:tr h="12154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500" u="none" strike="noStrike">
                          <a:effectLst/>
                          <a:highlight>
                            <a:srgbClr val="FFFFFF"/>
                          </a:highlight>
                        </a:rPr>
                        <a:t>Customer Other*</a:t>
                      </a:r>
                      <a:endParaRPr lang="en-US" sz="500" b="0" i="0"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FFFF00"/>
                          </a:highlight>
                        </a:rPr>
                        <a:t> $                      - </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3264" marR="3264" marT="3264" marB="0" anchor="b"/>
                </a:tc>
                <a:tc>
                  <a:txBody>
                    <a:bodyPr/>
                    <a:lstStyle/>
                    <a:p>
                      <a:pPr algn="l" fontAlgn="b"/>
                      <a:r>
                        <a:rPr lang="en-US" sz="500" u="none" strike="noStrike">
                          <a:effectLst/>
                          <a:highlight>
                            <a:srgbClr val="FFFFFF"/>
                          </a:highlight>
                        </a:rPr>
                        <a:t> </a:t>
                      </a:r>
                      <a:endParaRPr lang="en-US" sz="500" b="0" i="0"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ctr" fontAlgn="b"/>
                      <a:r>
                        <a:rPr lang="en-US" sz="500" u="none" strike="noStrike">
                          <a:effectLst/>
                          <a:highlight>
                            <a:srgbClr val="4472C4"/>
                          </a:highlight>
                        </a:rPr>
                        <a:t>=</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r" fontAlgn="b"/>
                      <a:r>
                        <a:rPr lang="en-US" sz="500" u="none" strike="noStrike">
                          <a:effectLst/>
                          <a:highlight>
                            <a:srgbClr val="FFFF00"/>
                          </a:highlight>
                        </a:rPr>
                        <a:t>0.00</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4472C4"/>
                          </a:highlight>
                        </a:rPr>
                        <a:t> </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3099528761"/>
                  </a:ext>
                </a:extLst>
              </a:tr>
              <a:tr h="12154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500" u="none" strike="noStrike">
                          <a:effectLst/>
                          <a:highlight>
                            <a:srgbClr val="FFFFFF"/>
                          </a:highlight>
                        </a:rPr>
                        <a:t>Warranty</a:t>
                      </a:r>
                      <a:endParaRPr lang="en-US" sz="500" b="0" i="0"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FFFF00"/>
                          </a:highlight>
                        </a:rPr>
                        <a:t> $             69,952 </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3264" marR="3264" marT="3264" marB="0" anchor="b"/>
                </a:tc>
                <a:tc>
                  <a:txBody>
                    <a:bodyPr/>
                    <a:lstStyle/>
                    <a:p>
                      <a:pPr algn="r" fontAlgn="b"/>
                      <a:r>
                        <a:rPr lang="en-US" sz="500" u="none" strike="noStrike">
                          <a:effectLst/>
                          <a:highlight>
                            <a:srgbClr val="FFFFFF"/>
                          </a:highlight>
                        </a:rPr>
                        <a:t>155.68 </a:t>
                      </a:r>
                      <a:endParaRPr lang="en-US" sz="500" b="0" i="0"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ctr" fontAlgn="b"/>
                      <a:r>
                        <a:rPr lang="en-US" sz="500" u="none" strike="noStrike">
                          <a:effectLst/>
                          <a:highlight>
                            <a:srgbClr val="4472C4"/>
                          </a:highlight>
                        </a:rPr>
                        <a:t>=</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r" fontAlgn="b"/>
                      <a:r>
                        <a:rPr lang="en-US" sz="500" u="none" strike="noStrike">
                          <a:effectLst/>
                          <a:highlight>
                            <a:srgbClr val="FFFF00"/>
                          </a:highlight>
                        </a:rPr>
                        <a:t>449.3</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4472C4"/>
                          </a:highlight>
                        </a:rPr>
                        <a:t> </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2472551819"/>
                  </a:ext>
                </a:extLst>
              </a:tr>
              <a:tr h="12154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500" u="none" strike="noStrike">
                          <a:effectLst/>
                          <a:highlight>
                            <a:srgbClr val="FFFFFF"/>
                          </a:highlight>
                        </a:rPr>
                        <a:t>Internal</a:t>
                      </a:r>
                      <a:endParaRPr lang="en-US" sz="500" b="0" i="0"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FFFF00"/>
                          </a:highlight>
                        </a:rPr>
                        <a:t> $           134,681 </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3264" marR="3264" marT="3264" marB="0" anchor="b"/>
                </a:tc>
                <a:tc>
                  <a:txBody>
                    <a:bodyPr/>
                    <a:lstStyle/>
                    <a:p>
                      <a:pPr algn="r" fontAlgn="b"/>
                      <a:r>
                        <a:rPr lang="en-US" sz="500" u="none" strike="noStrike">
                          <a:effectLst/>
                          <a:highlight>
                            <a:srgbClr val="FFFFFF"/>
                          </a:highlight>
                        </a:rPr>
                        <a:t>90.26 </a:t>
                      </a:r>
                      <a:endParaRPr lang="en-US" sz="500" b="0" i="0"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ctr" fontAlgn="b"/>
                      <a:r>
                        <a:rPr lang="en-US" sz="500" u="none" strike="noStrike">
                          <a:effectLst/>
                          <a:highlight>
                            <a:srgbClr val="4472C4"/>
                          </a:highlight>
                        </a:rPr>
                        <a:t>=</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r" fontAlgn="b"/>
                      <a:r>
                        <a:rPr lang="en-US" sz="500" u="none" strike="noStrike">
                          <a:effectLst/>
                          <a:highlight>
                            <a:srgbClr val="FFFF00"/>
                          </a:highlight>
                        </a:rPr>
                        <a:t>1492.1</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4472C4"/>
                          </a:highlight>
                        </a:rPr>
                        <a:t> </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2292358855"/>
                  </a:ext>
                </a:extLst>
              </a:tr>
              <a:tr h="12154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500" u="none" strike="noStrike">
                          <a:effectLst/>
                          <a:highlight>
                            <a:srgbClr val="FFFFFF"/>
                          </a:highlight>
                        </a:rPr>
                        <a:t>New Vehicle Prep</a:t>
                      </a:r>
                      <a:endParaRPr lang="en-US" sz="500" b="0" i="0"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FFFF00"/>
                          </a:highlight>
                        </a:rPr>
                        <a:t> $             86,108 </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3264" marR="3264" marT="3264" marB="0" anchor="b"/>
                </a:tc>
                <a:tc>
                  <a:txBody>
                    <a:bodyPr/>
                    <a:lstStyle/>
                    <a:p>
                      <a:pPr algn="r" fontAlgn="b"/>
                      <a:r>
                        <a:rPr lang="en-US" sz="500" u="none" strike="noStrike">
                          <a:effectLst/>
                          <a:highlight>
                            <a:srgbClr val="FFFFFF"/>
                          </a:highlight>
                        </a:rPr>
                        <a:t>155.68 </a:t>
                      </a:r>
                      <a:endParaRPr lang="en-US" sz="500" b="0" i="0"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ctr" fontAlgn="b"/>
                      <a:r>
                        <a:rPr lang="en-US" sz="500" u="none" strike="noStrike">
                          <a:effectLst/>
                          <a:highlight>
                            <a:srgbClr val="4472C4"/>
                          </a:highlight>
                        </a:rPr>
                        <a:t>=</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r" fontAlgn="b"/>
                      <a:r>
                        <a:rPr lang="en-US" sz="500" u="none" strike="noStrike">
                          <a:effectLst/>
                          <a:highlight>
                            <a:srgbClr val="FFFF00"/>
                          </a:highlight>
                        </a:rPr>
                        <a:t>553.1</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4472C4"/>
                          </a:highlight>
                        </a:rPr>
                        <a:t> </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2907136736"/>
                  </a:ext>
                </a:extLst>
              </a:tr>
              <a:tr h="117625">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500" u="none" strike="noStrike">
                          <a:effectLst/>
                          <a:highlight>
                            <a:srgbClr val="FFFFFF"/>
                          </a:highlight>
                        </a:rPr>
                        <a:t>Total</a:t>
                      </a:r>
                      <a:endParaRPr lang="en-US" sz="500" b="0" i="0"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FFFF00"/>
                          </a:highlight>
                        </a:rPr>
                        <a:t> $           560,668 </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4472C4"/>
                          </a:highlight>
                        </a:rPr>
                        <a:t> </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4472C4"/>
                          </a:highlight>
                        </a:rPr>
                        <a:t> </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4472C4"/>
                          </a:highlight>
                        </a:rPr>
                        <a:t> </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r" fontAlgn="b"/>
                      <a:r>
                        <a:rPr lang="en-US" sz="500" u="none" strike="noStrike">
                          <a:effectLst/>
                          <a:highlight>
                            <a:srgbClr val="FFFF00"/>
                          </a:highlight>
                        </a:rPr>
                        <a:t>4038.8</a:t>
                      </a:r>
                      <a:endParaRPr lang="en-US" sz="500" b="0" i="0" u="none" strike="noStrike">
                        <a:solidFill>
                          <a:srgbClr val="000000"/>
                        </a:solidFill>
                        <a:effectLst/>
                        <a:highlight>
                          <a:srgbClr val="FFFF00"/>
                        </a:highlight>
                        <a:latin typeface="Arial" panose="020B0604020202020204" pitchFamily="34" charset="0"/>
                      </a:endParaRPr>
                    </a:p>
                  </a:txBody>
                  <a:tcPr marL="3264" marR="3264" marT="3264" marB="0" anchor="b"/>
                </a:tc>
                <a:tc>
                  <a:txBody>
                    <a:bodyPr/>
                    <a:lstStyle/>
                    <a:p>
                      <a:pPr algn="l" fontAlgn="b"/>
                      <a:r>
                        <a:rPr lang="en-US" sz="500" u="none" strike="noStrike">
                          <a:effectLst/>
                          <a:highlight>
                            <a:srgbClr val="4472C4"/>
                          </a:highlight>
                        </a:rPr>
                        <a:t> </a:t>
                      </a:r>
                      <a:endParaRPr lang="en-US" sz="500" b="0" i="0" u="none" strike="noStrike">
                        <a:solidFill>
                          <a:srgbClr val="FFFFFF"/>
                        </a:solidFill>
                        <a:effectLst/>
                        <a:highlight>
                          <a:srgbClr val="4472C4"/>
                        </a:highlight>
                        <a:latin typeface="Arial" panose="020B060402020202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1130138763"/>
                  </a:ext>
                </a:extLst>
              </a:tr>
              <a:tr h="12154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46025173"/>
                  </a:ext>
                </a:extLst>
              </a:tr>
              <a:tr h="117625">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500" u="none" strike="noStrike">
                          <a:effectLst/>
                          <a:highlight>
                            <a:srgbClr val="FFFFFF"/>
                          </a:highlight>
                        </a:rPr>
                        <a:t>POTENTIAL</a:t>
                      </a:r>
                      <a:endParaRPr lang="en-US" sz="500" b="1" i="1" u="none" strike="noStrike">
                        <a:solidFill>
                          <a:srgbClr val="000000"/>
                        </a:solidFill>
                        <a:effectLst/>
                        <a:highlight>
                          <a:srgbClr val="FFFFFF"/>
                        </a:highlight>
                        <a:latin typeface="Arial" panose="020B060402020202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827577233"/>
                  </a:ext>
                </a:extLst>
              </a:tr>
              <a:tr h="223592">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highlight>
                            <a:srgbClr val="FFFF00"/>
                          </a:highlight>
                        </a:rPr>
                        <a:t> $              560,668 </a:t>
                      </a:r>
                      <a:endParaRPr lang="en-US" sz="600" b="0" i="0" u="none" strike="noStrike">
                        <a:solidFill>
                          <a:srgbClr val="000000"/>
                        </a:solidFill>
                        <a:effectLst/>
                        <a:highlight>
                          <a:srgbClr val="FFFF00"/>
                        </a:highlight>
                        <a:latin typeface="Calibri" panose="020F0502020204030204" pitchFamily="34" charset="0"/>
                      </a:endParaRPr>
                    </a:p>
                  </a:txBody>
                  <a:tcPr marL="3264" marR="3264" marT="3264"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3264" marR="3264" marT="3264" marB="0" anchor="b"/>
                </a:tc>
                <a:tc>
                  <a:txBody>
                    <a:bodyPr/>
                    <a:lstStyle/>
                    <a:p>
                      <a:pPr algn="r" fontAlgn="b"/>
                      <a:r>
                        <a:rPr lang="en-US" sz="600" u="none" strike="noStrike">
                          <a:effectLst/>
                          <a:highlight>
                            <a:srgbClr val="FFFF00"/>
                          </a:highlight>
                        </a:rPr>
                        <a:t>4038.79 </a:t>
                      </a:r>
                      <a:endParaRPr lang="en-US" sz="600" b="0" i="0" u="none" strike="noStrike">
                        <a:solidFill>
                          <a:srgbClr val="000000"/>
                        </a:solidFill>
                        <a:effectLst/>
                        <a:highlight>
                          <a:srgbClr val="FFFF00"/>
                        </a:highlight>
                        <a:latin typeface="Calibri" panose="020F0502020204030204" pitchFamily="34" charset="0"/>
                      </a:endParaRPr>
                    </a:p>
                  </a:txBody>
                  <a:tcPr marL="3264" marR="3264" marT="3264" marB="0" anchor="b"/>
                </a:tc>
                <a:tc>
                  <a:txBody>
                    <a:bodyPr/>
                    <a:lstStyle/>
                    <a:p>
                      <a:pPr algn="ctr" fontAlgn="b"/>
                      <a:r>
                        <a:rPr lang="en-US" sz="600" u="none" strike="noStrike">
                          <a:effectLst/>
                        </a:rPr>
                        <a:t>=</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r" fontAlgn="b"/>
                      <a:r>
                        <a:rPr lang="en-US" sz="600" u="none" strike="noStrike">
                          <a:effectLst/>
                          <a:highlight>
                            <a:srgbClr val="FFFF00"/>
                          </a:highlight>
                        </a:rPr>
                        <a:t> $      138.82 </a:t>
                      </a:r>
                      <a:endParaRPr lang="en-US" sz="600" b="0" i="0" u="none" strike="noStrike">
                        <a:solidFill>
                          <a:srgbClr val="000000"/>
                        </a:solidFill>
                        <a:effectLst/>
                        <a:highlight>
                          <a:srgbClr val="FFFF00"/>
                        </a:highligh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2928549036"/>
                  </a:ext>
                </a:extLst>
              </a:tr>
              <a:tr h="11375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gridSpan="2">
                  <a:txBody>
                    <a:bodyPr/>
                    <a:lstStyle/>
                    <a:p>
                      <a:pPr algn="l" fontAlgn="b"/>
                      <a:r>
                        <a:rPr lang="en-US" sz="400" u="none" strike="noStrike">
                          <a:effectLst/>
                        </a:rPr>
                        <a:t>Total labor sales for month</a:t>
                      </a:r>
                      <a:endParaRPr lang="en-US" sz="400" b="0" i="0" u="none" strike="noStrike">
                        <a:solidFill>
                          <a:srgbClr val="000000"/>
                        </a:solidFill>
                        <a:effectLst/>
                        <a:latin typeface="Arial" panose="020B0604020202020204" pitchFamily="34" charset="0"/>
                      </a:endParaRPr>
                    </a:p>
                  </a:txBody>
                  <a:tcPr marL="3264" marR="3264" marT="3264" marB="0" anchor="b"/>
                </a:tc>
                <a:tc hMerge="1">
                  <a:txBody>
                    <a:bodyPr/>
                    <a:lstStyle/>
                    <a:p>
                      <a:endParaRPr lang="en-US"/>
                    </a:p>
                  </a:txBody>
                  <a:tcPr/>
                </a:tc>
                <a:tc>
                  <a:txBody>
                    <a:bodyPr/>
                    <a:lstStyle/>
                    <a:p>
                      <a:pPr algn="l" fontAlgn="b"/>
                      <a:r>
                        <a:rPr lang="en-US" sz="400" u="none" strike="noStrike">
                          <a:effectLst/>
                        </a:rPr>
                        <a:t>Total hours billed</a:t>
                      </a:r>
                      <a:endParaRPr lang="en-US" sz="400" b="0" i="0" u="none" strike="noStrike">
                        <a:solidFill>
                          <a:srgbClr val="000000"/>
                        </a:solidFill>
                        <a:effectLst/>
                        <a:latin typeface="Arial" panose="020B060402020202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gridSpan="2">
                  <a:txBody>
                    <a:bodyPr/>
                    <a:lstStyle/>
                    <a:p>
                      <a:pPr algn="l" fontAlgn="b"/>
                      <a:r>
                        <a:rPr lang="en-US" sz="400" u="none" strike="noStrike">
                          <a:effectLst/>
                        </a:rPr>
                        <a:t>Effective Labor Rate</a:t>
                      </a:r>
                      <a:endParaRPr lang="en-US" sz="400" b="0" i="0" u="none" strike="noStrike">
                        <a:solidFill>
                          <a:srgbClr val="000000"/>
                        </a:solidFill>
                        <a:effectLst/>
                        <a:latin typeface="Arial" panose="020B0604020202020204" pitchFamily="34" charset="0"/>
                      </a:endParaRPr>
                    </a:p>
                  </a:txBody>
                  <a:tcPr marL="3264" marR="3264" marT="3264" marB="0" anchor="b"/>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4267452971"/>
                  </a:ext>
                </a:extLst>
              </a:tr>
              <a:tr h="12154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3954384402"/>
                  </a:ext>
                </a:extLst>
              </a:tr>
              <a:tr h="11375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r" fontAlgn="b"/>
                      <a:r>
                        <a:rPr lang="en-US" sz="600" u="none" strike="noStrike">
                          <a:effectLst/>
                        </a:rPr>
                        <a:t>39.00</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ctr" fontAlgn="b"/>
                      <a:r>
                        <a:rPr lang="en-US" sz="500" u="none" strike="noStrike">
                          <a:effectLst/>
                        </a:rPr>
                        <a:t>x</a:t>
                      </a:r>
                      <a:endParaRPr lang="en-US" sz="500" b="1" i="0" u="none" strike="noStrike">
                        <a:solidFill>
                          <a:srgbClr val="000000"/>
                        </a:solidFill>
                        <a:effectLst/>
                        <a:latin typeface="Arial" panose="020B0604020202020204" pitchFamily="34" charset="0"/>
                      </a:endParaRPr>
                    </a:p>
                  </a:txBody>
                  <a:tcPr marL="3264" marR="3264" marT="3264" marB="0" anchor="b"/>
                </a:tc>
                <a:tc>
                  <a:txBody>
                    <a:bodyPr/>
                    <a:lstStyle/>
                    <a:p>
                      <a:pPr algn="r" fontAlgn="b"/>
                      <a:r>
                        <a:rPr lang="en-US" sz="600" u="none" strike="noStrike">
                          <a:effectLst/>
                        </a:rPr>
                        <a:t>8</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ctr" fontAlgn="b"/>
                      <a:r>
                        <a:rPr lang="en-US" sz="500" u="none" strike="noStrike">
                          <a:effectLst/>
                        </a:rPr>
                        <a:t>x</a:t>
                      </a:r>
                      <a:endParaRPr lang="en-US" sz="500" b="1" i="0" u="none" strike="noStrike">
                        <a:solidFill>
                          <a:srgbClr val="000000"/>
                        </a:solidFill>
                        <a:effectLst/>
                        <a:latin typeface="Arial" panose="020B0604020202020204" pitchFamily="34" charset="0"/>
                      </a:endParaRPr>
                    </a:p>
                  </a:txBody>
                  <a:tcPr marL="3264" marR="3264" marT="3264" marB="0" anchor="b"/>
                </a:tc>
                <a:tc>
                  <a:txBody>
                    <a:bodyPr/>
                    <a:lstStyle/>
                    <a:p>
                      <a:pPr algn="r" fontAlgn="b"/>
                      <a:r>
                        <a:rPr lang="en-US" sz="600" u="none" strike="noStrike">
                          <a:effectLst/>
                        </a:rPr>
                        <a:t>22</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ctr" fontAlgn="b"/>
                      <a:r>
                        <a:rPr lang="en-US" sz="500" u="none" strike="noStrike">
                          <a:effectLst/>
                        </a:rPr>
                        <a:t>=</a:t>
                      </a:r>
                      <a:endParaRPr lang="en-US" sz="500" b="0" i="0" u="none" strike="noStrike">
                        <a:solidFill>
                          <a:srgbClr val="000000"/>
                        </a:solidFill>
                        <a:effectLst/>
                        <a:latin typeface="Arial" panose="020B0604020202020204" pitchFamily="34" charset="0"/>
                      </a:endParaRPr>
                    </a:p>
                  </a:txBody>
                  <a:tcPr marL="3264" marR="3264" marT="3264" marB="0" anchor="b"/>
                </a:tc>
                <a:tc>
                  <a:txBody>
                    <a:bodyPr/>
                    <a:lstStyle/>
                    <a:p>
                      <a:pPr algn="r" fontAlgn="b"/>
                      <a:r>
                        <a:rPr lang="en-US" sz="600" u="none" strike="noStrike">
                          <a:effectLst/>
                          <a:highlight>
                            <a:srgbClr val="FFFF00"/>
                          </a:highlight>
                        </a:rPr>
                        <a:t>6,864.0 </a:t>
                      </a:r>
                      <a:endParaRPr lang="en-US" sz="600" b="0" i="0" u="none" strike="noStrike">
                        <a:solidFill>
                          <a:srgbClr val="000000"/>
                        </a:solidFill>
                        <a:effectLst/>
                        <a:highlight>
                          <a:srgbClr val="FFFF00"/>
                        </a:highlight>
                        <a:latin typeface="Calibri" panose="020F0502020204030204" pitchFamily="34" charset="0"/>
                      </a:endParaRPr>
                    </a:p>
                  </a:txBody>
                  <a:tcPr marL="3264" marR="3264" marT="3264"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Calibri" panose="020F0502020204030204" pitchFamily="34" charset="0"/>
                      </a:endParaRPr>
                    </a:p>
                  </a:txBody>
                  <a:tcPr marL="3264" marR="3264" marT="3264"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Calibri" panose="020F0502020204030204" pitchFamily="34" charset="0"/>
                      </a:endParaRPr>
                    </a:p>
                  </a:txBody>
                  <a:tcPr marL="3264" marR="3264" marT="3264" marB="0" anchor="b"/>
                </a:tc>
                <a:extLst>
                  <a:ext uri="{0D108BD9-81ED-4DB2-BD59-A6C34878D82A}">
                    <a16:rowId xmlns:a16="http://schemas.microsoft.com/office/drawing/2014/main" val="4119243165"/>
                  </a:ext>
                </a:extLst>
              </a:tr>
              <a:tr h="11375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gridSpan="2">
                  <a:txBody>
                    <a:bodyPr/>
                    <a:lstStyle/>
                    <a:p>
                      <a:pPr algn="l" fontAlgn="b"/>
                      <a:r>
                        <a:rPr lang="en-US" sz="400" u="none" strike="noStrike">
                          <a:effectLst/>
                        </a:rPr>
                        <a:t># Service mechanical technicians</a:t>
                      </a:r>
                      <a:endParaRPr lang="en-US" sz="400" b="0" i="0" u="none" strike="noStrike">
                        <a:solidFill>
                          <a:srgbClr val="000000"/>
                        </a:solidFill>
                        <a:effectLst/>
                        <a:latin typeface="Arial" panose="020B0604020202020204" pitchFamily="34" charset="0"/>
                      </a:endParaRPr>
                    </a:p>
                  </a:txBody>
                  <a:tcPr marL="3264" marR="3264" marT="3264" marB="0" anchor="b"/>
                </a:tc>
                <a:tc hMerge="1">
                  <a:txBody>
                    <a:bodyPr/>
                    <a:lstStyle/>
                    <a:p>
                      <a:endParaRPr lang="en-US"/>
                    </a:p>
                  </a:txBody>
                  <a:tcPr/>
                </a:tc>
                <a:tc gridSpan="2">
                  <a:txBody>
                    <a:bodyPr/>
                    <a:lstStyle/>
                    <a:p>
                      <a:pPr algn="l" fontAlgn="b"/>
                      <a:r>
                        <a:rPr lang="en-US" sz="400" u="none" strike="noStrike">
                          <a:effectLst/>
                        </a:rPr>
                        <a:t># Hours per day for one tech</a:t>
                      </a:r>
                      <a:endParaRPr lang="en-US" sz="400" b="0" i="0" u="none" strike="noStrike">
                        <a:solidFill>
                          <a:srgbClr val="000000"/>
                        </a:solidFill>
                        <a:effectLst/>
                        <a:latin typeface="Arial" panose="020B0604020202020204" pitchFamily="34" charset="0"/>
                      </a:endParaRPr>
                    </a:p>
                  </a:txBody>
                  <a:tcPr marL="3264" marR="3264" marT="3264" marB="0" anchor="b"/>
                </a:tc>
                <a:tc hMerge="1">
                  <a:txBody>
                    <a:bodyPr/>
                    <a:lstStyle/>
                    <a:p>
                      <a:endParaRPr lang="en-US"/>
                    </a:p>
                  </a:txBody>
                  <a:tcPr/>
                </a:tc>
                <a:tc gridSpan="2">
                  <a:txBody>
                    <a:bodyPr/>
                    <a:lstStyle/>
                    <a:p>
                      <a:pPr algn="l" fontAlgn="b"/>
                      <a:r>
                        <a:rPr lang="en-US" sz="400" u="none" strike="noStrike">
                          <a:effectLst/>
                        </a:rPr>
                        <a:t>Working Days/Month</a:t>
                      </a:r>
                      <a:endParaRPr lang="en-US" sz="400" b="0" i="0" u="none" strike="noStrike">
                        <a:solidFill>
                          <a:srgbClr val="000000"/>
                        </a:solidFill>
                        <a:effectLst/>
                        <a:latin typeface="Arial" panose="020B0604020202020204" pitchFamily="34" charset="0"/>
                      </a:endParaRPr>
                    </a:p>
                  </a:txBody>
                  <a:tcPr marL="3264" marR="3264" marT="3264" marB="0" anchor="b"/>
                </a:tc>
                <a:tc hMerge="1">
                  <a:txBody>
                    <a:bodyPr/>
                    <a:lstStyle/>
                    <a:p>
                      <a:endParaRPr lang="en-US"/>
                    </a:p>
                  </a:txBody>
                  <a:tcPr/>
                </a:tc>
                <a:tc gridSpan="2">
                  <a:txBody>
                    <a:bodyPr/>
                    <a:lstStyle/>
                    <a:p>
                      <a:pPr algn="l" fontAlgn="b"/>
                      <a:r>
                        <a:rPr lang="en-US" sz="400" u="none" strike="noStrike">
                          <a:effectLst/>
                        </a:rPr>
                        <a:t>Clock Hour Aval</a:t>
                      </a:r>
                      <a:endParaRPr lang="en-US" sz="400" b="0" i="0" u="none" strike="noStrike">
                        <a:solidFill>
                          <a:srgbClr val="000000"/>
                        </a:solidFill>
                        <a:effectLst/>
                        <a:latin typeface="Arial" panose="020B0604020202020204" pitchFamily="34" charset="0"/>
                      </a:endParaRPr>
                    </a:p>
                  </a:txBody>
                  <a:tcPr marL="3264" marR="3264" marT="3264" marB="0" anchor="b"/>
                </a:tc>
                <a:tc hMerge="1">
                  <a:txBody>
                    <a:bodyPr/>
                    <a:lstStyle/>
                    <a:p>
                      <a:endParaRPr lang="en-US"/>
                    </a:p>
                  </a:txBody>
                  <a:tcPr/>
                </a:tc>
                <a:tc>
                  <a:txBody>
                    <a:bodyPr/>
                    <a:lstStyle/>
                    <a:p>
                      <a:pPr algn="l" fontAlgn="b"/>
                      <a:endParaRPr lang="en-US" sz="400" b="0" i="0" u="none" strike="noStrike">
                        <a:solidFill>
                          <a:srgbClr val="000000"/>
                        </a:solidFill>
                        <a:effectLst/>
                        <a:latin typeface="Arial" panose="020B0604020202020204" pitchFamily="34" charset="0"/>
                      </a:endParaRPr>
                    </a:p>
                  </a:txBody>
                  <a:tcPr marL="3264" marR="3264" marT="3264" marB="0" anchor="b"/>
                </a:tc>
                <a:extLst>
                  <a:ext uri="{0D108BD9-81ED-4DB2-BD59-A6C34878D82A}">
                    <a16:rowId xmlns:a16="http://schemas.microsoft.com/office/drawing/2014/main" val="1199916809"/>
                  </a:ext>
                </a:extLst>
              </a:tr>
              <a:tr h="11375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139142689"/>
                  </a:ext>
                </a:extLst>
              </a:tr>
              <a:tr h="223592">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r" fontAlgn="b"/>
                      <a:r>
                        <a:rPr lang="en-US" sz="600" u="none" strike="noStrike">
                          <a:effectLst/>
                          <a:highlight>
                            <a:srgbClr val="FFFF00"/>
                          </a:highlight>
                        </a:rPr>
                        <a:t>6,864.0 </a:t>
                      </a:r>
                      <a:endParaRPr lang="en-US" sz="600" b="0" i="0" u="none" strike="noStrike">
                        <a:solidFill>
                          <a:srgbClr val="000000"/>
                        </a:solidFill>
                        <a:effectLst/>
                        <a:highlight>
                          <a:srgbClr val="FFFF00"/>
                        </a:highlight>
                        <a:latin typeface="Calibri" panose="020F0502020204030204" pitchFamily="34" charset="0"/>
                      </a:endParaRPr>
                    </a:p>
                  </a:txBody>
                  <a:tcPr marL="3264" marR="3264" marT="3264" marB="0" anchor="b"/>
                </a:tc>
                <a:tc>
                  <a:txBody>
                    <a:bodyPr/>
                    <a:lstStyle/>
                    <a:p>
                      <a:pPr algn="ctr" fontAlgn="b"/>
                      <a:r>
                        <a:rPr lang="en-US" sz="500" u="none" strike="noStrike">
                          <a:effectLst/>
                        </a:rPr>
                        <a:t>x</a:t>
                      </a:r>
                      <a:endParaRPr lang="en-US" sz="500" b="1" i="0" u="none" strike="noStrike">
                        <a:solidFill>
                          <a:srgbClr val="000000"/>
                        </a:solidFill>
                        <a:effectLst/>
                        <a:latin typeface="Arial" panose="020B0604020202020204" pitchFamily="34" charset="0"/>
                      </a:endParaRPr>
                    </a:p>
                  </a:txBody>
                  <a:tcPr marL="3264" marR="3264" marT="3264" marB="0" anchor="b"/>
                </a:tc>
                <a:tc>
                  <a:txBody>
                    <a:bodyPr/>
                    <a:lstStyle/>
                    <a:p>
                      <a:pPr algn="r" fontAlgn="b"/>
                      <a:r>
                        <a:rPr lang="en-US" sz="600" u="none" strike="noStrike">
                          <a:effectLst/>
                          <a:highlight>
                            <a:srgbClr val="FFFF00"/>
                          </a:highlight>
                        </a:rPr>
                        <a:t> $         138.82 </a:t>
                      </a:r>
                      <a:endParaRPr lang="en-US" sz="600" b="0" i="0" u="none" strike="noStrike">
                        <a:solidFill>
                          <a:srgbClr val="000000"/>
                        </a:solidFill>
                        <a:effectLst/>
                        <a:highlight>
                          <a:srgbClr val="FFFF00"/>
                        </a:highlight>
                        <a:latin typeface="Calibri" panose="020F0502020204030204" pitchFamily="34" charset="0"/>
                      </a:endParaRPr>
                    </a:p>
                  </a:txBody>
                  <a:tcPr marL="3264" marR="3264" marT="3264" marB="0" anchor="b"/>
                </a:tc>
                <a:tc>
                  <a:txBody>
                    <a:bodyPr/>
                    <a:lstStyle/>
                    <a:p>
                      <a:pPr algn="ctr" fontAlgn="b"/>
                      <a:r>
                        <a:rPr lang="en-US" sz="500" u="none" strike="noStrike">
                          <a:effectLst/>
                        </a:rPr>
                        <a:t>=</a:t>
                      </a:r>
                      <a:endParaRPr lang="en-US" sz="500" b="1" i="0" u="none" strike="noStrike">
                        <a:solidFill>
                          <a:srgbClr val="000000"/>
                        </a:solidFill>
                        <a:effectLst/>
                        <a:latin typeface="Arial" panose="020B0604020202020204" pitchFamily="34" charset="0"/>
                      </a:endParaRPr>
                    </a:p>
                  </a:txBody>
                  <a:tcPr marL="3264" marR="3264" marT="3264" marB="0" anchor="b"/>
                </a:tc>
                <a:tc>
                  <a:txBody>
                    <a:bodyPr/>
                    <a:lstStyle/>
                    <a:p>
                      <a:pPr algn="l" fontAlgn="b"/>
                      <a:r>
                        <a:rPr lang="en-US" sz="600" u="none" strike="noStrike">
                          <a:effectLst/>
                          <a:highlight>
                            <a:srgbClr val="FFFF00"/>
                          </a:highlight>
                        </a:rPr>
                        <a:t> $    952,866 </a:t>
                      </a:r>
                      <a:endParaRPr lang="en-US" sz="600" b="0" i="0" u="none" strike="noStrike">
                        <a:solidFill>
                          <a:srgbClr val="000000"/>
                        </a:solidFill>
                        <a:effectLst/>
                        <a:highlight>
                          <a:srgbClr val="FFFF00"/>
                        </a:highligh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r" fontAlgn="b"/>
                      <a:r>
                        <a:rPr lang="en-US" sz="600" u="none" strike="noStrike">
                          <a:effectLst/>
                          <a:highlight>
                            <a:srgbClr val="FFFF00"/>
                          </a:highlight>
                        </a:rPr>
                        <a:t>1191082</a:t>
                      </a:r>
                      <a:endParaRPr lang="en-US" sz="600" b="0" i="0" u="none" strike="noStrike">
                        <a:solidFill>
                          <a:srgbClr val="000000"/>
                        </a:solidFill>
                        <a:effectLst/>
                        <a:highlight>
                          <a:srgbClr val="FFFF00"/>
                        </a:highligh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932616868"/>
                  </a:ext>
                </a:extLst>
              </a:tr>
              <a:tr h="18349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r" fontAlgn="b"/>
                      <a:r>
                        <a:rPr lang="en-US" sz="400" u="none" strike="noStrike">
                          <a:effectLst/>
                        </a:rPr>
                        <a:t>Clock Hours Available</a:t>
                      </a:r>
                      <a:endParaRPr lang="en-US" sz="400" b="0" i="0" u="none" strike="noStrike">
                        <a:solidFill>
                          <a:srgbClr val="000000"/>
                        </a:solidFill>
                        <a:effectLst/>
                        <a:latin typeface="Arial" panose="020B060402020202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gridSpan="2">
                  <a:txBody>
                    <a:bodyPr/>
                    <a:lstStyle/>
                    <a:p>
                      <a:pPr algn="l" fontAlgn="b"/>
                      <a:r>
                        <a:rPr lang="en-US" sz="400" u="none" strike="noStrike">
                          <a:effectLst/>
                        </a:rPr>
                        <a:t>Effective Labor Rate</a:t>
                      </a:r>
                      <a:endParaRPr lang="en-US" sz="400" b="0" i="0" u="none" strike="noStrike">
                        <a:solidFill>
                          <a:srgbClr val="000000"/>
                        </a:solidFill>
                        <a:effectLst/>
                        <a:latin typeface="Arial" panose="020B0604020202020204" pitchFamily="34" charset="0"/>
                      </a:endParaRPr>
                    </a:p>
                  </a:txBody>
                  <a:tcPr marL="3264" marR="3264" marT="3264" marB="0" anchor="b"/>
                </a:tc>
                <a:tc hMerge="1">
                  <a:txBody>
                    <a:bodyPr/>
                    <a:lstStyle/>
                    <a:p>
                      <a:endParaRPr lang="en-US"/>
                    </a:p>
                  </a:txBody>
                  <a:tcPr/>
                </a:tc>
                <a:tc rowSpan="2">
                  <a:txBody>
                    <a:bodyPr/>
                    <a:lstStyle/>
                    <a:p>
                      <a:pPr algn="ctr" fontAlgn="b"/>
                      <a:r>
                        <a:rPr lang="en-US" sz="400" u="none" strike="noStrike">
                          <a:effectLst/>
                        </a:rPr>
                        <a:t>Labor sales potential @100%</a:t>
                      </a:r>
                      <a:endParaRPr lang="en-US" sz="400" b="0" i="0" u="none" strike="noStrike">
                        <a:solidFill>
                          <a:srgbClr val="000000"/>
                        </a:solidFill>
                        <a:effectLst/>
                        <a:latin typeface="Arial" panose="020B060402020202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rowSpan="2">
                  <a:txBody>
                    <a:bodyPr/>
                    <a:lstStyle/>
                    <a:p>
                      <a:pPr algn="ctr" fontAlgn="b"/>
                      <a:r>
                        <a:rPr lang="en-US" sz="400" u="none" strike="noStrike">
                          <a:effectLst/>
                        </a:rPr>
                        <a:t>Labor sales potential @ 125%</a:t>
                      </a:r>
                      <a:endParaRPr lang="en-US" sz="4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2212152502"/>
                  </a:ext>
                </a:extLst>
              </a:tr>
              <a:tr h="12154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vMerge="1">
                  <a:txBody>
                    <a:bodyPr/>
                    <a:lstStyle/>
                    <a:p>
                      <a:endParaRPr lang="en-US"/>
                    </a:p>
                  </a:txBody>
                  <a:tcPr/>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227519049"/>
                  </a:ext>
                </a:extLst>
              </a:tr>
              <a:tr h="11375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gridSpan="8">
                  <a:txBody>
                    <a:bodyPr/>
                    <a:lstStyle/>
                    <a:p>
                      <a:pPr algn="l" fontAlgn="b"/>
                      <a:r>
                        <a:rPr lang="en-US" sz="600" u="none" strike="noStrike">
                          <a:effectLst/>
                        </a:rPr>
                        <a:t>How proficient are your technicians ?</a:t>
                      </a:r>
                      <a:endParaRPr lang="en-US" sz="600" b="0" i="0" u="none" strike="noStrike">
                        <a:solidFill>
                          <a:srgbClr val="000000"/>
                        </a:solidFill>
                        <a:effectLst/>
                        <a:latin typeface="Calibri" panose="020F0502020204030204" pitchFamily="34" charset="0"/>
                      </a:endParaRPr>
                    </a:p>
                  </a:txBody>
                  <a:tcPr marL="3264" marR="3264" marT="3264"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3288500381"/>
                  </a:ext>
                </a:extLst>
              </a:tr>
              <a:tr h="11375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857741983"/>
                  </a:ext>
                </a:extLst>
              </a:tr>
              <a:tr h="12154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r" fontAlgn="b"/>
                      <a:r>
                        <a:rPr lang="en-US" sz="600" u="none" strike="noStrike">
                          <a:effectLst/>
                        </a:rPr>
                        <a:t>4,038.8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3264" marR="3264" marT="3264" marB="0" anchor="b"/>
                </a:tc>
                <a:tc>
                  <a:txBody>
                    <a:bodyPr/>
                    <a:lstStyle/>
                    <a:p>
                      <a:pPr algn="r" fontAlgn="b"/>
                      <a:r>
                        <a:rPr lang="en-US" sz="600" u="none" strike="noStrike">
                          <a:effectLst/>
                        </a:rPr>
                        <a:t>6,864.00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ctr" fontAlgn="b"/>
                      <a:r>
                        <a:rPr lang="en-US" sz="600" u="none" strike="noStrike">
                          <a:effectLst/>
                        </a:rPr>
                        <a:t>=</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r" fontAlgn="b"/>
                      <a:r>
                        <a:rPr lang="en-US" sz="600" u="none" strike="noStrike">
                          <a:effectLst/>
                          <a:highlight>
                            <a:srgbClr val="FFFF00"/>
                          </a:highlight>
                        </a:rPr>
                        <a:t>58.84%</a:t>
                      </a:r>
                      <a:endParaRPr lang="en-US" sz="600" b="0" i="0" u="none" strike="noStrike">
                        <a:solidFill>
                          <a:srgbClr val="000000"/>
                        </a:solidFill>
                        <a:effectLst/>
                        <a:highlight>
                          <a:srgbClr val="FFFF00"/>
                        </a:highligh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437140405"/>
                  </a:ext>
                </a:extLst>
              </a:tr>
              <a:tr h="117625">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ctr" fontAlgn="t"/>
                      <a:r>
                        <a:rPr lang="en-US" sz="400" u="none" strike="noStrike">
                          <a:effectLst/>
                        </a:rPr>
                        <a:t>Hours Billed</a:t>
                      </a:r>
                      <a:endParaRPr lang="en-US" sz="400" b="0" i="0" u="none" strike="noStrike">
                        <a:solidFill>
                          <a:srgbClr val="000000"/>
                        </a:solidFill>
                        <a:effectLst/>
                        <a:latin typeface="Arial" panose="020B0604020202020204" pitchFamily="34" charset="0"/>
                      </a:endParaRPr>
                    </a:p>
                  </a:txBody>
                  <a:tcPr marL="3264" marR="3264" marT="3264" marB="0"/>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ctr" fontAlgn="t"/>
                      <a:r>
                        <a:rPr lang="en-US" sz="400" u="none" strike="noStrike">
                          <a:effectLst/>
                        </a:rPr>
                        <a:t>Hours Available</a:t>
                      </a:r>
                      <a:endParaRPr lang="en-US" sz="400" b="0" i="0" u="none" strike="noStrike">
                        <a:solidFill>
                          <a:srgbClr val="000000"/>
                        </a:solidFill>
                        <a:effectLst/>
                        <a:latin typeface="Arial" panose="020B0604020202020204" pitchFamily="34" charset="0"/>
                      </a:endParaRPr>
                    </a:p>
                  </a:txBody>
                  <a:tcPr marL="3264" marR="3264" marT="3264" marB="0"/>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ctr" fontAlgn="t"/>
                      <a:r>
                        <a:rPr lang="en-US" sz="400" u="none" strike="noStrike">
                          <a:effectLst/>
                        </a:rPr>
                        <a:t>Tech Proficiency</a:t>
                      </a:r>
                      <a:endParaRPr lang="en-US" sz="400" b="0" i="0" u="none" strike="noStrike">
                        <a:solidFill>
                          <a:srgbClr val="000000"/>
                        </a:solidFill>
                        <a:effectLst/>
                        <a:latin typeface="Arial" panose="020B0604020202020204" pitchFamily="34" charset="0"/>
                      </a:endParaRPr>
                    </a:p>
                  </a:txBody>
                  <a:tcPr marL="3264" marR="3264" marT="3264" marB="0"/>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2831095828"/>
                  </a:ext>
                </a:extLst>
              </a:tr>
              <a:tr h="11375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1824325467"/>
                  </a:ext>
                </a:extLst>
              </a:tr>
              <a:tr h="11375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2616334811"/>
                  </a:ext>
                </a:extLst>
              </a:tr>
              <a:tr h="117625">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955437126"/>
                  </a:ext>
                </a:extLst>
              </a:tr>
              <a:tr h="117625">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dirty="0">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3264" marR="3264" marT="3264" marB="0" anchor="b"/>
                </a:tc>
                <a:tc>
                  <a:txBody>
                    <a:bodyPr/>
                    <a:lstStyle/>
                    <a:p>
                      <a:pPr algn="l" fontAlgn="b"/>
                      <a:endParaRPr lang="en-US" sz="600" b="0" i="0" u="none" strike="noStrike" dirty="0">
                        <a:solidFill>
                          <a:srgbClr val="000000"/>
                        </a:solidFill>
                        <a:effectLst/>
                        <a:latin typeface="Calibri" panose="020F0502020204030204" pitchFamily="34" charset="0"/>
                      </a:endParaRPr>
                    </a:p>
                  </a:txBody>
                  <a:tcPr marL="3264" marR="3264" marT="3264" marB="0" anchor="b"/>
                </a:tc>
                <a:extLst>
                  <a:ext uri="{0D108BD9-81ED-4DB2-BD59-A6C34878D82A}">
                    <a16:rowId xmlns:a16="http://schemas.microsoft.com/office/drawing/2014/main" val="1761490624"/>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 – March 2024</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Experienced techs do not work on weekends, only quick lane is open.</a:t>
            </a:r>
          </a:p>
          <a:p>
            <a:r>
              <a:rPr lang="en-US" sz="1800" b="0" i="0" u="none" strike="noStrike" baseline="0" dirty="0">
                <a:solidFill>
                  <a:srgbClr val="221E1F"/>
                </a:solidFill>
                <a:latin typeface="Calibri" panose="020F0502020204030204" pitchFamily="34" charset="0"/>
              </a:rPr>
              <a:t>Goals for improvement </a:t>
            </a:r>
            <a:r>
              <a:rPr lang="en-US" dirty="0">
                <a:solidFill>
                  <a:srgbClr val="221E1F"/>
                </a:solidFill>
                <a:latin typeface="Calibri" panose="020F0502020204030204" pitchFamily="34" charset="0"/>
              </a:rPr>
              <a:t>: Able to repair more vehicles and turn more flat rate hours by doing more than quick lane service on Saturdays.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 Rotate experienced technicians on Saturdays or adjust rate of pay for Saturday work schedule.</a:t>
            </a:r>
          </a:p>
          <a:p>
            <a:r>
              <a:rPr lang="en-US" sz="1800" b="0" i="0" u="none" strike="noStrike" baseline="0" dirty="0">
                <a:solidFill>
                  <a:srgbClr val="221E1F"/>
                </a:solidFill>
                <a:latin typeface="Calibri" panose="020F0502020204030204" pitchFamily="34" charset="0"/>
              </a:rPr>
              <a:t>Plans to evaluate your changes : Monitor productivity for flat rate experienced techs for Saturday only.</a:t>
            </a:r>
          </a:p>
          <a:p>
            <a:endParaRPr lang="en-US" dirty="0"/>
          </a:p>
        </p:txBody>
      </p:sp>
      <p:graphicFrame>
        <p:nvGraphicFramePr>
          <p:cNvPr id="7" name="Content Placeholder 6">
            <a:extLst>
              <a:ext uri="{FF2B5EF4-FFF2-40B4-BE49-F238E27FC236}">
                <a16:creationId xmlns:a16="http://schemas.microsoft.com/office/drawing/2014/main" id="{B0CAEDD9-399D-627E-F8DF-9B7363BD195D}"/>
              </a:ext>
            </a:extLst>
          </p:cNvPr>
          <p:cNvGraphicFramePr>
            <a:graphicFrameLocks noGrp="1"/>
          </p:cNvGraphicFramePr>
          <p:nvPr>
            <p:ph sz="half" idx="2"/>
          </p:nvPr>
        </p:nvGraphicFramePr>
        <p:xfrm>
          <a:off x="5621171" y="2160588"/>
          <a:ext cx="3121357" cy="4348968"/>
        </p:xfrm>
        <a:graphic>
          <a:graphicData uri="http://schemas.openxmlformats.org/drawingml/2006/table">
            <a:tbl>
              <a:tblPr>
                <a:tableStyleId>{5C22544A-7EE6-4342-B048-85BDC9FD1C3A}</a:tableStyleId>
              </a:tblPr>
              <a:tblGrid>
                <a:gridCol w="1248543">
                  <a:extLst>
                    <a:ext uri="{9D8B030D-6E8A-4147-A177-3AD203B41FA5}">
                      <a16:colId xmlns:a16="http://schemas.microsoft.com/office/drawing/2014/main" val="3949360920"/>
                    </a:ext>
                  </a:extLst>
                </a:gridCol>
                <a:gridCol w="821410">
                  <a:extLst>
                    <a:ext uri="{9D8B030D-6E8A-4147-A177-3AD203B41FA5}">
                      <a16:colId xmlns:a16="http://schemas.microsoft.com/office/drawing/2014/main" val="248789948"/>
                    </a:ext>
                  </a:extLst>
                </a:gridCol>
                <a:gridCol w="525702">
                  <a:extLst>
                    <a:ext uri="{9D8B030D-6E8A-4147-A177-3AD203B41FA5}">
                      <a16:colId xmlns:a16="http://schemas.microsoft.com/office/drawing/2014/main" val="2997726342"/>
                    </a:ext>
                  </a:extLst>
                </a:gridCol>
                <a:gridCol w="525702">
                  <a:extLst>
                    <a:ext uri="{9D8B030D-6E8A-4147-A177-3AD203B41FA5}">
                      <a16:colId xmlns:a16="http://schemas.microsoft.com/office/drawing/2014/main" val="339140366"/>
                    </a:ext>
                  </a:extLst>
                </a:gridCol>
              </a:tblGrid>
              <a:tr h="169758">
                <a:tc>
                  <a:txBody>
                    <a:bodyPr/>
                    <a:lstStyle/>
                    <a:p>
                      <a:pPr algn="l" fontAlgn="b"/>
                      <a:endParaRPr lang="en-US" sz="900" b="0" i="0" u="none" strike="noStrike">
                        <a:solidFill>
                          <a:srgbClr val="000000"/>
                        </a:solidFill>
                        <a:effectLst/>
                        <a:latin typeface="Calibri" panose="020F0502020204030204" pitchFamily="34" charset="0"/>
                      </a:endParaRPr>
                    </a:p>
                  </a:txBody>
                  <a:tcPr marL="5476" marR="5476" marT="5476"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76" marR="5476" marT="5476"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76" marR="5476" marT="5476"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76" marR="5476" marT="5476" marB="0" anchor="b"/>
                </a:tc>
                <a:extLst>
                  <a:ext uri="{0D108BD9-81ED-4DB2-BD59-A6C34878D82A}">
                    <a16:rowId xmlns:a16="http://schemas.microsoft.com/office/drawing/2014/main" val="3417083478"/>
                  </a:ext>
                </a:extLst>
              </a:tr>
              <a:tr h="208091">
                <a:tc gridSpan="4">
                  <a:txBody>
                    <a:bodyPr/>
                    <a:lstStyle/>
                    <a:p>
                      <a:pPr algn="ctr" fontAlgn="b"/>
                      <a:r>
                        <a:rPr lang="en-US" sz="900" u="none" strike="noStrike">
                          <a:effectLst/>
                          <a:highlight>
                            <a:srgbClr val="4472C4"/>
                          </a:highlight>
                        </a:rPr>
                        <a:t>FACILITY POTENTIAL</a:t>
                      </a:r>
                      <a:endParaRPr lang="en-US" sz="900" b="1" i="0" u="none" strike="noStrike">
                        <a:solidFill>
                          <a:srgbClr val="FFFFFF"/>
                        </a:solidFill>
                        <a:effectLst/>
                        <a:highlight>
                          <a:srgbClr val="4472C4"/>
                        </a:highlight>
                        <a:latin typeface="Arial" panose="020B0604020202020204" pitchFamily="34" charset="0"/>
                      </a:endParaRPr>
                    </a:p>
                  </a:txBody>
                  <a:tcPr marL="5476" marR="5476" marT="5476"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40933911"/>
                  </a:ext>
                </a:extLst>
              </a:tr>
              <a:tr h="427133">
                <a:tc>
                  <a:txBody>
                    <a:bodyPr/>
                    <a:lstStyle/>
                    <a:p>
                      <a:pPr algn="l" fontAlgn="b"/>
                      <a:r>
                        <a:rPr lang="en-US" sz="900" u="none" strike="noStrike">
                          <a:effectLst/>
                          <a:highlight>
                            <a:srgbClr val="4472C4"/>
                          </a:highlight>
                        </a:rPr>
                        <a:t>Number of Bays</a:t>
                      </a:r>
                      <a:endParaRPr lang="en-US" sz="900" b="0" i="0"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r" fontAlgn="b"/>
                      <a:r>
                        <a:rPr lang="en-US" sz="900" u="none" strike="noStrike">
                          <a:effectLst/>
                          <a:highlight>
                            <a:srgbClr val="FFFFFF"/>
                          </a:highlight>
                        </a:rPr>
                        <a:t>49</a:t>
                      </a:r>
                      <a:endParaRPr lang="en-US" sz="900" b="0" i="0" u="none" strike="noStrike">
                        <a:solidFill>
                          <a:srgbClr val="000000"/>
                        </a:solidFill>
                        <a:effectLst/>
                        <a:highlight>
                          <a:srgbClr val="FFFFFF"/>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1378525885"/>
                  </a:ext>
                </a:extLst>
              </a:tr>
              <a:tr h="164282">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ctr" fontAlgn="b"/>
                      <a:r>
                        <a:rPr lang="en-US" sz="900" u="none" strike="noStrike">
                          <a:effectLst/>
                          <a:highlight>
                            <a:srgbClr val="4472C4"/>
                          </a:highlight>
                        </a:rPr>
                        <a:t>x</a:t>
                      </a:r>
                      <a:endParaRPr lang="en-US" sz="900" b="1" i="0"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942389355"/>
                  </a:ext>
                </a:extLst>
              </a:tr>
              <a:tr h="169758">
                <a:tc>
                  <a:txBody>
                    <a:bodyPr/>
                    <a:lstStyle/>
                    <a:p>
                      <a:pPr algn="l" fontAlgn="b"/>
                      <a:r>
                        <a:rPr lang="en-US" sz="900" u="none" strike="noStrike">
                          <a:effectLst/>
                          <a:highlight>
                            <a:srgbClr val="4472C4"/>
                          </a:highlight>
                        </a:rPr>
                        <a:t>Number of Days</a:t>
                      </a:r>
                      <a:endParaRPr lang="en-US" sz="900" b="0" i="0"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r" fontAlgn="b"/>
                      <a:r>
                        <a:rPr lang="en-US" sz="900" u="none" strike="noStrike">
                          <a:effectLst/>
                          <a:highlight>
                            <a:srgbClr val="FFFFFF"/>
                          </a:highlight>
                        </a:rPr>
                        <a:t>22</a:t>
                      </a:r>
                      <a:endParaRPr lang="en-US" sz="900" b="0" i="0" u="none" strike="noStrike">
                        <a:solidFill>
                          <a:srgbClr val="000000"/>
                        </a:solidFill>
                        <a:effectLst/>
                        <a:highlight>
                          <a:srgbClr val="FFFFFF"/>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2319901174"/>
                  </a:ext>
                </a:extLst>
              </a:tr>
              <a:tr h="169758">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ctr" fontAlgn="b"/>
                      <a:r>
                        <a:rPr lang="en-US" sz="900" u="none" strike="noStrike">
                          <a:effectLst/>
                          <a:highlight>
                            <a:srgbClr val="4472C4"/>
                          </a:highlight>
                        </a:rPr>
                        <a:t>x</a:t>
                      </a:r>
                      <a:endParaRPr lang="en-US" sz="900" b="1" i="0"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116088046"/>
                  </a:ext>
                </a:extLst>
              </a:tr>
              <a:tr h="169758">
                <a:tc>
                  <a:txBody>
                    <a:bodyPr/>
                    <a:lstStyle/>
                    <a:p>
                      <a:pPr algn="l" fontAlgn="b"/>
                      <a:r>
                        <a:rPr lang="en-US" sz="900" u="none" strike="noStrike">
                          <a:effectLst/>
                          <a:highlight>
                            <a:srgbClr val="4472C4"/>
                          </a:highlight>
                        </a:rPr>
                        <a:t>Number of Hours</a:t>
                      </a:r>
                      <a:endParaRPr lang="en-US" sz="900" b="0" i="0"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r" fontAlgn="b"/>
                      <a:r>
                        <a:rPr lang="en-US" sz="900" u="none" strike="noStrike">
                          <a:effectLst/>
                          <a:highlight>
                            <a:srgbClr val="FFFFFF"/>
                          </a:highlight>
                        </a:rPr>
                        <a:t>8</a:t>
                      </a:r>
                      <a:endParaRPr lang="en-US" sz="900" b="0" i="0" u="none" strike="noStrike">
                        <a:solidFill>
                          <a:srgbClr val="000000"/>
                        </a:solidFill>
                        <a:effectLst/>
                        <a:highlight>
                          <a:srgbClr val="FFFFFF"/>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3278715752"/>
                  </a:ext>
                </a:extLst>
              </a:tr>
              <a:tr h="169758">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ctr" fontAlgn="b"/>
                      <a:r>
                        <a:rPr lang="en-US" sz="900" u="none" strike="noStrike">
                          <a:effectLst/>
                          <a:highlight>
                            <a:srgbClr val="4472C4"/>
                          </a:highlight>
                        </a:rPr>
                        <a:t>x</a:t>
                      </a:r>
                      <a:endParaRPr lang="en-US" sz="900" b="1" i="0"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730367275"/>
                  </a:ext>
                </a:extLst>
              </a:tr>
              <a:tr h="169758">
                <a:tc>
                  <a:txBody>
                    <a:bodyPr/>
                    <a:lstStyle/>
                    <a:p>
                      <a:pPr algn="l" fontAlgn="b"/>
                      <a:r>
                        <a:rPr lang="en-US" sz="900" u="none" strike="noStrike">
                          <a:effectLst/>
                          <a:highlight>
                            <a:srgbClr val="4472C4"/>
                          </a:highlight>
                        </a:rPr>
                        <a:t>Effective Labor Rate</a:t>
                      </a:r>
                      <a:endParaRPr lang="en-US" sz="900" b="0" i="0"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l" fontAlgn="b"/>
                      <a:r>
                        <a:rPr lang="en-US" sz="900" u="none" strike="noStrike">
                          <a:effectLst/>
                          <a:highlight>
                            <a:srgbClr val="FFFF00"/>
                          </a:highlight>
                        </a:rPr>
                        <a:t> $            138.82 </a:t>
                      </a:r>
                      <a:endParaRPr lang="en-US" sz="900" b="0" i="0" u="none" strike="noStrike">
                        <a:solidFill>
                          <a:srgbClr val="000000"/>
                        </a:solidFill>
                        <a:effectLst/>
                        <a:highlight>
                          <a:srgbClr val="FFFF00"/>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1180771709"/>
                  </a:ext>
                </a:extLst>
              </a:tr>
              <a:tr h="169758">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r" fontAlgn="b"/>
                      <a:r>
                        <a:rPr lang="en-US" sz="700" u="none" strike="noStrike">
                          <a:effectLst/>
                          <a:highlight>
                            <a:srgbClr val="4472C4"/>
                          </a:highlight>
                        </a:rPr>
                        <a:t> </a:t>
                      </a:r>
                      <a:endParaRPr lang="en-US" sz="700" b="0" i="1"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3478177669"/>
                  </a:ext>
                </a:extLst>
              </a:tr>
              <a:tr h="164282">
                <a:tc>
                  <a:txBody>
                    <a:bodyPr/>
                    <a:lstStyle/>
                    <a:p>
                      <a:pPr algn="l" fontAlgn="b"/>
                      <a:r>
                        <a:rPr lang="en-US" sz="900" u="none" strike="noStrike">
                          <a:effectLst/>
                          <a:highlight>
                            <a:srgbClr val="4472C4"/>
                          </a:highlight>
                        </a:rPr>
                        <a:t>FACILITY POTENTIAL</a:t>
                      </a:r>
                      <a:endParaRPr lang="en-US" sz="900" b="0" i="0"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l" fontAlgn="b"/>
                      <a:r>
                        <a:rPr lang="en-US" sz="900" u="none" strike="noStrike">
                          <a:effectLst/>
                          <a:highlight>
                            <a:srgbClr val="FFFF00"/>
                          </a:highlight>
                        </a:rPr>
                        <a:t> $       1,197,190 </a:t>
                      </a:r>
                      <a:endParaRPr lang="en-US" sz="900" b="0" i="0" u="none" strike="noStrike">
                        <a:solidFill>
                          <a:srgbClr val="000000"/>
                        </a:solidFill>
                        <a:effectLst/>
                        <a:highlight>
                          <a:srgbClr val="FFFF00"/>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1517050672"/>
                  </a:ext>
                </a:extLst>
              </a:tr>
              <a:tr h="169758">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1553645327"/>
                  </a:ext>
                </a:extLst>
              </a:tr>
              <a:tr h="164282">
                <a:tc>
                  <a:txBody>
                    <a:bodyPr/>
                    <a:lstStyle/>
                    <a:p>
                      <a:pPr algn="l" fontAlgn="b"/>
                      <a:endParaRPr lang="en-US" sz="900" b="0" i="0" u="none" strike="noStrike">
                        <a:solidFill>
                          <a:srgbClr val="000000"/>
                        </a:solidFill>
                        <a:effectLst/>
                        <a:latin typeface="Calibri" panose="020F0502020204030204" pitchFamily="34" charset="0"/>
                      </a:endParaRPr>
                    </a:p>
                  </a:txBody>
                  <a:tcPr marL="5476" marR="5476" marT="5476"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76" marR="5476" marT="5476"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76" marR="5476" marT="5476"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5476" marR="5476" marT="5476" marB="0" anchor="b"/>
                </a:tc>
                <a:extLst>
                  <a:ext uri="{0D108BD9-81ED-4DB2-BD59-A6C34878D82A}">
                    <a16:rowId xmlns:a16="http://schemas.microsoft.com/office/drawing/2014/main" val="1732625486"/>
                  </a:ext>
                </a:extLst>
              </a:tr>
              <a:tr h="175234">
                <a:tc gridSpan="4">
                  <a:txBody>
                    <a:bodyPr/>
                    <a:lstStyle/>
                    <a:p>
                      <a:pPr algn="ctr" fontAlgn="b"/>
                      <a:r>
                        <a:rPr lang="en-US" sz="900" u="none" strike="noStrike">
                          <a:effectLst/>
                          <a:highlight>
                            <a:srgbClr val="4472C4"/>
                          </a:highlight>
                        </a:rPr>
                        <a:t>FACILITY UTILIZATION</a:t>
                      </a:r>
                      <a:endParaRPr lang="en-US" sz="900" b="1" i="0" u="none" strike="noStrike">
                        <a:solidFill>
                          <a:srgbClr val="FFFFFF"/>
                        </a:solidFill>
                        <a:effectLst/>
                        <a:highlight>
                          <a:srgbClr val="4472C4"/>
                        </a:highlight>
                        <a:latin typeface="Arial" panose="020B0604020202020204" pitchFamily="34" charset="0"/>
                      </a:endParaRPr>
                    </a:p>
                  </a:txBody>
                  <a:tcPr marL="5476" marR="5476" marT="5476"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72249639"/>
                  </a:ext>
                </a:extLst>
              </a:tr>
              <a:tr h="158806">
                <a:tc>
                  <a:txBody>
                    <a:bodyPr/>
                    <a:lstStyle/>
                    <a:p>
                      <a:pPr algn="l" fontAlgn="b"/>
                      <a:r>
                        <a:rPr lang="en-US" sz="900" u="none" strike="noStrike">
                          <a:effectLst/>
                          <a:highlight>
                            <a:srgbClr val="4472C4"/>
                          </a:highlight>
                        </a:rPr>
                        <a:t>Total Labor Sales</a:t>
                      </a:r>
                      <a:endParaRPr lang="en-US" sz="900" b="0" i="0"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l" fontAlgn="b"/>
                      <a:r>
                        <a:rPr lang="en-US" sz="900" u="none" strike="noStrike">
                          <a:effectLst/>
                          <a:highlight>
                            <a:srgbClr val="FFFF00"/>
                          </a:highlight>
                        </a:rPr>
                        <a:t> $          560,668 </a:t>
                      </a:r>
                      <a:endParaRPr lang="en-US" sz="900" b="0" i="0" u="none" strike="noStrike">
                        <a:solidFill>
                          <a:srgbClr val="000000"/>
                        </a:solidFill>
                        <a:effectLst/>
                        <a:highlight>
                          <a:srgbClr val="FFFF00"/>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2219530229"/>
                  </a:ext>
                </a:extLst>
              </a:tr>
              <a:tr h="169758">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ctr" fontAlgn="b"/>
                      <a:r>
                        <a:rPr lang="en-US" sz="1000" u="none" strike="noStrike">
                          <a:effectLst/>
                          <a:highlight>
                            <a:srgbClr val="4472C4"/>
                          </a:highlight>
                        </a:rPr>
                        <a:t>÷</a:t>
                      </a:r>
                      <a:endParaRPr lang="en-US" sz="1000" b="0" i="0"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2066808762"/>
                  </a:ext>
                </a:extLst>
              </a:tr>
              <a:tr h="158806">
                <a:tc>
                  <a:txBody>
                    <a:bodyPr/>
                    <a:lstStyle/>
                    <a:p>
                      <a:pPr algn="l" fontAlgn="b"/>
                      <a:r>
                        <a:rPr lang="en-US" sz="900" u="none" strike="noStrike">
                          <a:effectLst/>
                          <a:highlight>
                            <a:srgbClr val="4472C4"/>
                          </a:highlight>
                        </a:rPr>
                        <a:t>Facility Potential</a:t>
                      </a:r>
                      <a:endParaRPr lang="en-US" sz="900" b="0" i="0"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l" fontAlgn="b"/>
                      <a:r>
                        <a:rPr lang="en-US" sz="900" u="none" strike="noStrike">
                          <a:effectLst/>
                          <a:highlight>
                            <a:srgbClr val="FFFF00"/>
                          </a:highlight>
                        </a:rPr>
                        <a:t> $       1,197,190 </a:t>
                      </a:r>
                      <a:endParaRPr lang="en-US" sz="900" b="0" i="0" u="none" strike="noStrike">
                        <a:solidFill>
                          <a:srgbClr val="000000"/>
                        </a:solidFill>
                        <a:effectLst/>
                        <a:highlight>
                          <a:srgbClr val="FFFF00"/>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3779921028"/>
                  </a:ext>
                </a:extLst>
              </a:tr>
              <a:tr h="158806">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r" fontAlgn="b"/>
                      <a:r>
                        <a:rPr lang="en-US" sz="700" u="none" strike="noStrike">
                          <a:effectLst/>
                          <a:highlight>
                            <a:srgbClr val="4472C4"/>
                          </a:highlight>
                        </a:rPr>
                        <a:t>equals</a:t>
                      </a:r>
                      <a:endParaRPr lang="en-US" sz="700" b="0" i="1"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1841392775"/>
                  </a:ext>
                </a:extLst>
              </a:tr>
              <a:tr h="158806">
                <a:tc>
                  <a:txBody>
                    <a:bodyPr/>
                    <a:lstStyle/>
                    <a:p>
                      <a:pPr algn="l" fontAlgn="b"/>
                      <a:r>
                        <a:rPr lang="en-US" sz="900" u="none" strike="noStrike">
                          <a:effectLst/>
                          <a:highlight>
                            <a:srgbClr val="4472C4"/>
                          </a:highlight>
                        </a:rPr>
                        <a:t>FACILITY UTILIZATION</a:t>
                      </a:r>
                      <a:endParaRPr lang="en-US" sz="900" b="0" i="0" u="none" strike="noStrike">
                        <a:solidFill>
                          <a:srgbClr val="FFFFFF"/>
                        </a:solidFill>
                        <a:effectLst/>
                        <a:highlight>
                          <a:srgbClr val="4472C4"/>
                        </a:highlight>
                        <a:latin typeface="Arial" panose="020B0604020202020204" pitchFamily="34" charset="0"/>
                      </a:endParaRPr>
                    </a:p>
                  </a:txBody>
                  <a:tcPr marL="5476" marR="5476" marT="5476" marB="0" anchor="b"/>
                </a:tc>
                <a:tc>
                  <a:txBody>
                    <a:bodyPr/>
                    <a:lstStyle/>
                    <a:p>
                      <a:pPr algn="r" fontAlgn="b"/>
                      <a:r>
                        <a:rPr lang="en-US" sz="900" u="none" strike="noStrike">
                          <a:effectLst/>
                          <a:highlight>
                            <a:srgbClr val="FFFF00"/>
                          </a:highlight>
                        </a:rPr>
                        <a:t>46.83%</a:t>
                      </a:r>
                      <a:endParaRPr lang="en-US" sz="900" b="0" i="0" u="none" strike="noStrike">
                        <a:solidFill>
                          <a:srgbClr val="000000"/>
                        </a:solidFill>
                        <a:effectLst/>
                        <a:highlight>
                          <a:srgbClr val="FFFF00"/>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1954142714"/>
                  </a:ext>
                </a:extLst>
              </a:tr>
              <a:tr h="158806">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209673162"/>
                  </a:ext>
                </a:extLst>
              </a:tr>
              <a:tr h="256280">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a:effectLst/>
                          <a:highlight>
                            <a:srgbClr val="4472C4"/>
                          </a:highlight>
                        </a:rPr>
                        <a:t> </a:t>
                      </a:r>
                      <a:endParaRPr lang="en-US" sz="900" b="0" i="0" u="none" strike="noStrike">
                        <a:solidFill>
                          <a:srgbClr val="000000"/>
                        </a:solidFill>
                        <a:effectLst/>
                        <a:highlight>
                          <a:srgbClr val="4472C4"/>
                        </a:highlight>
                        <a:latin typeface="Calibri" panose="020F0502020204030204" pitchFamily="34" charset="0"/>
                      </a:endParaRPr>
                    </a:p>
                  </a:txBody>
                  <a:tcPr marL="5476" marR="5476" marT="5476" marB="0" anchor="b"/>
                </a:tc>
                <a:tc>
                  <a:txBody>
                    <a:bodyPr/>
                    <a:lstStyle/>
                    <a:p>
                      <a:pPr algn="l" fontAlgn="b"/>
                      <a:r>
                        <a:rPr lang="en-US" sz="900" u="none" strike="noStrike" dirty="0">
                          <a:effectLst/>
                          <a:highlight>
                            <a:srgbClr val="4472C4"/>
                          </a:highlight>
                        </a:rPr>
                        <a:t> </a:t>
                      </a:r>
                      <a:endParaRPr lang="en-US" sz="900" b="0" i="0" u="none" strike="noStrike" dirty="0">
                        <a:solidFill>
                          <a:srgbClr val="000000"/>
                        </a:solidFill>
                        <a:effectLst/>
                        <a:highlight>
                          <a:srgbClr val="4472C4"/>
                        </a:highlight>
                        <a:latin typeface="Calibri" panose="020F0502020204030204" pitchFamily="34" charset="0"/>
                      </a:endParaRPr>
                    </a:p>
                  </a:txBody>
                  <a:tcPr marL="5476" marR="5476" marT="5476" marB="0" anchor="b"/>
                </a:tc>
                <a:extLst>
                  <a:ext uri="{0D108BD9-81ED-4DB2-BD59-A6C34878D82A}">
                    <a16:rowId xmlns:a16="http://schemas.microsoft.com/office/drawing/2014/main" val="2564454301"/>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 March 2024</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60589"/>
            <a:ext cx="4184035" cy="2659384"/>
          </a:xfrm>
        </p:spPr>
        <p:txBody>
          <a:bodyPr/>
          <a:lstStyle/>
          <a:p>
            <a:r>
              <a:rPr lang="en-US" dirty="0"/>
              <a:t>After completing this analysis the biggest area of opportunity I found is the 69% of </a:t>
            </a:r>
            <a:r>
              <a:rPr lang="en-US" dirty="0" err="1"/>
              <a:t>ro’s</a:t>
            </a:r>
            <a:r>
              <a:rPr lang="en-US" dirty="0"/>
              <a:t> are only a 1 item repair. That means no additional services were sold or offered. We also have </a:t>
            </a:r>
            <a:r>
              <a:rPr lang="en-US" dirty="0" err="1"/>
              <a:t>uveye</a:t>
            </a:r>
            <a:r>
              <a:rPr lang="en-US" dirty="0"/>
              <a:t> and that should be helping offset that but I do not believe it is being utilized to its full potential. </a:t>
            </a:r>
          </a:p>
        </p:txBody>
      </p:sp>
      <p:graphicFrame>
        <p:nvGraphicFramePr>
          <p:cNvPr id="4" name="Chart 3">
            <a:extLst>
              <a:ext uri="{FF2B5EF4-FFF2-40B4-BE49-F238E27FC236}">
                <a16:creationId xmlns:a16="http://schemas.microsoft.com/office/drawing/2014/main" id="{00000000-0008-0000-0500-00000D040000}"/>
              </a:ext>
            </a:extLst>
          </p:cNvPr>
          <p:cNvGraphicFramePr>
            <a:graphicFrameLocks/>
          </p:cNvGraphicFramePr>
          <p:nvPr>
            <p:extLst>
              <p:ext uri="{D42A27DB-BD31-4B8C-83A1-F6EECF244321}">
                <p14:modId xmlns:p14="http://schemas.microsoft.com/office/powerpoint/2010/main" val="1071047855"/>
              </p:ext>
            </p:extLst>
          </p:nvPr>
        </p:nvGraphicFramePr>
        <p:xfrm>
          <a:off x="257926" y="4728088"/>
          <a:ext cx="5022850" cy="19970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ontent Placeholder 10">
            <a:extLst>
              <a:ext uri="{FF2B5EF4-FFF2-40B4-BE49-F238E27FC236}">
                <a16:creationId xmlns:a16="http://schemas.microsoft.com/office/drawing/2014/main" id="{D19332B0-388B-EA11-C667-A899E83341F9}"/>
              </a:ext>
            </a:extLst>
          </p:cNvPr>
          <p:cNvGraphicFramePr>
            <a:graphicFrameLocks noGrp="1"/>
          </p:cNvGraphicFramePr>
          <p:nvPr>
            <p:ph sz="half" idx="2"/>
            <p:extLst>
              <p:ext uri="{D42A27DB-BD31-4B8C-83A1-F6EECF244321}">
                <p14:modId xmlns:p14="http://schemas.microsoft.com/office/powerpoint/2010/main" val="926321039"/>
              </p:ext>
            </p:extLst>
          </p:nvPr>
        </p:nvGraphicFramePr>
        <p:xfrm>
          <a:off x="5527907" y="1663973"/>
          <a:ext cx="5925341" cy="3806929"/>
        </p:xfrm>
        <a:graphic>
          <a:graphicData uri="http://schemas.openxmlformats.org/drawingml/2006/table">
            <a:tbl>
              <a:tblPr/>
              <a:tblGrid>
                <a:gridCol w="535506">
                  <a:extLst>
                    <a:ext uri="{9D8B030D-6E8A-4147-A177-3AD203B41FA5}">
                      <a16:colId xmlns:a16="http://schemas.microsoft.com/office/drawing/2014/main" val="415055998"/>
                    </a:ext>
                  </a:extLst>
                </a:gridCol>
                <a:gridCol w="577233">
                  <a:extLst>
                    <a:ext uri="{9D8B030D-6E8A-4147-A177-3AD203B41FA5}">
                      <a16:colId xmlns:a16="http://schemas.microsoft.com/office/drawing/2014/main" val="3240394153"/>
                    </a:ext>
                  </a:extLst>
                </a:gridCol>
                <a:gridCol w="660690">
                  <a:extLst>
                    <a:ext uri="{9D8B030D-6E8A-4147-A177-3AD203B41FA5}">
                      <a16:colId xmlns:a16="http://schemas.microsoft.com/office/drawing/2014/main" val="2862477348"/>
                    </a:ext>
                  </a:extLst>
                </a:gridCol>
                <a:gridCol w="173867">
                  <a:extLst>
                    <a:ext uri="{9D8B030D-6E8A-4147-A177-3AD203B41FA5}">
                      <a16:colId xmlns:a16="http://schemas.microsoft.com/office/drawing/2014/main" val="63212141"/>
                    </a:ext>
                  </a:extLst>
                </a:gridCol>
                <a:gridCol w="973647">
                  <a:extLst>
                    <a:ext uri="{9D8B030D-6E8A-4147-A177-3AD203B41FA5}">
                      <a16:colId xmlns:a16="http://schemas.microsoft.com/office/drawing/2014/main" val="212516774"/>
                    </a:ext>
                  </a:extLst>
                </a:gridCol>
                <a:gridCol w="173867">
                  <a:extLst>
                    <a:ext uri="{9D8B030D-6E8A-4147-A177-3AD203B41FA5}">
                      <a16:colId xmlns:a16="http://schemas.microsoft.com/office/drawing/2014/main" val="1168547686"/>
                    </a:ext>
                  </a:extLst>
                </a:gridCol>
                <a:gridCol w="563324">
                  <a:extLst>
                    <a:ext uri="{9D8B030D-6E8A-4147-A177-3AD203B41FA5}">
                      <a16:colId xmlns:a16="http://schemas.microsoft.com/office/drawing/2014/main" val="670002578"/>
                    </a:ext>
                  </a:extLst>
                </a:gridCol>
                <a:gridCol w="174935">
                  <a:extLst>
                    <a:ext uri="{9D8B030D-6E8A-4147-A177-3AD203B41FA5}">
                      <a16:colId xmlns:a16="http://schemas.microsoft.com/office/drawing/2014/main" val="2408310391"/>
                    </a:ext>
                  </a:extLst>
                </a:gridCol>
                <a:gridCol w="485755">
                  <a:extLst>
                    <a:ext uri="{9D8B030D-6E8A-4147-A177-3AD203B41FA5}">
                      <a16:colId xmlns:a16="http://schemas.microsoft.com/office/drawing/2014/main" val="1786761468"/>
                    </a:ext>
                  </a:extLst>
                </a:gridCol>
                <a:gridCol w="165174">
                  <a:extLst>
                    <a:ext uri="{9D8B030D-6E8A-4147-A177-3AD203B41FA5}">
                      <a16:colId xmlns:a16="http://schemas.microsoft.com/office/drawing/2014/main" val="825058319"/>
                    </a:ext>
                  </a:extLst>
                </a:gridCol>
                <a:gridCol w="774915">
                  <a:extLst>
                    <a:ext uri="{9D8B030D-6E8A-4147-A177-3AD203B41FA5}">
                      <a16:colId xmlns:a16="http://schemas.microsoft.com/office/drawing/2014/main" val="2872775323"/>
                    </a:ext>
                  </a:extLst>
                </a:gridCol>
                <a:gridCol w="666428">
                  <a:extLst>
                    <a:ext uri="{9D8B030D-6E8A-4147-A177-3AD203B41FA5}">
                      <a16:colId xmlns:a16="http://schemas.microsoft.com/office/drawing/2014/main" val="2140683527"/>
                    </a:ext>
                  </a:extLst>
                </a:gridCol>
              </a:tblGrid>
              <a:tr h="184125">
                <a:tc gridSpan="11">
                  <a:txBody>
                    <a:bodyPr/>
                    <a:lstStyle/>
                    <a:p>
                      <a:pPr algn="ctr" fontAlgn="b"/>
                      <a:r>
                        <a:rPr lang="en-US" sz="800" b="1" i="0" u="none" strike="noStrike" dirty="0">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800" b="1" i="0" u="none" strike="noStrike">
                        <a:effectLst/>
                        <a:highlight>
                          <a:srgbClr val="D9D9D9"/>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41716648"/>
                  </a:ext>
                </a:extLst>
              </a:tr>
              <a:tr h="148899">
                <a:tc gridSpan="11">
                  <a:txBody>
                    <a:bodyPr/>
                    <a:lstStyle/>
                    <a:p>
                      <a:pPr algn="ctr" fontAlgn="b"/>
                      <a:r>
                        <a:rPr lang="en-US" sz="8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800" b="1" i="0" u="none" strike="noStrike">
                        <a:effectLst/>
                        <a:highlight>
                          <a:srgbClr val="D9D9D9"/>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6044583"/>
                  </a:ext>
                </a:extLst>
              </a:tr>
              <a:tr h="111674">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gridSpan="2">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hMerge="1">
                  <a:txBody>
                    <a:bodyPr/>
                    <a:lstStyle/>
                    <a:p>
                      <a:pPr algn="l" fontAlgn="b"/>
                      <a:r>
                        <a:rPr lang="en-US" sz="5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gridSpan="2">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hMerge="1">
                  <a:txBody>
                    <a:bodyPr/>
                    <a:lstStyle/>
                    <a:p>
                      <a:pPr algn="l" fontAlgn="b"/>
                      <a:endParaRPr lang="en-US" sz="600" b="0" i="0" u="none" strike="noStrike">
                        <a:effectLst/>
                        <a:highlight>
                          <a:srgbClr val="FABF8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4558029"/>
                  </a:ext>
                </a:extLst>
              </a:tr>
              <a:tr h="111674">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l" fontAlgn="b"/>
                      <a:r>
                        <a:rPr lang="en-US" sz="6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pPr algn="ctr" fontAlgn="b"/>
                      <a:r>
                        <a:rPr lang="en-US" sz="6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3">
                  <a:txBody>
                    <a:bodyPr/>
                    <a:lstStyle/>
                    <a:p>
                      <a:r>
                        <a:rPr lang="en-US" sz="600" b="1" i="0" u="none" strike="noStrike">
                          <a:effectLst/>
                          <a:highlight>
                            <a:srgbClr val="FABF8F"/>
                          </a:highlight>
                          <a:latin typeface="Arial" panose="020B0604020202020204" pitchFamily="34" charset="0"/>
                        </a:rPr>
                        <a:t>Analysis</a:t>
                      </a:r>
                      <a:endParaRPr lang="en-US"/>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hMerge="1">
                  <a:txBody>
                    <a:bodyPr/>
                    <a:lstStyle/>
                    <a:p>
                      <a:endParaRPr lang="en-US"/>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22571533"/>
                  </a:ext>
                </a:extLst>
              </a:tr>
              <a:tr h="186063">
                <a:tc>
                  <a:txBody>
                    <a:bodyPr/>
                    <a:lstStyle/>
                    <a:p>
                      <a:pPr algn="l" fontAlgn="b"/>
                      <a:r>
                        <a:rPr lang="en-US" sz="6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2,110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33.20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600" b="0" i="0" u="none" strike="noStrike">
                          <a:effectLst/>
                          <a:highlight>
                            <a:srgbClr val="FFFF00"/>
                          </a:highlight>
                          <a:latin typeface="Arial" panose="020B0604020202020204" pitchFamily="34" charset="0"/>
                        </a:rPr>
                        <a:t>63.56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2">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15977975"/>
                  </a:ext>
                </a:extLst>
              </a:tr>
              <a:tr h="186063">
                <a:tc>
                  <a:txBody>
                    <a:bodyPr/>
                    <a:lstStyle/>
                    <a:p>
                      <a:pPr algn="l" fontAlgn="b"/>
                      <a:r>
                        <a:rPr lang="en-US" sz="6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2,952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38.90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600" b="0" i="0" u="none" strike="noStrike">
                          <a:effectLst/>
                          <a:highlight>
                            <a:srgbClr val="FFFF00"/>
                          </a:highlight>
                          <a:latin typeface="Arial" panose="020B0604020202020204" pitchFamily="34" charset="0"/>
                        </a:rPr>
                        <a:t>75.90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2">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87354111"/>
                  </a:ext>
                </a:extLst>
              </a:tr>
              <a:tr h="186063">
                <a:tc>
                  <a:txBody>
                    <a:bodyPr/>
                    <a:lstStyle/>
                    <a:p>
                      <a:pPr algn="l" fontAlgn="b"/>
                      <a:r>
                        <a:rPr lang="en-US" sz="6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4,050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600" b="0" i="0" u="none" strike="noStrike">
                          <a:effectLst/>
                          <a:highlight>
                            <a:srgbClr val="FFFF00"/>
                          </a:highlight>
                          <a:latin typeface="Arial" panose="020B0604020202020204" pitchFamily="34" charset="0"/>
                        </a:rPr>
                        <a:t>124.62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2">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19104998"/>
                  </a:ext>
                </a:extLst>
              </a:tr>
              <a:tr h="186063">
                <a:tc>
                  <a:txBody>
                    <a:bodyPr/>
                    <a:lstStyle/>
                    <a:p>
                      <a:pPr algn="l" fontAlgn="b"/>
                      <a:r>
                        <a:rPr lang="en-US" sz="6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9,113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104.60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600" b="0" i="0" u="none" strike="noStrike">
                          <a:effectLst/>
                          <a:highlight>
                            <a:srgbClr val="FFFF00"/>
                          </a:highlight>
                          <a:latin typeface="Arial" panose="020B0604020202020204" pitchFamily="34" charset="0"/>
                        </a:rPr>
                        <a:t>87.12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6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gridSpan="2">
                  <a:txBody>
                    <a:bodyPr/>
                    <a:lstStyle/>
                    <a:p>
                      <a:pPr algn="l" fontAlgn="b"/>
                      <a:r>
                        <a:rPr lang="en-US" sz="6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49692626"/>
                  </a:ext>
                </a:extLst>
              </a:tr>
              <a:tr h="180346">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Target labor rate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endParaRPr lang="en-US" sz="600" b="0" i="0" u="none" strike="noStrike" dirty="0">
                        <a:effectLst/>
                        <a:highlight>
                          <a:srgbClr val="FFFFFF"/>
                        </a:highligh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2">
                  <a:txBody>
                    <a:bodyPr/>
                    <a:lstStyle/>
                    <a:p>
                      <a:pPr algn="r" fontAlgn="b"/>
                      <a:r>
                        <a:rPr lang="en-US" sz="600" b="0" i="0" u="none" strike="noStrike">
                          <a:effectLst/>
                          <a:latin typeface="Arial" panose="020B0604020202020204" pitchFamily="34" charset="0"/>
                        </a:rPr>
                        <a:t>171.69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2">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44273631"/>
                  </a:ext>
                </a:extLst>
              </a:tr>
              <a:tr h="191582">
                <a:tc gridSpan="2">
                  <a:txBody>
                    <a:bodyPr/>
                    <a:lstStyle/>
                    <a:p>
                      <a:pPr algn="ctr" fontAlgn="b"/>
                      <a:r>
                        <a:rPr lang="en-US" sz="600" b="0" i="0" u="none" strike="noStrike">
                          <a:effectLst/>
                          <a:highlight>
                            <a:srgbClr val="FFFFFF"/>
                          </a:highligh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dirty="0">
                          <a:effectLst/>
                          <a:highlight>
                            <a:srgbClr val="FFFFFF"/>
                          </a:highligh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difference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endParaRPr lang="en-US" sz="600" b="0" i="0" u="none" strike="noStrike" dirty="0">
                        <a:effectLst/>
                        <a:highlight>
                          <a:srgbClr val="FFFFFF"/>
                        </a:highligh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gridSpan="2">
                  <a:txBody>
                    <a:bodyPr/>
                    <a:lstStyle/>
                    <a:p>
                      <a:pPr algn="r" fontAlgn="b"/>
                      <a:r>
                        <a:rPr lang="en-US" sz="600" b="0" i="0" u="none" strike="noStrike">
                          <a:effectLst/>
                          <a:highlight>
                            <a:srgbClr val="FFFF00"/>
                          </a:highlight>
                          <a:latin typeface="Arial" panose="020B0604020202020204" pitchFamily="34" charset="0"/>
                        </a:rPr>
                        <a:t>-84.57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gridSpan="2">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62252650"/>
                  </a:ext>
                </a:extLst>
              </a:tr>
              <a:tr h="111674">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00538738"/>
                  </a:ext>
                </a:extLst>
              </a:tr>
              <a:tr h="130287">
                <a:tc gridSpan="10">
                  <a:txBody>
                    <a:bodyPr/>
                    <a:lstStyle/>
                    <a:p>
                      <a:pPr algn="l" fontAlgn="b"/>
                      <a:r>
                        <a:rPr lang="en-US" sz="7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700" b="1" i="0" u="none" strike="noStrike">
                        <a:effectLst/>
                        <a:highlight>
                          <a:srgbClr val="D9D9D9"/>
                        </a:highlight>
                        <a:latin typeface="Arial" panose="020B0604020202020204" pitchFamily="34" charset="0"/>
                      </a:endParaRPr>
                    </a:p>
                  </a:txBody>
                  <a:tcPr marL="0" marR="0" marT="0" marB="0" anchor="b">
                    <a:lnL w="19050" cap="flat" cmpd="sng" algn="ctr">
                      <a:no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41374652"/>
                  </a:ext>
                </a:extLst>
              </a:tr>
              <a:tr h="111674">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2307.30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25.32%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4">
                  <a:txBody>
                    <a:bodyPr/>
                    <a:lstStyle/>
                    <a:p>
                      <a:pPr algn="l" fontAlgn="b"/>
                      <a:r>
                        <a:rPr lang="en-US" sz="6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54647929"/>
                  </a:ext>
                </a:extLst>
              </a:tr>
              <a:tr h="111674">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2307.30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22.06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4">
                  <a:txBody>
                    <a:bodyPr/>
                    <a:lstStyle/>
                    <a:p>
                      <a:pPr algn="l" fontAlgn="b"/>
                      <a:r>
                        <a:rPr lang="en-US" sz="6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88611329"/>
                  </a:ext>
                </a:extLst>
              </a:tr>
              <a:tr h="111674">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US" sz="600" b="0" i="0" u="none" strike="noStrike">
                        <a:effectLst/>
                        <a:highlight>
                          <a:srgbClr val="D9D9D9"/>
                        </a:highligh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US" sz="600" b="0" i="0" u="none" strike="noStrike">
                        <a:effectLst/>
                        <a:highlight>
                          <a:srgbClr val="D9D9D9"/>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64907863"/>
                  </a:ext>
                </a:extLst>
              </a:tr>
              <a:tr h="130287">
                <a:tc gridSpan="9">
                  <a:txBody>
                    <a:bodyPr/>
                    <a:lstStyle/>
                    <a:p>
                      <a:pPr algn="l" fontAlgn="b"/>
                      <a:r>
                        <a:rPr lang="en-US" sz="7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700" b="1" i="0" u="none" strike="noStrike">
                        <a:effectLst/>
                        <a:highlight>
                          <a:srgbClr val="D9D9D9"/>
                        </a:highlight>
                        <a:latin typeface="Arial" panose="020B0604020202020204" pitchFamily="34" charset="0"/>
                      </a:endParaRPr>
                    </a:p>
                  </a:txBody>
                  <a:tcPr marL="0" marR="0" marT="0" marB="0" anchor="b">
                    <a:lnL w="19050" cap="flat" cmpd="sng" algn="ctr">
                      <a:no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gridSpan="2">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en-US" sz="600" b="0" i="0" u="none" strike="noStrike">
                        <a:effectLst/>
                        <a:highlight>
                          <a:srgbClr val="D9D9D9"/>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1165909"/>
                  </a:ext>
                </a:extLst>
              </a:tr>
              <a:tr h="111674">
                <a:tc gridSpan="2">
                  <a:txBody>
                    <a:bodyPr/>
                    <a:lstStyle/>
                    <a:p>
                      <a:pPr algn="l" fontAlgn="b"/>
                      <a:r>
                        <a:rPr lang="en-US" sz="6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9,112.67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91.12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4">
                  <a:txBody>
                    <a:bodyPr/>
                    <a:lstStyle/>
                    <a:p>
                      <a:pPr algn="l" fontAlgn="b"/>
                      <a:r>
                        <a:rPr lang="en-US" sz="6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99660945"/>
                  </a:ext>
                </a:extLst>
              </a:tr>
              <a:tr h="111674">
                <a:tc gridSpan="2">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104.60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4">
                  <a:txBody>
                    <a:bodyPr/>
                    <a:lstStyle/>
                    <a:p>
                      <a:pPr algn="l" fontAlgn="b"/>
                      <a:r>
                        <a:rPr lang="en-US" sz="6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92468706"/>
                  </a:ext>
                </a:extLst>
              </a:tr>
              <a:tr h="111674">
                <a:tc gridSpan="2">
                  <a:txBody>
                    <a:bodyPr/>
                    <a:lstStyle/>
                    <a:p>
                      <a:pPr algn="l" fontAlgn="b"/>
                      <a:r>
                        <a:rPr lang="en-US" sz="6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b"/>
                      <a:r>
                        <a:rPr lang="en-US" sz="6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58963511"/>
                  </a:ext>
                </a:extLst>
              </a:tr>
              <a:tr h="111674">
                <a:tc gridSpan="2">
                  <a:txBody>
                    <a:bodyPr/>
                    <a:lstStyle/>
                    <a:p>
                      <a:pPr algn="l" fontAlgn="b"/>
                      <a:r>
                        <a:rPr lang="en-US" sz="6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33.20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31.74%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4">
                  <a:txBody>
                    <a:bodyPr/>
                    <a:lstStyle/>
                    <a:p>
                      <a:pPr algn="l" fontAlgn="b"/>
                      <a:r>
                        <a:rPr lang="en-US" sz="6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1933905"/>
                  </a:ext>
                </a:extLst>
              </a:tr>
              <a:tr h="111674">
                <a:tc gridSpan="2">
                  <a:txBody>
                    <a:bodyPr/>
                    <a:lstStyle/>
                    <a:p>
                      <a:pPr algn="l" fontAlgn="b"/>
                      <a:r>
                        <a:rPr lang="en-US" sz="6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38.90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37.19%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4">
                  <a:txBody>
                    <a:bodyPr/>
                    <a:lstStyle/>
                    <a:p>
                      <a:pPr algn="l" fontAlgn="b"/>
                      <a:r>
                        <a:rPr lang="en-US" sz="6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76123556"/>
                  </a:ext>
                </a:extLst>
              </a:tr>
              <a:tr h="111674">
                <a:tc gridSpan="2">
                  <a:txBody>
                    <a:bodyPr/>
                    <a:lstStyle/>
                    <a:p>
                      <a:pPr algn="l" fontAlgn="b"/>
                      <a:r>
                        <a:rPr lang="en-US" sz="6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32.50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31.07%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4">
                  <a:txBody>
                    <a:bodyPr/>
                    <a:lstStyle/>
                    <a:p>
                      <a:pPr algn="l" fontAlgn="b"/>
                      <a:r>
                        <a:rPr lang="en-US" sz="6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22442996"/>
                  </a:ext>
                </a:extLst>
              </a:tr>
              <a:tr h="111674">
                <a:tc gridSpan="2">
                  <a:txBody>
                    <a:bodyPr/>
                    <a:lstStyle/>
                    <a:p>
                      <a:pPr algn="l" fontAlgn="b"/>
                      <a:r>
                        <a:rPr lang="en-US" sz="6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69.00%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4">
                  <a:txBody>
                    <a:bodyPr/>
                    <a:lstStyle/>
                    <a:p>
                      <a:pPr algn="l" fontAlgn="b"/>
                      <a:r>
                        <a:rPr lang="en-US" sz="6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pPr algn="l" fontAlgn="b"/>
                      <a:endParaRPr lang="en-US" sz="6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02094392"/>
                  </a:ext>
                </a:extLst>
              </a:tr>
              <a:tr h="111674">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US" sz="600" b="0" i="0" u="none" strike="noStrike">
                        <a:effectLst/>
                        <a:highlight>
                          <a:srgbClr val="D9D9D9"/>
                        </a:highligh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US" sz="600" b="0" i="0" u="none" strike="noStrike">
                        <a:effectLst/>
                        <a:highlight>
                          <a:srgbClr val="D9D9D9"/>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89209220"/>
                  </a:ext>
                </a:extLst>
              </a:tr>
              <a:tr h="130287">
                <a:tc gridSpan="9">
                  <a:txBody>
                    <a:bodyPr/>
                    <a:lstStyle/>
                    <a:p>
                      <a:pPr algn="l" fontAlgn="b"/>
                      <a:r>
                        <a:rPr lang="en-US" sz="7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700" b="1" i="0" u="none" strike="noStrike">
                        <a:effectLst/>
                        <a:highlight>
                          <a:srgbClr val="D9D9D9"/>
                        </a:highlight>
                        <a:latin typeface="Arial" panose="020B0604020202020204" pitchFamily="34" charset="0"/>
                      </a:endParaRPr>
                    </a:p>
                  </a:txBody>
                  <a:tcPr marL="0" marR="0" marT="0" marB="0" anchor="b">
                    <a:lnL w="19050" cap="flat" cmpd="sng" algn="ctr">
                      <a:no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gridSpan="2">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en-US" sz="600" b="0" i="0" u="none" strike="noStrike">
                        <a:effectLst/>
                        <a:highlight>
                          <a:srgbClr val="D9D9D9"/>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1818184111"/>
                  </a:ext>
                </a:extLst>
              </a:tr>
              <a:tr h="111674">
                <a:tc>
                  <a:txBody>
                    <a:bodyPr/>
                    <a:lstStyle/>
                    <a:p>
                      <a:pPr algn="ctr" fontAlgn="b"/>
                      <a:r>
                        <a:rPr lang="en-US" sz="6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gridSpan="2">
                  <a:txBody>
                    <a:bodyPr/>
                    <a:lstStyle/>
                    <a:p>
                      <a:pPr algn="ctr" fontAlgn="b"/>
                      <a:r>
                        <a:rPr lang="en-US" sz="6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pPr algn="ctr" fontAlgn="b"/>
                      <a:endParaRPr lang="en-US" sz="600" b="1" i="0" u="none" strike="noStrike">
                        <a:effectLst/>
                        <a:highlight>
                          <a:srgbClr val="FABF8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pPr algn="ctr" fontAlgn="b"/>
                      <a:endParaRPr lang="en-US" sz="600" b="1" i="0" u="none" strike="noStrike">
                        <a:effectLst/>
                        <a:highlight>
                          <a:srgbClr val="FABF8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3585619862"/>
                  </a:ext>
                </a:extLst>
              </a:tr>
              <a:tr h="111674">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gridSpan="2">
                  <a:txBody>
                    <a:bodyPr/>
                    <a:lstStyle/>
                    <a:p>
                      <a:pPr algn="ctr" fontAlgn="b"/>
                      <a:r>
                        <a:rPr lang="en-US" sz="600" b="1" i="0" u="none" strike="noStrike">
                          <a:effectLst/>
                          <a:highlight>
                            <a:srgbClr val="FFFF00"/>
                          </a:highligh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US" sz="600" b="1"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US" sz="600" b="1"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highlight>
                            <a:srgbClr val="FFFF00"/>
                          </a:highligh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40048521"/>
                  </a:ext>
                </a:extLst>
              </a:tr>
              <a:tr h="180080">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gridSpan="2">
                  <a:txBody>
                    <a:bodyPr/>
                    <a:lstStyle/>
                    <a:p>
                      <a:pPr algn="ctr" fontAlgn="b"/>
                      <a:r>
                        <a:rPr lang="en-US" sz="600" b="1" i="0" u="none" strike="noStrike">
                          <a:effectLst/>
                          <a:highlight>
                            <a:srgbClr val="FFFF00"/>
                          </a:highlight>
                          <a:latin typeface="Arial" panose="020B0604020202020204" pitchFamily="34" charset="0"/>
                        </a:rPr>
                        <a:t>14.00%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US" sz="600" b="1"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dirty="0">
                          <a:effectLst/>
                          <a:highlight>
                            <a:srgbClr val="FFFF00"/>
                          </a:highlight>
                          <a:latin typeface="Arial" panose="020B0604020202020204" pitchFamily="34" charset="0"/>
                        </a:rPr>
                        <a:t>46.00%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US" sz="600" b="1" i="0" u="none" strike="noStrike" dirty="0">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1321596514"/>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Strengths</a:t>
            </a:r>
          </a:p>
          <a:p>
            <a:r>
              <a:rPr lang="en-US" dirty="0"/>
              <a:t>-We offer great customer service and continue to improve and monitor.</a:t>
            </a:r>
          </a:p>
          <a:p>
            <a:r>
              <a:rPr lang="en-US" dirty="0"/>
              <a:t>-Consistently trying to improve relationships between techs and advisors.</a:t>
            </a:r>
          </a:p>
          <a:p>
            <a:r>
              <a:rPr lang="en-US" dirty="0"/>
              <a:t>-Flexibility to our staff.</a:t>
            </a:r>
          </a:p>
          <a:p>
            <a:r>
              <a:rPr lang="en-US" dirty="0"/>
              <a:t>-Continuous training.</a:t>
            </a:r>
          </a:p>
          <a:p>
            <a:r>
              <a:rPr lang="en-US" dirty="0"/>
              <a:t>-Experience and knowledgeable staff.</a:t>
            </a:r>
          </a:p>
          <a:p>
            <a:r>
              <a:rPr lang="en-US" dirty="0"/>
              <a:t>-Volume and total labor sales.</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Weaknesses</a:t>
            </a:r>
          </a:p>
          <a:p>
            <a:r>
              <a:rPr lang="en-US" dirty="0"/>
              <a:t>-Productivity of technicians.</a:t>
            </a:r>
          </a:p>
          <a:p>
            <a:r>
              <a:rPr lang="en-US" dirty="0"/>
              <a:t>-Favoritism of dispatching per technicians.</a:t>
            </a:r>
          </a:p>
          <a:p>
            <a:r>
              <a:rPr lang="en-US" dirty="0"/>
              <a:t>-Customer wait times too long.</a:t>
            </a:r>
          </a:p>
          <a:p>
            <a:r>
              <a:rPr lang="en-US" dirty="0"/>
              <a:t>-Lack of explanation on work order for tech diagnosis.</a:t>
            </a:r>
          </a:p>
          <a:p>
            <a:r>
              <a:rPr lang="en-US" dirty="0"/>
              <a:t>-Lease rate is very high (avg 59% monthly)</a:t>
            </a:r>
          </a:p>
          <a:p>
            <a:r>
              <a:rPr lang="en-US" dirty="0"/>
              <a:t>-Quick turnaround of customer owned vehicles, which mean not a lot of repair work only maintenance.</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229</TotalTime>
  <Words>2002</Words>
  <Application>Microsoft Office PowerPoint</Application>
  <PresentationFormat>Widescreen</PresentationFormat>
  <Paragraphs>679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 March 2024  </vt:lpstr>
      <vt:lpstr> Changes in Expense Structure – March 2024   </vt:lpstr>
      <vt:lpstr> Productivity – March 2024   </vt:lpstr>
      <vt:lpstr> Facility – March 2024   </vt:lpstr>
      <vt:lpstr>Repair order analysis- March 2024</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Jordan Dzierzanowski</cp:lastModifiedBy>
  <cp:revision>19</cp:revision>
  <dcterms:created xsi:type="dcterms:W3CDTF">2022-12-04T13:10:55Z</dcterms:created>
  <dcterms:modified xsi:type="dcterms:W3CDTF">2024-06-10T15:05:02Z</dcterms:modified>
</cp:coreProperties>
</file>