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League Spartan" charset="1" panose="00000800000000000000"/>
      <p:regular r:id="rId18"/>
    </p:embeddedFont>
    <p:embeddedFont>
      <p:font typeface="Poppins Bold" charset="1" panose="00000800000000000000"/>
      <p:regular r:id="rId19"/>
    </p:embeddedFont>
    <p:embeddedFont>
      <p:font typeface="Poppins" charset="1" panose="0000050000000000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-1801313">
            <a:off x="7944412" y="2305957"/>
            <a:ext cx="1603602" cy="9552208"/>
            <a:chOff x="0" y="0"/>
            <a:chExt cx="422348" cy="251580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2348" cy="2515808"/>
            </a:xfrm>
            <a:custGeom>
              <a:avLst/>
              <a:gdLst/>
              <a:ahLst/>
              <a:cxnLst/>
              <a:rect r="r" b="b" t="t" l="l"/>
              <a:pathLst>
                <a:path h="2515808" w="422348">
                  <a:moveTo>
                    <a:pt x="0" y="0"/>
                  </a:moveTo>
                  <a:lnTo>
                    <a:pt x="422348" y="0"/>
                  </a:lnTo>
                  <a:lnTo>
                    <a:pt x="422348" y="2515808"/>
                  </a:lnTo>
                  <a:lnTo>
                    <a:pt x="0" y="251580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57150"/>
              <a:ext cx="422348" cy="25729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1801313">
            <a:off x="16945529" y="-2609268"/>
            <a:ext cx="1603602" cy="5817991"/>
            <a:chOff x="0" y="0"/>
            <a:chExt cx="422348" cy="153231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22348" cy="1532310"/>
            </a:xfrm>
            <a:custGeom>
              <a:avLst/>
              <a:gdLst/>
              <a:ahLst/>
              <a:cxnLst/>
              <a:rect r="r" b="b" t="t" l="l"/>
              <a:pathLst>
                <a:path h="1532310" w="422348">
                  <a:moveTo>
                    <a:pt x="0" y="0"/>
                  </a:moveTo>
                  <a:lnTo>
                    <a:pt x="422348" y="0"/>
                  </a:lnTo>
                  <a:lnTo>
                    <a:pt x="422348" y="1532310"/>
                  </a:lnTo>
                  <a:lnTo>
                    <a:pt x="0" y="1532310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422348" cy="15894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1323218">
            <a:off x="-260294" y="-2499941"/>
            <a:ext cx="9329309" cy="13900928"/>
            <a:chOff x="0" y="0"/>
            <a:chExt cx="640025" cy="95365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40025" cy="953655"/>
            </a:xfrm>
            <a:custGeom>
              <a:avLst/>
              <a:gdLst/>
              <a:ahLst/>
              <a:cxnLst/>
              <a:rect r="r" b="b" t="t" l="l"/>
              <a:pathLst>
                <a:path h="953655" w="640025">
                  <a:moveTo>
                    <a:pt x="203200" y="0"/>
                  </a:moveTo>
                  <a:lnTo>
                    <a:pt x="640025" y="0"/>
                  </a:lnTo>
                  <a:lnTo>
                    <a:pt x="436825" y="953655"/>
                  </a:lnTo>
                  <a:lnTo>
                    <a:pt x="0" y="95365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101600" y="-57150"/>
              <a:ext cx="436825" cy="10108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7234808">
            <a:off x="-545671" y="4853273"/>
            <a:ext cx="16230600" cy="770953"/>
          </a:xfrm>
          <a:custGeom>
            <a:avLst/>
            <a:gdLst/>
            <a:ahLst/>
            <a:cxnLst/>
            <a:rect r="r" b="b" t="t" l="l"/>
            <a:pathLst>
              <a:path h="770953" w="16230600">
                <a:moveTo>
                  <a:pt x="0" y="0"/>
                </a:moveTo>
                <a:lnTo>
                  <a:pt x="16230600" y="0"/>
                </a:lnTo>
                <a:lnTo>
                  <a:pt x="16230600" y="770954"/>
                </a:lnTo>
                <a:lnTo>
                  <a:pt x="0" y="7709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2000"/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0" y="-110826"/>
            <a:ext cx="10341615" cy="10508652"/>
            <a:chOff x="0" y="0"/>
            <a:chExt cx="5765800" cy="585892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5765800" cy="5858891"/>
            </a:xfrm>
            <a:custGeom>
              <a:avLst/>
              <a:gdLst/>
              <a:ahLst/>
              <a:cxnLst/>
              <a:rect r="r" b="b" t="t" l="l"/>
              <a:pathLst>
                <a:path h="5858891" w="5765800">
                  <a:moveTo>
                    <a:pt x="0" y="0"/>
                  </a:moveTo>
                  <a:lnTo>
                    <a:pt x="0" y="5858891"/>
                  </a:lnTo>
                  <a:lnTo>
                    <a:pt x="5765800" y="5858891"/>
                  </a:lnTo>
                  <a:lnTo>
                    <a:pt x="2235200" y="0"/>
                  </a:lnTo>
                  <a:close/>
                </a:path>
              </a:pathLst>
            </a:custGeom>
            <a:blipFill>
              <a:blip r:embed="rId4"/>
              <a:stretch>
                <a:fillRect l="-26210" t="0" r="-26210" b="0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-1801313">
            <a:off x="-1212776" y="4436810"/>
            <a:ext cx="2060748" cy="7889373"/>
            <a:chOff x="0" y="0"/>
            <a:chExt cx="542748" cy="2077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542748" cy="2077860"/>
            </a:xfrm>
            <a:custGeom>
              <a:avLst/>
              <a:gdLst/>
              <a:ahLst/>
              <a:cxnLst/>
              <a:rect r="r" b="b" t="t" l="l"/>
              <a:pathLst>
                <a:path h="2077860" w="542748">
                  <a:moveTo>
                    <a:pt x="0" y="0"/>
                  </a:moveTo>
                  <a:lnTo>
                    <a:pt x="542748" y="0"/>
                  </a:lnTo>
                  <a:lnTo>
                    <a:pt x="542748" y="2077860"/>
                  </a:lnTo>
                  <a:lnTo>
                    <a:pt x="0" y="207786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57150"/>
              <a:ext cx="542748" cy="213501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-3131416">
            <a:off x="-4080653" y="2120145"/>
            <a:ext cx="12285790" cy="583575"/>
          </a:xfrm>
          <a:custGeom>
            <a:avLst/>
            <a:gdLst/>
            <a:ahLst/>
            <a:cxnLst/>
            <a:rect r="r" b="b" t="t" l="l"/>
            <a:pathLst>
              <a:path h="583575" w="12285790">
                <a:moveTo>
                  <a:pt x="0" y="0"/>
                </a:moveTo>
                <a:lnTo>
                  <a:pt x="12285790" y="0"/>
                </a:lnTo>
                <a:lnTo>
                  <a:pt x="12285790" y="583575"/>
                </a:lnTo>
                <a:lnTo>
                  <a:pt x="0" y="5835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5000"/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2252587">
            <a:off x="-1105257" y="-2239445"/>
            <a:ext cx="3086100" cy="7845843"/>
            <a:chOff x="0" y="0"/>
            <a:chExt cx="812800" cy="206639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812800" cy="2066395"/>
            </a:xfrm>
            <a:custGeom>
              <a:avLst/>
              <a:gdLst/>
              <a:ahLst/>
              <a:cxnLst/>
              <a:rect r="r" b="b" t="t" l="l"/>
              <a:pathLst>
                <a:path h="2066395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2066395"/>
                  </a:lnTo>
                  <a:lnTo>
                    <a:pt x="0" y="2066395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57150"/>
              <a:ext cx="812800" cy="21235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11997242" y="1902719"/>
            <a:ext cx="526205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499"/>
              </a:lnSpc>
            </a:pPr>
            <a:r>
              <a:rPr lang="en-US" sz="7499">
                <a:solidFill>
                  <a:srgbClr val="000000"/>
                </a:solidFill>
                <a:latin typeface="League Spartan"/>
              </a:rPr>
              <a:t>NADA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466115" y="3064155"/>
            <a:ext cx="6793185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499"/>
              </a:lnSpc>
            </a:pPr>
            <a:r>
              <a:rPr lang="en-US" sz="7499">
                <a:solidFill>
                  <a:srgbClr val="4572C4"/>
                </a:solidFill>
                <a:latin typeface="League Spartan"/>
              </a:rPr>
              <a:t>SERVICE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877030" y="4246857"/>
            <a:ext cx="7382270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499"/>
              </a:lnSpc>
            </a:pPr>
            <a:r>
              <a:rPr lang="en-US" sz="7499">
                <a:solidFill>
                  <a:srgbClr val="000000"/>
                </a:solidFill>
                <a:latin typeface="League Spartan"/>
              </a:rPr>
              <a:t>HOMEWORK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458721" y="5882229"/>
            <a:ext cx="4740085" cy="30187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760"/>
              </a:lnSpc>
            </a:pPr>
            <a:r>
              <a:rPr lang="en-US" sz="3400">
                <a:solidFill>
                  <a:srgbClr val="4572C4"/>
                </a:solidFill>
                <a:latin typeface="Poppins Bold"/>
              </a:rPr>
              <a:t>NADA 442</a:t>
            </a:r>
          </a:p>
          <a:p>
            <a:pPr algn="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oppins Bold"/>
              </a:rPr>
              <a:t> </a:t>
            </a:r>
          </a:p>
          <a:p>
            <a:pPr algn="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oppins Bold"/>
              </a:rPr>
              <a:t>CHRISTINA JONES</a:t>
            </a:r>
          </a:p>
          <a:p>
            <a:pPr algn="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oppins Bold"/>
              </a:rPr>
              <a:t>BRENNA JONES</a:t>
            </a:r>
          </a:p>
          <a:p>
            <a:pPr algn="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oppins Bold"/>
              </a:rPr>
              <a:t>TREY JONES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40083" y="8503838"/>
            <a:ext cx="5156401" cy="502749"/>
          </a:xfrm>
          <a:custGeom>
            <a:avLst/>
            <a:gdLst/>
            <a:ahLst/>
            <a:cxnLst/>
            <a:rect r="r" b="b" t="t" l="l"/>
            <a:pathLst>
              <a:path h="502749" w="5156401">
                <a:moveTo>
                  <a:pt x="0" y="0"/>
                </a:moveTo>
                <a:lnTo>
                  <a:pt x="5156401" y="0"/>
                </a:lnTo>
                <a:lnTo>
                  <a:pt x="5156401" y="502749"/>
                </a:lnTo>
                <a:lnTo>
                  <a:pt x="0" y="502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565800" y="9049187"/>
            <a:ext cx="5156401" cy="502749"/>
          </a:xfrm>
          <a:custGeom>
            <a:avLst/>
            <a:gdLst/>
            <a:ahLst/>
            <a:cxnLst/>
            <a:rect r="r" b="b" t="t" l="l"/>
            <a:pathLst>
              <a:path h="502749" w="5156401">
                <a:moveTo>
                  <a:pt x="0" y="0"/>
                </a:moveTo>
                <a:lnTo>
                  <a:pt x="5156400" y="0"/>
                </a:lnTo>
                <a:lnTo>
                  <a:pt x="5156400" y="502749"/>
                </a:lnTo>
                <a:lnTo>
                  <a:pt x="0" y="502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496090" y="2814469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9"/>
                </a:lnTo>
                <a:lnTo>
                  <a:pt x="0" y="6893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549258" y="4666690"/>
            <a:ext cx="5687750" cy="3837148"/>
            <a:chOff x="0" y="0"/>
            <a:chExt cx="2054096" cy="13857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54096" cy="1385762"/>
            </a:xfrm>
            <a:custGeom>
              <a:avLst/>
              <a:gdLst/>
              <a:ahLst/>
              <a:cxnLst/>
              <a:rect r="r" b="b" t="t" l="l"/>
              <a:pathLst>
                <a:path h="1385762" w="2054096">
                  <a:moveTo>
                    <a:pt x="34029" y="0"/>
                  </a:moveTo>
                  <a:lnTo>
                    <a:pt x="2020067" y="0"/>
                  </a:lnTo>
                  <a:cubicBezTo>
                    <a:pt x="2029092" y="0"/>
                    <a:pt x="2037747" y="3585"/>
                    <a:pt x="2044129" y="9967"/>
                  </a:cubicBezTo>
                  <a:cubicBezTo>
                    <a:pt x="2050510" y="16349"/>
                    <a:pt x="2054096" y="25004"/>
                    <a:pt x="2054096" y="34029"/>
                  </a:cubicBezTo>
                  <a:lnTo>
                    <a:pt x="2054096" y="1351733"/>
                  </a:lnTo>
                  <a:cubicBezTo>
                    <a:pt x="2054096" y="1370527"/>
                    <a:pt x="2038860" y="1385762"/>
                    <a:pt x="2020067" y="1385762"/>
                  </a:cubicBezTo>
                  <a:lnTo>
                    <a:pt x="34029" y="1385762"/>
                  </a:lnTo>
                  <a:cubicBezTo>
                    <a:pt x="25004" y="1385762"/>
                    <a:pt x="16349" y="1382177"/>
                    <a:pt x="9967" y="1375796"/>
                  </a:cubicBezTo>
                  <a:cubicBezTo>
                    <a:pt x="3585" y="1369414"/>
                    <a:pt x="0" y="1360759"/>
                    <a:pt x="0" y="1351733"/>
                  </a:cubicBezTo>
                  <a:lnTo>
                    <a:pt x="0" y="34029"/>
                  </a:lnTo>
                  <a:cubicBezTo>
                    <a:pt x="0" y="25004"/>
                    <a:pt x="3585" y="16349"/>
                    <a:pt x="9967" y="9967"/>
                  </a:cubicBezTo>
                  <a:cubicBezTo>
                    <a:pt x="16349" y="3585"/>
                    <a:pt x="25004" y="0"/>
                    <a:pt x="3402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2054096" cy="144291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6300048" y="4666690"/>
            <a:ext cx="5687750" cy="4382497"/>
            <a:chOff x="0" y="0"/>
            <a:chExt cx="2054096" cy="1582712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54096" cy="1582712"/>
            </a:xfrm>
            <a:custGeom>
              <a:avLst/>
              <a:gdLst/>
              <a:ahLst/>
              <a:cxnLst/>
              <a:rect r="r" b="b" t="t" l="l"/>
              <a:pathLst>
                <a:path h="1582712" w="2054096">
                  <a:moveTo>
                    <a:pt x="34029" y="0"/>
                  </a:moveTo>
                  <a:lnTo>
                    <a:pt x="2020067" y="0"/>
                  </a:lnTo>
                  <a:cubicBezTo>
                    <a:pt x="2029092" y="0"/>
                    <a:pt x="2037747" y="3585"/>
                    <a:pt x="2044129" y="9967"/>
                  </a:cubicBezTo>
                  <a:cubicBezTo>
                    <a:pt x="2050510" y="16349"/>
                    <a:pt x="2054096" y="25004"/>
                    <a:pt x="2054096" y="34029"/>
                  </a:cubicBezTo>
                  <a:lnTo>
                    <a:pt x="2054096" y="1548683"/>
                  </a:lnTo>
                  <a:cubicBezTo>
                    <a:pt x="2054096" y="1567477"/>
                    <a:pt x="2038860" y="1582712"/>
                    <a:pt x="2020067" y="1582712"/>
                  </a:cubicBezTo>
                  <a:lnTo>
                    <a:pt x="34029" y="1582712"/>
                  </a:lnTo>
                  <a:cubicBezTo>
                    <a:pt x="25004" y="1582712"/>
                    <a:pt x="16349" y="1579127"/>
                    <a:pt x="9967" y="1572745"/>
                  </a:cubicBezTo>
                  <a:cubicBezTo>
                    <a:pt x="3585" y="1566363"/>
                    <a:pt x="0" y="1557708"/>
                    <a:pt x="0" y="1548683"/>
                  </a:cubicBezTo>
                  <a:lnTo>
                    <a:pt x="0" y="34029"/>
                  </a:lnTo>
                  <a:cubicBezTo>
                    <a:pt x="0" y="25004"/>
                    <a:pt x="3585" y="16349"/>
                    <a:pt x="9967" y="9967"/>
                  </a:cubicBezTo>
                  <a:cubicBezTo>
                    <a:pt x="16349" y="3585"/>
                    <a:pt x="25004" y="0"/>
                    <a:pt x="3402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2054096" cy="16398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436213" y="4350358"/>
            <a:ext cx="3913840" cy="690417"/>
            <a:chOff x="0" y="0"/>
            <a:chExt cx="1413459" cy="2493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7187004" y="4321481"/>
            <a:ext cx="3913840" cy="690417"/>
            <a:chOff x="0" y="0"/>
            <a:chExt cx="1413459" cy="24934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891048" y="1250670"/>
            <a:ext cx="10505903" cy="1573325"/>
            <a:chOff x="0" y="0"/>
            <a:chExt cx="2766987" cy="414374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766987" cy="414374"/>
            </a:xfrm>
            <a:custGeom>
              <a:avLst/>
              <a:gdLst/>
              <a:ahLst/>
              <a:cxnLst/>
              <a:rect r="r" b="b" t="t" l="l"/>
              <a:pathLst>
                <a:path h="414374" w="2766987">
                  <a:moveTo>
                    <a:pt x="67059" y="0"/>
                  </a:moveTo>
                  <a:lnTo>
                    <a:pt x="2699928" y="0"/>
                  </a:lnTo>
                  <a:cubicBezTo>
                    <a:pt x="2736964" y="0"/>
                    <a:pt x="2766987" y="30023"/>
                    <a:pt x="2766987" y="67059"/>
                  </a:cubicBezTo>
                  <a:lnTo>
                    <a:pt x="2766987" y="347315"/>
                  </a:lnTo>
                  <a:cubicBezTo>
                    <a:pt x="2766987" y="384350"/>
                    <a:pt x="2736964" y="414374"/>
                    <a:pt x="2699928" y="414374"/>
                  </a:cubicBezTo>
                  <a:lnTo>
                    <a:pt x="67059" y="414374"/>
                  </a:lnTo>
                  <a:cubicBezTo>
                    <a:pt x="30023" y="414374"/>
                    <a:pt x="0" y="384350"/>
                    <a:pt x="0" y="347315"/>
                  </a:cubicBezTo>
                  <a:lnTo>
                    <a:pt x="0" y="67059"/>
                  </a:lnTo>
                  <a:cubicBezTo>
                    <a:pt x="0" y="30023"/>
                    <a:pt x="30023" y="0"/>
                    <a:pt x="6705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2766987" cy="471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0">
            <a:off x="-1254131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0" y="0"/>
                </a:moveTo>
                <a:lnTo>
                  <a:pt x="3840627" y="0"/>
                </a:lnTo>
                <a:lnTo>
                  <a:pt x="3840627" y="5012238"/>
                </a:lnTo>
                <a:lnTo>
                  <a:pt x="0" y="5012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0">
            <a:off x="15701504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3840627" y="0"/>
                </a:moveTo>
                <a:lnTo>
                  <a:pt x="0" y="0"/>
                </a:lnTo>
                <a:lnTo>
                  <a:pt x="0" y="5012238"/>
                </a:lnTo>
                <a:lnTo>
                  <a:pt x="3840627" y="5012238"/>
                </a:lnTo>
                <a:lnTo>
                  <a:pt x="38406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6605621" y="1608707"/>
            <a:ext cx="5786731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SWOT ANALYSIS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436213" y="4397148"/>
            <a:ext cx="3913840" cy="462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73"/>
              </a:lnSpc>
              <a:spcBef>
                <a:spcPct val="0"/>
              </a:spcBef>
            </a:pPr>
            <a:r>
              <a:rPr lang="en-US" sz="2552">
                <a:solidFill>
                  <a:srgbClr val="FFFFFF"/>
                </a:solidFill>
                <a:latin typeface="Poppins Bold"/>
              </a:rPr>
              <a:t>OBJECTIVES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187004" y="4397148"/>
            <a:ext cx="3913840" cy="462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73"/>
              </a:lnSpc>
              <a:spcBef>
                <a:spcPct val="0"/>
              </a:spcBef>
            </a:pPr>
            <a:r>
              <a:rPr lang="en-US" sz="2552">
                <a:solidFill>
                  <a:srgbClr val="FFFFFF"/>
                </a:solidFill>
                <a:latin typeface="Poppins Bold"/>
              </a:rPr>
              <a:t>STRATEGIES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40083" y="5273547"/>
            <a:ext cx="5306100" cy="259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Continue to increase gross while staying competitive w local independent shop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Promote OEM parts benefits vs non OEM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Improve tech productivity, efficiency, and proficiency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Re-evaluate Manager and writer pay plans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Increase shop utilization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6490950" y="5273547"/>
            <a:ext cx="5306100" cy="323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Meet with Fixed Ops director, GM, and Service manager to discuss extended hours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Hire more techs/shift schedule to accommodate new hours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Include a good mix of work in order to increase ELR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Hold monthly lunches or meetings w all or some techs to discuss shop issues and areas to improve </a:t>
            </a:r>
          </a:p>
        </p:txBody>
      </p:sp>
      <p:sp>
        <p:nvSpPr>
          <p:cNvPr name="Freeform 28" id="28"/>
          <p:cNvSpPr/>
          <p:nvPr/>
        </p:nvSpPr>
        <p:spPr>
          <a:xfrm flipH="false" flipV="false" rot="0">
            <a:off x="12316667" y="8503838"/>
            <a:ext cx="5156401" cy="502749"/>
          </a:xfrm>
          <a:custGeom>
            <a:avLst/>
            <a:gdLst/>
            <a:ahLst/>
            <a:cxnLst/>
            <a:rect r="r" b="b" t="t" l="l"/>
            <a:pathLst>
              <a:path h="502749" w="5156401">
                <a:moveTo>
                  <a:pt x="0" y="0"/>
                </a:moveTo>
                <a:lnTo>
                  <a:pt x="5156400" y="0"/>
                </a:lnTo>
                <a:lnTo>
                  <a:pt x="5156400" y="502749"/>
                </a:lnTo>
                <a:lnTo>
                  <a:pt x="0" y="502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12050992" y="4666690"/>
            <a:ext cx="5687750" cy="3837148"/>
            <a:chOff x="0" y="0"/>
            <a:chExt cx="2054096" cy="1385762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054096" cy="1385762"/>
            </a:xfrm>
            <a:custGeom>
              <a:avLst/>
              <a:gdLst/>
              <a:ahLst/>
              <a:cxnLst/>
              <a:rect r="r" b="b" t="t" l="l"/>
              <a:pathLst>
                <a:path h="1385762" w="2054096">
                  <a:moveTo>
                    <a:pt x="34029" y="0"/>
                  </a:moveTo>
                  <a:lnTo>
                    <a:pt x="2020067" y="0"/>
                  </a:lnTo>
                  <a:cubicBezTo>
                    <a:pt x="2029092" y="0"/>
                    <a:pt x="2037747" y="3585"/>
                    <a:pt x="2044129" y="9967"/>
                  </a:cubicBezTo>
                  <a:cubicBezTo>
                    <a:pt x="2050510" y="16349"/>
                    <a:pt x="2054096" y="25004"/>
                    <a:pt x="2054096" y="34029"/>
                  </a:cubicBezTo>
                  <a:lnTo>
                    <a:pt x="2054096" y="1351733"/>
                  </a:lnTo>
                  <a:cubicBezTo>
                    <a:pt x="2054096" y="1370527"/>
                    <a:pt x="2038860" y="1385762"/>
                    <a:pt x="2020067" y="1385762"/>
                  </a:cubicBezTo>
                  <a:lnTo>
                    <a:pt x="34029" y="1385762"/>
                  </a:lnTo>
                  <a:cubicBezTo>
                    <a:pt x="25004" y="1385762"/>
                    <a:pt x="16349" y="1382177"/>
                    <a:pt x="9967" y="1375796"/>
                  </a:cubicBezTo>
                  <a:cubicBezTo>
                    <a:pt x="3585" y="1369414"/>
                    <a:pt x="0" y="1360759"/>
                    <a:pt x="0" y="1351733"/>
                  </a:cubicBezTo>
                  <a:lnTo>
                    <a:pt x="0" y="34029"/>
                  </a:lnTo>
                  <a:cubicBezTo>
                    <a:pt x="0" y="25004"/>
                    <a:pt x="3585" y="16349"/>
                    <a:pt x="9967" y="9967"/>
                  </a:cubicBezTo>
                  <a:cubicBezTo>
                    <a:pt x="16349" y="3585"/>
                    <a:pt x="25004" y="0"/>
                    <a:pt x="3402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-57150"/>
              <a:ext cx="2054096" cy="144291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12937947" y="4321481"/>
            <a:ext cx="3913840" cy="690417"/>
            <a:chOff x="0" y="0"/>
            <a:chExt cx="1413459" cy="24934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2937947" y="4397148"/>
            <a:ext cx="3913840" cy="462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73"/>
              </a:lnSpc>
              <a:spcBef>
                <a:spcPct val="0"/>
              </a:spcBef>
            </a:pPr>
            <a:r>
              <a:rPr lang="en-US" sz="2552">
                <a:solidFill>
                  <a:srgbClr val="FFFFFF"/>
                </a:solidFill>
                <a:latin typeface="Poppins Bold"/>
              </a:rPr>
              <a:t>TACTICS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2241817" y="5273547"/>
            <a:ext cx="5306100" cy="1620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 Adjust technician shifts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 Advertise discounts/Benefits to OEM parts </a:t>
            </a:r>
          </a:p>
          <a:p>
            <a:pPr algn="l" marL="393625" indent="-196813" lvl="1">
              <a:lnSpc>
                <a:spcPts val="2552"/>
              </a:lnSpc>
              <a:buFont typeface="Arial"/>
              <a:buChar char="•"/>
            </a:pPr>
            <a:r>
              <a:rPr lang="en-US" sz="1823">
                <a:solidFill>
                  <a:srgbClr val="000000"/>
                </a:solidFill>
                <a:latin typeface="Poppins"/>
              </a:rPr>
              <a:t> Bi-weekly meetings w Service and Parts Managers </a:t>
            </a:r>
          </a:p>
          <a:p>
            <a:pPr algn="ctr">
              <a:lnSpc>
                <a:spcPts val="2552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608726" y="2676524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3891048" y="1250670"/>
            <a:ext cx="10505903" cy="1573325"/>
            <a:chOff x="0" y="0"/>
            <a:chExt cx="2766987" cy="4143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766987" cy="414374"/>
            </a:xfrm>
            <a:custGeom>
              <a:avLst/>
              <a:gdLst/>
              <a:ahLst/>
              <a:cxnLst/>
              <a:rect r="r" b="b" t="t" l="l"/>
              <a:pathLst>
                <a:path h="414374" w="2766987">
                  <a:moveTo>
                    <a:pt x="67059" y="0"/>
                  </a:moveTo>
                  <a:lnTo>
                    <a:pt x="2699928" y="0"/>
                  </a:lnTo>
                  <a:cubicBezTo>
                    <a:pt x="2736964" y="0"/>
                    <a:pt x="2766987" y="30023"/>
                    <a:pt x="2766987" y="67059"/>
                  </a:cubicBezTo>
                  <a:lnTo>
                    <a:pt x="2766987" y="347315"/>
                  </a:lnTo>
                  <a:cubicBezTo>
                    <a:pt x="2766987" y="384350"/>
                    <a:pt x="2736964" y="414374"/>
                    <a:pt x="2699928" y="414374"/>
                  </a:cubicBezTo>
                  <a:lnTo>
                    <a:pt x="67059" y="414374"/>
                  </a:lnTo>
                  <a:cubicBezTo>
                    <a:pt x="30023" y="414374"/>
                    <a:pt x="0" y="384350"/>
                    <a:pt x="0" y="347315"/>
                  </a:cubicBezTo>
                  <a:lnTo>
                    <a:pt x="0" y="67059"/>
                  </a:lnTo>
                  <a:cubicBezTo>
                    <a:pt x="0" y="30023"/>
                    <a:pt x="30023" y="0"/>
                    <a:pt x="6705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2766987" cy="471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-1254131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0" y="0"/>
                </a:moveTo>
                <a:lnTo>
                  <a:pt x="3840627" y="0"/>
                </a:lnTo>
                <a:lnTo>
                  <a:pt x="3840627" y="5012238"/>
                </a:lnTo>
                <a:lnTo>
                  <a:pt x="0" y="5012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5701504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3840627" y="0"/>
                </a:moveTo>
                <a:lnTo>
                  <a:pt x="0" y="0"/>
                </a:lnTo>
                <a:lnTo>
                  <a:pt x="0" y="5012238"/>
                </a:lnTo>
                <a:lnTo>
                  <a:pt x="3840627" y="5012238"/>
                </a:lnTo>
                <a:lnTo>
                  <a:pt x="38406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619178" y="3226798"/>
            <a:ext cx="9049644" cy="6342759"/>
          </a:xfrm>
          <a:custGeom>
            <a:avLst/>
            <a:gdLst/>
            <a:ahLst/>
            <a:cxnLst/>
            <a:rect r="r" b="b" t="t" l="l"/>
            <a:pathLst>
              <a:path h="6342759" w="9049644">
                <a:moveTo>
                  <a:pt x="0" y="0"/>
                </a:moveTo>
                <a:lnTo>
                  <a:pt x="9049644" y="0"/>
                </a:lnTo>
                <a:lnTo>
                  <a:pt x="9049644" y="6342759"/>
                </a:lnTo>
                <a:lnTo>
                  <a:pt x="0" y="63427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6605621" y="1608707"/>
            <a:ext cx="5786731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ACTION PLAN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13680142" y="6593510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12763090" y="8364022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14034171" y="223617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6434119" y="4660604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5627652" y="-76086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028700" y="1138683"/>
            <a:ext cx="8012926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SYNOPSIS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2711308"/>
            <a:ext cx="11487948" cy="54870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61336" indent="-280668" lvl="1">
              <a:lnSpc>
                <a:spcPts val="3639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Poppins"/>
              </a:rPr>
              <a:t>Room for improvement overall. </a:t>
            </a:r>
          </a:p>
          <a:p>
            <a:pPr algn="just">
              <a:lnSpc>
                <a:spcPts val="3639"/>
              </a:lnSpc>
            </a:pPr>
          </a:p>
          <a:p>
            <a:pPr algn="just" marL="561336" indent="-280668" lvl="1">
              <a:lnSpc>
                <a:spcPts val="3639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Poppins"/>
              </a:rPr>
              <a:t>Adding techs and increasing traffic will help turn things in the right direction. </a:t>
            </a:r>
          </a:p>
          <a:p>
            <a:pPr algn="just">
              <a:lnSpc>
                <a:spcPts val="3639"/>
              </a:lnSpc>
            </a:pPr>
          </a:p>
          <a:p>
            <a:pPr algn="just" marL="561336" indent="-280668" lvl="1">
              <a:lnSpc>
                <a:spcPts val="3639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Poppins"/>
              </a:rPr>
              <a:t>Utilizing small things such as, menu presentations, and video MPI’s will help increase hours per RO. </a:t>
            </a:r>
          </a:p>
          <a:p>
            <a:pPr algn="just">
              <a:lnSpc>
                <a:spcPts val="3639"/>
              </a:lnSpc>
            </a:pPr>
          </a:p>
          <a:p>
            <a:pPr algn="just" marL="561336" indent="-280668" lvl="1">
              <a:lnSpc>
                <a:spcPts val="3639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Poppins"/>
              </a:rPr>
              <a:t>Monitoring adj cost of labor, hours billed v. hours paid, and discounts across the board will help increase overall profitability and GP%. </a:t>
            </a:r>
          </a:p>
          <a:p>
            <a:pPr algn="just">
              <a:lnSpc>
                <a:spcPts val="363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83213" y="4354916"/>
            <a:ext cx="3782726" cy="4903384"/>
            <a:chOff x="0" y="0"/>
            <a:chExt cx="996273" cy="129142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96273" cy="1291426"/>
            </a:xfrm>
            <a:custGeom>
              <a:avLst/>
              <a:gdLst/>
              <a:ahLst/>
              <a:cxnLst/>
              <a:rect r="r" b="b" t="t" l="l"/>
              <a:pathLst>
                <a:path h="1291426" w="996273">
                  <a:moveTo>
                    <a:pt x="110519" y="0"/>
                  </a:moveTo>
                  <a:lnTo>
                    <a:pt x="885754" y="0"/>
                  </a:lnTo>
                  <a:cubicBezTo>
                    <a:pt x="915066" y="0"/>
                    <a:pt x="943177" y="11644"/>
                    <a:pt x="963903" y="32370"/>
                  </a:cubicBezTo>
                  <a:cubicBezTo>
                    <a:pt x="984629" y="53097"/>
                    <a:pt x="996273" y="81208"/>
                    <a:pt x="996273" y="110519"/>
                  </a:cubicBezTo>
                  <a:lnTo>
                    <a:pt x="996273" y="1180907"/>
                  </a:lnTo>
                  <a:cubicBezTo>
                    <a:pt x="996273" y="1241945"/>
                    <a:pt x="946792" y="1291426"/>
                    <a:pt x="885754" y="1291426"/>
                  </a:cubicBezTo>
                  <a:lnTo>
                    <a:pt x="110519" y="1291426"/>
                  </a:lnTo>
                  <a:cubicBezTo>
                    <a:pt x="81208" y="1291426"/>
                    <a:pt x="53097" y="1279782"/>
                    <a:pt x="32370" y="1259056"/>
                  </a:cubicBezTo>
                  <a:cubicBezTo>
                    <a:pt x="11644" y="1238330"/>
                    <a:pt x="0" y="1210219"/>
                    <a:pt x="0" y="1180907"/>
                  </a:cubicBezTo>
                  <a:lnTo>
                    <a:pt x="0" y="110519"/>
                  </a:lnTo>
                  <a:cubicBezTo>
                    <a:pt x="0" y="81208"/>
                    <a:pt x="11644" y="53097"/>
                    <a:pt x="32370" y="32370"/>
                  </a:cubicBezTo>
                  <a:cubicBezTo>
                    <a:pt x="53097" y="11644"/>
                    <a:pt x="81208" y="0"/>
                    <a:pt x="11051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57150"/>
              <a:ext cx="996273" cy="1348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5214334" y="4354916"/>
            <a:ext cx="3782726" cy="4903384"/>
            <a:chOff x="0" y="0"/>
            <a:chExt cx="996273" cy="129142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96273" cy="1291426"/>
            </a:xfrm>
            <a:custGeom>
              <a:avLst/>
              <a:gdLst/>
              <a:ahLst/>
              <a:cxnLst/>
              <a:rect r="r" b="b" t="t" l="l"/>
              <a:pathLst>
                <a:path h="1291426" w="996273">
                  <a:moveTo>
                    <a:pt x="110519" y="0"/>
                  </a:moveTo>
                  <a:lnTo>
                    <a:pt x="885754" y="0"/>
                  </a:lnTo>
                  <a:cubicBezTo>
                    <a:pt x="915066" y="0"/>
                    <a:pt x="943177" y="11644"/>
                    <a:pt x="963903" y="32370"/>
                  </a:cubicBezTo>
                  <a:cubicBezTo>
                    <a:pt x="984629" y="53097"/>
                    <a:pt x="996273" y="81208"/>
                    <a:pt x="996273" y="110519"/>
                  </a:cubicBezTo>
                  <a:lnTo>
                    <a:pt x="996273" y="1180907"/>
                  </a:lnTo>
                  <a:cubicBezTo>
                    <a:pt x="996273" y="1241945"/>
                    <a:pt x="946792" y="1291426"/>
                    <a:pt x="885754" y="1291426"/>
                  </a:cubicBezTo>
                  <a:lnTo>
                    <a:pt x="110519" y="1291426"/>
                  </a:lnTo>
                  <a:cubicBezTo>
                    <a:pt x="81208" y="1291426"/>
                    <a:pt x="53097" y="1279782"/>
                    <a:pt x="32370" y="1259056"/>
                  </a:cubicBezTo>
                  <a:cubicBezTo>
                    <a:pt x="11644" y="1238330"/>
                    <a:pt x="0" y="1210219"/>
                    <a:pt x="0" y="1180907"/>
                  </a:cubicBezTo>
                  <a:lnTo>
                    <a:pt x="0" y="110519"/>
                  </a:lnTo>
                  <a:cubicBezTo>
                    <a:pt x="0" y="81208"/>
                    <a:pt x="11644" y="53097"/>
                    <a:pt x="32370" y="32370"/>
                  </a:cubicBezTo>
                  <a:cubicBezTo>
                    <a:pt x="53097" y="11644"/>
                    <a:pt x="81208" y="0"/>
                    <a:pt x="11051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996273" cy="1348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45454" y="4354916"/>
            <a:ext cx="3782726" cy="4903384"/>
            <a:chOff x="0" y="0"/>
            <a:chExt cx="996273" cy="129142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96273" cy="1291426"/>
            </a:xfrm>
            <a:custGeom>
              <a:avLst/>
              <a:gdLst/>
              <a:ahLst/>
              <a:cxnLst/>
              <a:rect r="r" b="b" t="t" l="l"/>
              <a:pathLst>
                <a:path h="1291426" w="996273">
                  <a:moveTo>
                    <a:pt x="110519" y="0"/>
                  </a:moveTo>
                  <a:lnTo>
                    <a:pt x="885754" y="0"/>
                  </a:lnTo>
                  <a:cubicBezTo>
                    <a:pt x="915066" y="0"/>
                    <a:pt x="943177" y="11644"/>
                    <a:pt x="963903" y="32370"/>
                  </a:cubicBezTo>
                  <a:cubicBezTo>
                    <a:pt x="984629" y="53097"/>
                    <a:pt x="996273" y="81208"/>
                    <a:pt x="996273" y="110519"/>
                  </a:cubicBezTo>
                  <a:lnTo>
                    <a:pt x="996273" y="1180907"/>
                  </a:lnTo>
                  <a:cubicBezTo>
                    <a:pt x="996273" y="1241945"/>
                    <a:pt x="946792" y="1291426"/>
                    <a:pt x="885754" y="1291426"/>
                  </a:cubicBezTo>
                  <a:lnTo>
                    <a:pt x="110519" y="1291426"/>
                  </a:lnTo>
                  <a:cubicBezTo>
                    <a:pt x="81208" y="1291426"/>
                    <a:pt x="53097" y="1279782"/>
                    <a:pt x="32370" y="1259056"/>
                  </a:cubicBezTo>
                  <a:cubicBezTo>
                    <a:pt x="11644" y="1238330"/>
                    <a:pt x="0" y="1210219"/>
                    <a:pt x="0" y="1180907"/>
                  </a:cubicBezTo>
                  <a:lnTo>
                    <a:pt x="0" y="110519"/>
                  </a:lnTo>
                  <a:cubicBezTo>
                    <a:pt x="0" y="81208"/>
                    <a:pt x="11644" y="53097"/>
                    <a:pt x="32370" y="32370"/>
                  </a:cubicBezTo>
                  <a:cubicBezTo>
                    <a:pt x="53097" y="11644"/>
                    <a:pt x="81208" y="0"/>
                    <a:pt x="11051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996273" cy="1348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476574" y="4354916"/>
            <a:ext cx="3782726" cy="4903384"/>
            <a:chOff x="0" y="0"/>
            <a:chExt cx="996273" cy="1291426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996273" cy="1291426"/>
            </a:xfrm>
            <a:custGeom>
              <a:avLst/>
              <a:gdLst/>
              <a:ahLst/>
              <a:cxnLst/>
              <a:rect r="r" b="b" t="t" l="l"/>
              <a:pathLst>
                <a:path h="1291426" w="996273">
                  <a:moveTo>
                    <a:pt x="110519" y="0"/>
                  </a:moveTo>
                  <a:lnTo>
                    <a:pt x="885754" y="0"/>
                  </a:lnTo>
                  <a:cubicBezTo>
                    <a:pt x="915066" y="0"/>
                    <a:pt x="943177" y="11644"/>
                    <a:pt x="963903" y="32370"/>
                  </a:cubicBezTo>
                  <a:cubicBezTo>
                    <a:pt x="984629" y="53097"/>
                    <a:pt x="996273" y="81208"/>
                    <a:pt x="996273" y="110519"/>
                  </a:cubicBezTo>
                  <a:lnTo>
                    <a:pt x="996273" y="1180907"/>
                  </a:lnTo>
                  <a:cubicBezTo>
                    <a:pt x="996273" y="1241945"/>
                    <a:pt x="946792" y="1291426"/>
                    <a:pt x="885754" y="1291426"/>
                  </a:cubicBezTo>
                  <a:lnTo>
                    <a:pt x="110519" y="1291426"/>
                  </a:lnTo>
                  <a:cubicBezTo>
                    <a:pt x="81208" y="1291426"/>
                    <a:pt x="53097" y="1279782"/>
                    <a:pt x="32370" y="1259056"/>
                  </a:cubicBezTo>
                  <a:cubicBezTo>
                    <a:pt x="11644" y="1238330"/>
                    <a:pt x="0" y="1210219"/>
                    <a:pt x="0" y="1180907"/>
                  </a:cubicBezTo>
                  <a:lnTo>
                    <a:pt x="0" y="110519"/>
                  </a:lnTo>
                  <a:cubicBezTo>
                    <a:pt x="0" y="81208"/>
                    <a:pt x="11644" y="53097"/>
                    <a:pt x="32370" y="32370"/>
                  </a:cubicBezTo>
                  <a:cubicBezTo>
                    <a:pt x="53097" y="11644"/>
                    <a:pt x="81208" y="0"/>
                    <a:pt x="11051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996273" cy="13485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2379223" y="3759562"/>
            <a:ext cx="1190707" cy="1190707"/>
            <a:chOff x="0" y="0"/>
            <a:chExt cx="812800" cy="8128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6510343" y="3759562"/>
            <a:ext cx="1190707" cy="1190707"/>
            <a:chOff x="0" y="0"/>
            <a:chExt cx="812800" cy="8128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0641463" y="3759562"/>
            <a:ext cx="1190707" cy="1190707"/>
            <a:chOff x="0" y="0"/>
            <a:chExt cx="812800" cy="8128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4772584" y="3759562"/>
            <a:ext cx="1190707" cy="1190707"/>
            <a:chOff x="0" y="0"/>
            <a:chExt cx="812800" cy="8128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4444228" y="2696146"/>
            <a:ext cx="9424454" cy="918884"/>
          </a:xfrm>
          <a:custGeom>
            <a:avLst/>
            <a:gdLst/>
            <a:ahLst/>
            <a:cxnLst/>
            <a:rect r="r" b="b" t="t" l="l"/>
            <a:pathLst>
              <a:path h="918884" w="9424454">
                <a:moveTo>
                  <a:pt x="0" y="0"/>
                </a:moveTo>
                <a:lnTo>
                  <a:pt x="9424454" y="0"/>
                </a:lnTo>
                <a:lnTo>
                  <a:pt x="9424454" y="918884"/>
                </a:lnTo>
                <a:lnTo>
                  <a:pt x="0" y="9188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3866281" y="981646"/>
            <a:ext cx="10555438" cy="1966535"/>
            <a:chOff x="0" y="0"/>
            <a:chExt cx="2780033" cy="517935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780033" cy="517935"/>
            </a:xfrm>
            <a:custGeom>
              <a:avLst/>
              <a:gdLst/>
              <a:ahLst/>
              <a:cxnLst/>
              <a:rect r="r" b="b" t="t" l="l"/>
              <a:pathLst>
                <a:path h="517935" w="2780033">
                  <a:moveTo>
                    <a:pt x="67478" y="0"/>
                  </a:moveTo>
                  <a:lnTo>
                    <a:pt x="2712556" y="0"/>
                  </a:lnTo>
                  <a:cubicBezTo>
                    <a:pt x="2730452" y="0"/>
                    <a:pt x="2747615" y="7109"/>
                    <a:pt x="2760270" y="19764"/>
                  </a:cubicBezTo>
                  <a:cubicBezTo>
                    <a:pt x="2772924" y="32418"/>
                    <a:pt x="2780033" y="49581"/>
                    <a:pt x="2780033" y="67478"/>
                  </a:cubicBezTo>
                  <a:lnTo>
                    <a:pt x="2780033" y="450457"/>
                  </a:lnTo>
                  <a:cubicBezTo>
                    <a:pt x="2780033" y="487724"/>
                    <a:pt x="2749822" y="517935"/>
                    <a:pt x="2712556" y="517935"/>
                  </a:cubicBezTo>
                  <a:lnTo>
                    <a:pt x="67478" y="517935"/>
                  </a:lnTo>
                  <a:cubicBezTo>
                    <a:pt x="49581" y="517935"/>
                    <a:pt x="32418" y="510826"/>
                    <a:pt x="19764" y="498171"/>
                  </a:cubicBezTo>
                  <a:cubicBezTo>
                    <a:pt x="7109" y="485517"/>
                    <a:pt x="0" y="468354"/>
                    <a:pt x="0" y="450457"/>
                  </a:cubicBezTo>
                  <a:lnTo>
                    <a:pt x="0" y="67478"/>
                  </a:lnTo>
                  <a:cubicBezTo>
                    <a:pt x="0" y="30211"/>
                    <a:pt x="30211" y="0"/>
                    <a:pt x="67478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57150"/>
              <a:ext cx="2780033" cy="57508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1" id="31"/>
          <p:cNvSpPr txBox="true"/>
          <p:nvPr/>
        </p:nvSpPr>
        <p:spPr>
          <a:xfrm rot="0">
            <a:off x="5500269" y="1612488"/>
            <a:ext cx="7402224" cy="695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MARKETING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504924" y="5238224"/>
            <a:ext cx="2939305" cy="6515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00000"/>
                </a:solidFill>
                <a:latin typeface="Poppins Bold"/>
              </a:rPr>
              <a:t>CURRENT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2642568" y="3644064"/>
            <a:ext cx="664015" cy="1221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17"/>
              </a:lnSpc>
              <a:spcBef>
                <a:spcPct val="0"/>
              </a:spcBef>
            </a:pPr>
            <a:r>
              <a:rPr lang="en-US" sz="6727">
                <a:solidFill>
                  <a:srgbClr val="FFFFFF"/>
                </a:solidFill>
                <a:latin typeface="Poppins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6773689" y="3644064"/>
            <a:ext cx="664015" cy="1221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17"/>
              </a:lnSpc>
              <a:spcBef>
                <a:spcPct val="0"/>
              </a:spcBef>
            </a:pPr>
            <a:r>
              <a:rPr lang="en-US" sz="6727">
                <a:solidFill>
                  <a:srgbClr val="FFFFFF"/>
                </a:solidFill>
                <a:latin typeface="Poppins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0904809" y="3644064"/>
            <a:ext cx="664015" cy="1221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17"/>
              </a:lnSpc>
              <a:spcBef>
                <a:spcPct val="0"/>
              </a:spcBef>
            </a:pPr>
            <a:r>
              <a:rPr lang="en-US" sz="6727">
                <a:solidFill>
                  <a:srgbClr val="FFFFFF"/>
                </a:solidFill>
                <a:latin typeface="Poppins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5033180" y="3644064"/>
            <a:ext cx="664015" cy="1221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17"/>
              </a:lnSpc>
              <a:spcBef>
                <a:spcPct val="0"/>
              </a:spcBef>
            </a:pPr>
            <a:r>
              <a:rPr lang="en-US" sz="6727">
                <a:solidFill>
                  <a:srgbClr val="FFFFFF"/>
                </a:solidFill>
                <a:latin typeface="Poppins Bold"/>
              </a:rPr>
              <a:t>4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5636044" y="5238224"/>
            <a:ext cx="2939305" cy="6515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00000"/>
                </a:solidFill>
                <a:latin typeface="Poppins Bold"/>
              </a:rPr>
              <a:t>GOALS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9767164" y="5238224"/>
            <a:ext cx="2939305" cy="6515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00000"/>
                </a:solidFill>
                <a:latin typeface="Poppins Bold"/>
              </a:rPr>
              <a:t>PLANS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3898285" y="5238224"/>
            <a:ext cx="2939305" cy="6515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00000"/>
                </a:solidFill>
                <a:latin typeface="Poppins Bold"/>
              </a:rPr>
              <a:t>EVALUATE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5440020" y="6135864"/>
            <a:ext cx="3331353" cy="2675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Develop local marketing campaigns with monthly &amp; quarterly specials in alignment with manufacturer specials. Sending out email blasts to customer data base announcing the specials.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571140" y="6135864"/>
            <a:ext cx="3331353" cy="2342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Work with corporate marketing director to implement strategies that match manufacture goals. Plan a budget, even if limited, to spend on a monthly basis. 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3702261" y="6135864"/>
            <a:ext cx="3331353" cy="2342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Measure these marketing campaigns every 30 days  after launch and compare RO’s during the time period to see how these  campaigns effected sales of labor. 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308899" y="6135864"/>
            <a:ext cx="3331353" cy="200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We currently have no to minimal marketing strategy. We are using xtime for scheduler on website - which is a step in the right direction.</a:t>
            </a:r>
          </a:p>
        </p:txBody>
      </p:sp>
      <p:sp>
        <p:nvSpPr>
          <p:cNvPr name="Freeform 44" id="44"/>
          <p:cNvSpPr/>
          <p:nvPr/>
        </p:nvSpPr>
        <p:spPr>
          <a:xfrm flipH="false" flipV="false" rot="0">
            <a:off x="-1254131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0" y="0"/>
                </a:moveTo>
                <a:lnTo>
                  <a:pt x="3840627" y="0"/>
                </a:lnTo>
                <a:lnTo>
                  <a:pt x="3840627" y="5012238"/>
                </a:lnTo>
                <a:lnTo>
                  <a:pt x="0" y="5012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5" id="45"/>
          <p:cNvSpPr/>
          <p:nvPr/>
        </p:nvSpPr>
        <p:spPr>
          <a:xfrm flipH="true" flipV="false" rot="0">
            <a:off x="15701504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3840627" y="0"/>
                </a:moveTo>
                <a:lnTo>
                  <a:pt x="0" y="0"/>
                </a:lnTo>
                <a:lnTo>
                  <a:pt x="0" y="5012238"/>
                </a:lnTo>
                <a:lnTo>
                  <a:pt x="3840627" y="5012238"/>
                </a:lnTo>
                <a:lnTo>
                  <a:pt x="38406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9144000" y="6390939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8226948" y="816145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9498029" y="2033600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1897977" y="4458033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1091510" y="-96343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028700" y="1072008"/>
            <a:ext cx="5600084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COST OF LABOR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2720833"/>
            <a:ext cx="6769075" cy="5468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Current practices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Lower GP% and high adj cost of labor causing low net profit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Goals for improvement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Increase GP% and decrease adj cost of labor 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achieve goals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Monitor hours per RO v. Hours billed on each RO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Ensure advisors aren’t discounting to sell the job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evaluate changes </a:t>
            </a:r>
          </a:p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000000"/>
                </a:solidFill>
                <a:latin typeface="Poppins"/>
              </a:rPr>
              <a:t>Monitor RO’s daily and adjust changes as needed.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8812038" y="2975084"/>
            <a:ext cx="8881385" cy="5214369"/>
          </a:xfrm>
          <a:custGeom>
            <a:avLst/>
            <a:gdLst/>
            <a:ahLst/>
            <a:cxnLst/>
            <a:rect r="r" b="b" t="t" l="l"/>
            <a:pathLst>
              <a:path h="5214369" w="8881385">
                <a:moveTo>
                  <a:pt x="0" y="0"/>
                </a:moveTo>
                <a:lnTo>
                  <a:pt x="8881386" y="0"/>
                </a:lnTo>
                <a:lnTo>
                  <a:pt x="8881386" y="5214370"/>
                </a:lnTo>
                <a:lnTo>
                  <a:pt x="0" y="52143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9144000" y="6390939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8226948" y="816145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9498029" y="2033600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1897977" y="4458033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1091510" y="-96343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9041626" y="2761756"/>
            <a:ext cx="7567252" cy="5876246"/>
          </a:xfrm>
          <a:custGeom>
            <a:avLst/>
            <a:gdLst/>
            <a:ahLst/>
            <a:cxnLst/>
            <a:rect r="r" b="b" t="t" l="l"/>
            <a:pathLst>
              <a:path h="5876246" w="7567252">
                <a:moveTo>
                  <a:pt x="0" y="0"/>
                </a:moveTo>
                <a:lnTo>
                  <a:pt x="7567251" y="0"/>
                </a:lnTo>
                <a:lnTo>
                  <a:pt x="7567251" y="5876245"/>
                </a:lnTo>
                <a:lnTo>
                  <a:pt x="0" y="58762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1072008"/>
            <a:ext cx="8012926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EXPENSE STRUCTURE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2720833"/>
            <a:ext cx="6769075" cy="6249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Current practices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High personnel expense &amp; high adjusted cost of labor causing low net profit.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Goals for improvement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Increase shop productivity, hours per RO and number of RO’s</a:t>
            </a:r>
            <a:r>
              <a:rPr lang="en-US" sz="2199">
                <a:solidFill>
                  <a:srgbClr val="000000"/>
                </a:solidFill>
                <a:latin typeface="Poppins"/>
              </a:rPr>
              <a:t> 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achieve goals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Increase advertising in local area and utilize manifest list to drive warranty work to shop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evaluate changes </a:t>
            </a:r>
          </a:p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000000"/>
                </a:solidFill>
                <a:latin typeface="Poppins"/>
              </a:rPr>
              <a:t>Evaluate every two weeks to monitor number of RO’s coming through shop and total tracking for the month.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9144000" y="6390939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8226948" y="816145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9498029" y="2033600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1897977" y="4458033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1091510" y="-96343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9144000" y="2094073"/>
            <a:ext cx="8303753" cy="6483696"/>
          </a:xfrm>
          <a:custGeom>
            <a:avLst/>
            <a:gdLst/>
            <a:ahLst/>
            <a:cxnLst/>
            <a:rect r="r" b="b" t="t" l="l"/>
            <a:pathLst>
              <a:path h="6483696" w="8303753">
                <a:moveTo>
                  <a:pt x="0" y="0"/>
                </a:moveTo>
                <a:lnTo>
                  <a:pt x="8303753" y="0"/>
                </a:lnTo>
                <a:lnTo>
                  <a:pt x="8303753" y="6483696"/>
                </a:lnTo>
                <a:lnTo>
                  <a:pt x="0" y="6483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977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1072008"/>
            <a:ext cx="8012926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PRODUCTIVITY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2720833"/>
            <a:ext cx="6769075" cy="6640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Current practices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Poor tech proficiency and scheduling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Goals for improvement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Increase tech productivity to 70 % by the end of Q2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Increase shop hours on Saturdays </a:t>
            </a:r>
            <a:r>
              <a:rPr lang="en-US" sz="2199">
                <a:solidFill>
                  <a:srgbClr val="000000"/>
                </a:solidFill>
                <a:latin typeface="Poppins"/>
              </a:rPr>
              <a:t> 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achieve goals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Schedule more in afternoons and weekends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Preload shop each evening before leaving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Add techs to fill empty bays</a:t>
            </a:r>
          </a:p>
          <a:p>
            <a:pPr algn="just">
              <a:lnSpc>
                <a:spcPts val="3079"/>
              </a:lnSpc>
            </a:pPr>
          </a:p>
          <a:p>
            <a:pPr algn="just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evaluate changes </a:t>
            </a:r>
          </a:p>
          <a:p>
            <a:pPr algn="just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Evaluate tech productivity on daily report through hours billed etc</a:t>
            </a:r>
          </a:p>
          <a:p>
            <a:pPr algn="just">
              <a:lnSpc>
                <a:spcPts val="30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9144000" y="6390939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8226948" y="816145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9498029" y="2033600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1897977" y="4458033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1091510" y="-96343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11835215" y="1263523"/>
            <a:ext cx="5939752" cy="7069321"/>
          </a:xfrm>
          <a:custGeom>
            <a:avLst/>
            <a:gdLst/>
            <a:ahLst/>
            <a:cxnLst/>
            <a:rect r="r" b="b" t="t" l="l"/>
            <a:pathLst>
              <a:path h="7069321" w="5939752">
                <a:moveTo>
                  <a:pt x="0" y="0"/>
                </a:moveTo>
                <a:lnTo>
                  <a:pt x="5939752" y="0"/>
                </a:lnTo>
                <a:lnTo>
                  <a:pt x="5939752" y="7069321"/>
                </a:lnTo>
                <a:lnTo>
                  <a:pt x="0" y="70693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028700" y="1072008"/>
            <a:ext cx="8012926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FACILITY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2720833"/>
            <a:ext cx="6769075" cy="5859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Current practices </a:t>
            </a: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Low number of techs </a:t>
            </a: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Current techs not 100% efficient </a:t>
            </a:r>
          </a:p>
          <a:p>
            <a:pPr algn="l">
              <a:lnSpc>
                <a:spcPts val="3079"/>
              </a:lnSpc>
            </a:pPr>
          </a:p>
          <a:p>
            <a:pPr algn="l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Goals for improvement </a:t>
            </a: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Monitor controllables to increase facility potential</a:t>
            </a:r>
          </a:p>
          <a:p>
            <a:pPr algn="l">
              <a:lnSpc>
                <a:spcPts val="3079"/>
              </a:lnSpc>
            </a:pPr>
          </a:p>
          <a:p>
            <a:pPr algn="l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achieve goals </a:t>
            </a: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Organize parking lot</a:t>
            </a:r>
          </a:p>
          <a:p>
            <a:pPr algn="l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Poppins"/>
              </a:rPr>
              <a:t>Organize workflow to keep techs in their bays</a:t>
            </a:r>
          </a:p>
          <a:p>
            <a:pPr algn="l">
              <a:lnSpc>
                <a:spcPts val="3079"/>
              </a:lnSpc>
            </a:pPr>
          </a:p>
          <a:p>
            <a:pPr algn="l">
              <a:lnSpc>
                <a:spcPts val="3079"/>
              </a:lnSpc>
            </a:pPr>
            <a:r>
              <a:rPr lang="en-US" sz="2199" u="sng">
                <a:solidFill>
                  <a:srgbClr val="000000"/>
                </a:solidFill>
                <a:latin typeface="Poppins Bold"/>
              </a:rPr>
              <a:t>Plans to evaluate changes </a:t>
            </a:r>
          </a:p>
          <a:p>
            <a:pPr algn="l"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000000"/>
                </a:solidFill>
                <a:latin typeface="Poppins"/>
              </a:rPr>
              <a:t>Monitor total labor sales and effective labor rate daily.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grpSp>
        <p:nvGrpSpPr>
          <p:cNvPr name="Group 3" id="3"/>
          <p:cNvGrpSpPr/>
          <p:nvPr/>
        </p:nvGrpSpPr>
        <p:grpSpPr>
          <a:xfrm rot="10799999">
            <a:off x="9144000" y="6390939"/>
            <a:ext cx="5443005" cy="4762630"/>
            <a:chOff x="0" y="0"/>
            <a:chExt cx="812800" cy="711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711200"/>
            </a:xfrm>
            <a:custGeom>
              <a:avLst/>
              <a:gdLst/>
              <a:ahLst/>
              <a:cxnLst/>
              <a:rect r="r" b="b" t="t" l="l"/>
              <a:pathLst>
                <a:path h="711200" w="812800">
                  <a:moveTo>
                    <a:pt x="406400" y="711200"/>
                  </a:moveTo>
                  <a:lnTo>
                    <a:pt x="812800" y="0"/>
                  </a:lnTo>
                  <a:lnTo>
                    <a:pt x="0" y="0"/>
                  </a:lnTo>
                  <a:lnTo>
                    <a:pt x="406400" y="711200"/>
                  </a:lnTo>
                  <a:close/>
                </a:path>
              </a:pathLst>
            </a:custGeom>
            <a:solidFill>
              <a:srgbClr val="E1B17B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127000" y="-6350"/>
              <a:ext cx="558800" cy="3873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609890">
            <a:off x="8226948" y="8161451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6"/>
                </a:lnTo>
                <a:lnTo>
                  <a:pt x="0" y="3427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4357799">
            <a:off x="9498029" y="2033600"/>
            <a:ext cx="7216534" cy="342785"/>
          </a:xfrm>
          <a:custGeom>
            <a:avLst/>
            <a:gdLst/>
            <a:ahLst/>
            <a:cxnLst/>
            <a:rect r="r" b="b" t="t" l="l"/>
            <a:pathLst>
              <a:path h="342785" w="7216534">
                <a:moveTo>
                  <a:pt x="0" y="0"/>
                </a:moveTo>
                <a:lnTo>
                  <a:pt x="7216534" y="0"/>
                </a:lnTo>
                <a:lnTo>
                  <a:pt x="7216534" y="342785"/>
                </a:lnTo>
                <a:lnTo>
                  <a:pt x="0" y="342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-1772257">
            <a:off x="11897977" y="4458033"/>
            <a:ext cx="1688777" cy="7462842"/>
            <a:chOff x="0" y="0"/>
            <a:chExt cx="444781" cy="1965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781" cy="1965522"/>
            </a:xfrm>
            <a:custGeom>
              <a:avLst/>
              <a:gdLst/>
              <a:ahLst/>
              <a:cxnLst/>
              <a:rect r="r" b="b" t="t" l="l"/>
              <a:pathLst>
                <a:path h="1965522" w="444781">
                  <a:moveTo>
                    <a:pt x="0" y="0"/>
                  </a:moveTo>
                  <a:lnTo>
                    <a:pt x="444781" y="0"/>
                  </a:lnTo>
                  <a:lnTo>
                    <a:pt x="444781" y="1965522"/>
                  </a:lnTo>
                  <a:lnTo>
                    <a:pt x="0" y="1965522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444781" cy="202267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76241" y="907192"/>
            <a:ext cx="9588280" cy="1186881"/>
            <a:chOff x="0" y="0"/>
            <a:chExt cx="2525308" cy="31259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25308" cy="312594"/>
            </a:xfrm>
            <a:custGeom>
              <a:avLst/>
              <a:gdLst/>
              <a:ahLst/>
              <a:cxnLst/>
              <a:rect r="r" b="b" t="t" l="l"/>
              <a:pathLst>
                <a:path h="312594" w="2525308">
                  <a:moveTo>
                    <a:pt x="74284" y="0"/>
                  </a:moveTo>
                  <a:lnTo>
                    <a:pt x="2451024" y="0"/>
                  </a:lnTo>
                  <a:cubicBezTo>
                    <a:pt x="2470726" y="0"/>
                    <a:pt x="2489620" y="7826"/>
                    <a:pt x="2503551" y="21757"/>
                  </a:cubicBezTo>
                  <a:cubicBezTo>
                    <a:pt x="2517482" y="35688"/>
                    <a:pt x="2525308" y="54583"/>
                    <a:pt x="2525308" y="74284"/>
                  </a:cubicBezTo>
                  <a:lnTo>
                    <a:pt x="2525308" y="238310"/>
                  </a:lnTo>
                  <a:cubicBezTo>
                    <a:pt x="2525308" y="258011"/>
                    <a:pt x="2517482" y="276906"/>
                    <a:pt x="2503551" y="290837"/>
                  </a:cubicBezTo>
                  <a:cubicBezTo>
                    <a:pt x="2489620" y="304768"/>
                    <a:pt x="2470726" y="312594"/>
                    <a:pt x="2451024" y="312594"/>
                  </a:cubicBezTo>
                  <a:lnTo>
                    <a:pt x="74284" y="312594"/>
                  </a:lnTo>
                  <a:cubicBezTo>
                    <a:pt x="33258" y="312594"/>
                    <a:pt x="0" y="279336"/>
                    <a:pt x="0" y="238310"/>
                  </a:cubicBezTo>
                  <a:lnTo>
                    <a:pt x="0" y="74284"/>
                  </a:lnTo>
                  <a:cubicBezTo>
                    <a:pt x="0" y="54583"/>
                    <a:pt x="7826" y="35688"/>
                    <a:pt x="21757" y="21757"/>
                  </a:cubicBezTo>
                  <a:cubicBezTo>
                    <a:pt x="35688" y="7826"/>
                    <a:pt x="54583" y="0"/>
                    <a:pt x="74284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57150"/>
              <a:ext cx="2525308" cy="3697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997894">
            <a:off x="11091510" y="-963439"/>
            <a:ext cx="1896148" cy="6729346"/>
            <a:chOff x="0" y="0"/>
            <a:chExt cx="499397" cy="177233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499397" cy="1772338"/>
            </a:xfrm>
            <a:custGeom>
              <a:avLst/>
              <a:gdLst/>
              <a:ahLst/>
              <a:cxnLst/>
              <a:rect r="r" b="b" t="t" l="l"/>
              <a:pathLst>
                <a:path h="1772338" w="499397">
                  <a:moveTo>
                    <a:pt x="0" y="0"/>
                  </a:moveTo>
                  <a:lnTo>
                    <a:pt x="499397" y="0"/>
                  </a:lnTo>
                  <a:lnTo>
                    <a:pt x="499397" y="1772338"/>
                  </a:lnTo>
                  <a:lnTo>
                    <a:pt x="0" y="1772338"/>
                  </a:ln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57150"/>
              <a:ext cx="499397" cy="18294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8655571" y="2125249"/>
            <a:ext cx="9129681" cy="7542500"/>
          </a:xfrm>
          <a:custGeom>
            <a:avLst/>
            <a:gdLst/>
            <a:ahLst/>
            <a:cxnLst/>
            <a:rect r="r" b="b" t="t" l="l"/>
            <a:pathLst>
              <a:path h="7542500" w="9129681">
                <a:moveTo>
                  <a:pt x="0" y="0"/>
                </a:moveTo>
                <a:lnTo>
                  <a:pt x="9129681" y="0"/>
                </a:lnTo>
                <a:lnTo>
                  <a:pt x="9129681" y="7542501"/>
                </a:lnTo>
                <a:lnTo>
                  <a:pt x="0" y="75425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42645" y="1184607"/>
            <a:ext cx="8012926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REPAIR ORDER ANALYSIS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2720833"/>
            <a:ext cx="6222164" cy="5078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78" indent="-237489" lvl="1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oppins"/>
              </a:rPr>
              <a:t>Afternoon traffic low, need to conquest maintenance type work from other local shops. </a:t>
            </a:r>
          </a:p>
          <a:p>
            <a:pPr algn="l">
              <a:lnSpc>
                <a:spcPts val="3079"/>
              </a:lnSpc>
            </a:pPr>
          </a:p>
          <a:p>
            <a:pPr algn="l" marL="474978" indent="-237489" lvl="1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oppins"/>
              </a:rPr>
              <a:t>Menu presentations are virtually at 0 and are not being tracked. Menus need to be presented to every customer every time along with MPI’s</a:t>
            </a:r>
          </a:p>
          <a:p>
            <a:pPr algn="l">
              <a:lnSpc>
                <a:spcPts val="3079"/>
              </a:lnSpc>
            </a:pPr>
          </a:p>
          <a:p>
            <a:pPr algn="l" marL="474978" indent="-237489" lvl="1">
              <a:lnSpc>
                <a:spcPts val="3079"/>
              </a:lnSpc>
              <a:buFont typeface="Arial"/>
              <a:buChar char="•"/>
            </a:pPr>
            <a:r>
              <a:rPr lang="en-US" sz="2199">
                <a:solidFill>
                  <a:srgbClr val="000000"/>
                </a:solidFill>
                <a:latin typeface="Poppins"/>
              </a:rPr>
              <a:t>Implement MPI videos sent directly to customers to increase hours per RO and overall customer satisfaction.</a:t>
            </a:r>
          </a:p>
          <a:p>
            <a:pPr algn="l">
              <a:lnSpc>
                <a:spcPts val="30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608726" y="2676524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3891048" y="1250670"/>
            <a:ext cx="10505903" cy="1573325"/>
            <a:chOff x="0" y="0"/>
            <a:chExt cx="2766987" cy="4143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766987" cy="414374"/>
            </a:xfrm>
            <a:custGeom>
              <a:avLst/>
              <a:gdLst/>
              <a:ahLst/>
              <a:cxnLst/>
              <a:rect r="r" b="b" t="t" l="l"/>
              <a:pathLst>
                <a:path h="414374" w="2766987">
                  <a:moveTo>
                    <a:pt x="67059" y="0"/>
                  </a:moveTo>
                  <a:lnTo>
                    <a:pt x="2699928" y="0"/>
                  </a:lnTo>
                  <a:cubicBezTo>
                    <a:pt x="2736964" y="0"/>
                    <a:pt x="2766987" y="30023"/>
                    <a:pt x="2766987" y="67059"/>
                  </a:cubicBezTo>
                  <a:lnTo>
                    <a:pt x="2766987" y="347315"/>
                  </a:lnTo>
                  <a:cubicBezTo>
                    <a:pt x="2766987" y="384350"/>
                    <a:pt x="2736964" y="414374"/>
                    <a:pt x="2699928" y="414374"/>
                  </a:cubicBezTo>
                  <a:lnTo>
                    <a:pt x="67059" y="414374"/>
                  </a:lnTo>
                  <a:cubicBezTo>
                    <a:pt x="30023" y="414374"/>
                    <a:pt x="0" y="384350"/>
                    <a:pt x="0" y="347315"/>
                  </a:cubicBezTo>
                  <a:lnTo>
                    <a:pt x="0" y="67059"/>
                  </a:lnTo>
                  <a:cubicBezTo>
                    <a:pt x="0" y="30023"/>
                    <a:pt x="30023" y="0"/>
                    <a:pt x="6705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2766987" cy="471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-1254131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0" y="0"/>
                </a:moveTo>
                <a:lnTo>
                  <a:pt x="3840627" y="0"/>
                </a:lnTo>
                <a:lnTo>
                  <a:pt x="3840627" y="5012238"/>
                </a:lnTo>
                <a:lnTo>
                  <a:pt x="0" y="5012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5701504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3840627" y="0"/>
                </a:moveTo>
                <a:lnTo>
                  <a:pt x="0" y="0"/>
                </a:lnTo>
                <a:lnTo>
                  <a:pt x="0" y="5012238"/>
                </a:lnTo>
                <a:lnTo>
                  <a:pt x="3840627" y="5012238"/>
                </a:lnTo>
                <a:lnTo>
                  <a:pt x="38406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6605621" y="1608707"/>
            <a:ext cx="5786731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SWOT ANALYSIS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448441" y="9168997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666376" y="9168997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1186778" y="3839258"/>
            <a:ext cx="7799144" cy="5458423"/>
            <a:chOff x="0" y="0"/>
            <a:chExt cx="2054096" cy="1437609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54096" cy="1437609"/>
            </a:xfrm>
            <a:custGeom>
              <a:avLst/>
              <a:gdLst/>
              <a:ahLst/>
              <a:cxnLst/>
              <a:rect r="r" b="b" t="t" l="l"/>
              <a:pathLst>
                <a:path h="1437609" w="2054096">
                  <a:moveTo>
                    <a:pt x="24817" y="0"/>
                  </a:moveTo>
                  <a:lnTo>
                    <a:pt x="2029279" y="0"/>
                  </a:lnTo>
                  <a:cubicBezTo>
                    <a:pt x="2042985" y="0"/>
                    <a:pt x="2054096" y="11111"/>
                    <a:pt x="2054096" y="24817"/>
                  </a:cubicBezTo>
                  <a:lnTo>
                    <a:pt x="2054096" y="1412793"/>
                  </a:lnTo>
                  <a:cubicBezTo>
                    <a:pt x="2054096" y="1426499"/>
                    <a:pt x="2042985" y="1437609"/>
                    <a:pt x="2029279" y="1437609"/>
                  </a:cubicBezTo>
                  <a:lnTo>
                    <a:pt x="24817" y="1437609"/>
                  </a:lnTo>
                  <a:cubicBezTo>
                    <a:pt x="11111" y="1437609"/>
                    <a:pt x="0" y="1426499"/>
                    <a:pt x="0" y="1412793"/>
                  </a:cubicBezTo>
                  <a:lnTo>
                    <a:pt x="0" y="24817"/>
                  </a:lnTo>
                  <a:cubicBezTo>
                    <a:pt x="0" y="11111"/>
                    <a:pt x="11111" y="0"/>
                    <a:pt x="24817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2054096" cy="14947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9302078" y="3839258"/>
            <a:ext cx="7799144" cy="5458423"/>
            <a:chOff x="0" y="0"/>
            <a:chExt cx="2054096" cy="14376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054096" cy="1437609"/>
            </a:xfrm>
            <a:custGeom>
              <a:avLst/>
              <a:gdLst/>
              <a:ahLst/>
              <a:cxnLst/>
              <a:rect r="r" b="b" t="t" l="l"/>
              <a:pathLst>
                <a:path h="1437609" w="2054096">
                  <a:moveTo>
                    <a:pt x="24817" y="0"/>
                  </a:moveTo>
                  <a:lnTo>
                    <a:pt x="2029279" y="0"/>
                  </a:lnTo>
                  <a:cubicBezTo>
                    <a:pt x="2042985" y="0"/>
                    <a:pt x="2054096" y="11111"/>
                    <a:pt x="2054096" y="24817"/>
                  </a:cubicBezTo>
                  <a:lnTo>
                    <a:pt x="2054096" y="1412793"/>
                  </a:lnTo>
                  <a:cubicBezTo>
                    <a:pt x="2054096" y="1426499"/>
                    <a:pt x="2042985" y="1437609"/>
                    <a:pt x="2029279" y="1437609"/>
                  </a:cubicBezTo>
                  <a:lnTo>
                    <a:pt x="24817" y="1437609"/>
                  </a:lnTo>
                  <a:cubicBezTo>
                    <a:pt x="11111" y="1437609"/>
                    <a:pt x="0" y="1426499"/>
                    <a:pt x="0" y="1412793"/>
                  </a:cubicBezTo>
                  <a:lnTo>
                    <a:pt x="0" y="24817"/>
                  </a:lnTo>
                  <a:cubicBezTo>
                    <a:pt x="0" y="11111"/>
                    <a:pt x="11111" y="0"/>
                    <a:pt x="24817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57150"/>
              <a:ext cx="2054096" cy="14947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2402986" y="3405498"/>
            <a:ext cx="5366727" cy="946712"/>
            <a:chOff x="0" y="0"/>
            <a:chExt cx="1413459" cy="24934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0518286" y="3365902"/>
            <a:ext cx="5366727" cy="946712"/>
            <a:chOff x="0" y="0"/>
            <a:chExt cx="1413459" cy="24934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2402986" y="3478895"/>
            <a:ext cx="5366727" cy="625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Poppins Bold"/>
              </a:rPr>
              <a:t>STRENGTHS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518286" y="3478895"/>
            <a:ext cx="5366727" cy="625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Poppins Bold"/>
              </a:rPr>
              <a:t>WEAKNESSES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48441" y="4561870"/>
            <a:ext cx="7275819" cy="394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Updated  facility with more capability to service all types of vehicles including EV’s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Dependable customer  base and employee retention so customers know and recognize sales person, service writer, and technician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Established reputation from family of dealerships &amp; Locally recognized brand </a:t>
            </a:r>
          </a:p>
          <a:p>
            <a:pPr algn="l">
              <a:lnSpc>
                <a:spcPts val="3499"/>
              </a:lnSpc>
            </a:pPr>
          </a:p>
        </p:txBody>
      </p:sp>
      <p:sp>
        <p:nvSpPr>
          <p:cNvPr name="TextBox 27" id="27"/>
          <p:cNvSpPr txBox="true"/>
          <p:nvPr/>
        </p:nvSpPr>
        <p:spPr>
          <a:xfrm rot="0">
            <a:off x="9666376" y="4453034"/>
            <a:ext cx="7275819" cy="5260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 Failure to maximize tech time and pay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Reliance on local customer base  without larger marketing strategy/ability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Poor facility utilization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Hiring: difficult to hire new employees due to rural area and lack of partnerships with local college and tech schools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Limited capacity: need bigger service area and higher level technicians to service larger trucks and potential fleet customers</a:t>
            </a:r>
          </a:p>
          <a:p>
            <a:pPr algn="l">
              <a:lnSpc>
                <a:spcPts val="3499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59" r="0" b="-925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48441" y="9168997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666376" y="9168997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08726" y="2676524"/>
            <a:ext cx="7070549" cy="689378"/>
          </a:xfrm>
          <a:custGeom>
            <a:avLst/>
            <a:gdLst/>
            <a:ahLst/>
            <a:cxnLst/>
            <a:rect r="r" b="b" t="t" l="l"/>
            <a:pathLst>
              <a:path h="689378" w="7070549">
                <a:moveTo>
                  <a:pt x="0" y="0"/>
                </a:moveTo>
                <a:lnTo>
                  <a:pt x="7070548" y="0"/>
                </a:lnTo>
                <a:lnTo>
                  <a:pt x="7070548" y="689378"/>
                </a:lnTo>
                <a:lnTo>
                  <a:pt x="0" y="6893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186778" y="3839258"/>
            <a:ext cx="7799144" cy="5458423"/>
            <a:chOff x="0" y="0"/>
            <a:chExt cx="2054096" cy="143760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54096" cy="1437609"/>
            </a:xfrm>
            <a:custGeom>
              <a:avLst/>
              <a:gdLst/>
              <a:ahLst/>
              <a:cxnLst/>
              <a:rect r="r" b="b" t="t" l="l"/>
              <a:pathLst>
                <a:path h="1437609" w="2054096">
                  <a:moveTo>
                    <a:pt x="24817" y="0"/>
                  </a:moveTo>
                  <a:lnTo>
                    <a:pt x="2029279" y="0"/>
                  </a:lnTo>
                  <a:cubicBezTo>
                    <a:pt x="2042985" y="0"/>
                    <a:pt x="2054096" y="11111"/>
                    <a:pt x="2054096" y="24817"/>
                  </a:cubicBezTo>
                  <a:lnTo>
                    <a:pt x="2054096" y="1412793"/>
                  </a:lnTo>
                  <a:cubicBezTo>
                    <a:pt x="2054096" y="1426499"/>
                    <a:pt x="2042985" y="1437609"/>
                    <a:pt x="2029279" y="1437609"/>
                  </a:cubicBezTo>
                  <a:lnTo>
                    <a:pt x="24817" y="1437609"/>
                  </a:lnTo>
                  <a:cubicBezTo>
                    <a:pt x="11111" y="1437609"/>
                    <a:pt x="0" y="1426499"/>
                    <a:pt x="0" y="1412793"/>
                  </a:cubicBezTo>
                  <a:lnTo>
                    <a:pt x="0" y="24817"/>
                  </a:lnTo>
                  <a:cubicBezTo>
                    <a:pt x="0" y="11111"/>
                    <a:pt x="11111" y="0"/>
                    <a:pt x="24817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2054096" cy="14947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02078" y="3839258"/>
            <a:ext cx="7799144" cy="5458423"/>
            <a:chOff x="0" y="0"/>
            <a:chExt cx="2054096" cy="143760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54096" cy="1437609"/>
            </a:xfrm>
            <a:custGeom>
              <a:avLst/>
              <a:gdLst/>
              <a:ahLst/>
              <a:cxnLst/>
              <a:rect r="r" b="b" t="t" l="l"/>
              <a:pathLst>
                <a:path h="1437609" w="2054096">
                  <a:moveTo>
                    <a:pt x="24817" y="0"/>
                  </a:moveTo>
                  <a:lnTo>
                    <a:pt x="2029279" y="0"/>
                  </a:lnTo>
                  <a:cubicBezTo>
                    <a:pt x="2042985" y="0"/>
                    <a:pt x="2054096" y="11111"/>
                    <a:pt x="2054096" y="24817"/>
                  </a:cubicBezTo>
                  <a:lnTo>
                    <a:pt x="2054096" y="1412793"/>
                  </a:lnTo>
                  <a:cubicBezTo>
                    <a:pt x="2054096" y="1426499"/>
                    <a:pt x="2042985" y="1437609"/>
                    <a:pt x="2029279" y="1437609"/>
                  </a:cubicBezTo>
                  <a:lnTo>
                    <a:pt x="24817" y="1437609"/>
                  </a:lnTo>
                  <a:cubicBezTo>
                    <a:pt x="11111" y="1437609"/>
                    <a:pt x="0" y="1426499"/>
                    <a:pt x="0" y="1412793"/>
                  </a:cubicBezTo>
                  <a:lnTo>
                    <a:pt x="0" y="24817"/>
                  </a:lnTo>
                  <a:cubicBezTo>
                    <a:pt x="0" y="11111"/>
                    <a:pt x="11111" y="0"/>
                    <a:pt x="24817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2054096" cy="14947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2402986" y="3405498"/>
            <a:ext cx="5366727" cy="946712"/>
            <a:chOff x="0" y="0"/>
            <a:chExt cx="1413459" cy="2493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0518286" y="3365902"/>
            <a:ext cx="5366727" cy="946712"/>
            <a:chOff x="0" y="0"/>
            <a:chExt cx="1413459" cy="24934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13459" cy="249340"/>
            </a:xfrm>
            <a:custGeom>
              <a:avLst/>
              <a:gdLst/>
              <a:ahLst/>
              <a:cxnLst/>
              <a:rect r="r" b="b" t="t" l="l"/>
              <a:pathLst>
                <a:path h="249340" w="1413459">
                  <a:moveTo>
                    <a:pt x="0" y="0"/>
                  </a:moveTo>
                  <a:lnTo>
                    <a:pt x="1413459" y="0"/>
                  </a:lnTo>
                  <a:lnTo>
                    <a:pt x="1413459" y="249340"/>
                  </a:lnTo>
                  <a:lnTo>
                    <a:pt x="0" y="249340"/>
                  </a:lnTo>
                  <a:close/>
                </a:path>
              </a:pathLst>
            </a:custGeom>
            <a:solidFill>
              <a:srgbClr val="4571C2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57150"/>
              <a:ext cx="1413459" cy="3064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3891048" y="1250670"/>
            <a:ext cx="10505903" cy="1573325"/>
            <a:chOff x="0" y="0"/>
            <a:chExt cx="2766987" cy="414374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766987" cy="414374"/>
            </a:xfrm>
            <a:custGeom>
              <a:avLst/>
              <a:gdLst/>
              <a:ahLst/>
              <a:cxnLst/>
              <a:rect r="r" b="b" t="t" l="l"/>
              <a:pathLst>
                <a:path h="414374" w="2766987">
                  <a:moveTo>
                    <a:pt x="67059" y="0"/>
                  </a:moveTo>
                  <a:lnTo>
                    <a:pt x="2699928" y="0"/>
                  </a:lnTo>
                  <a:cubicBezTo>
                    <a:pt x="2736964" y="0"/>
                    <a:pt x="2766987" y="30023"/>
                    <a:pt x="2766987" y="67059"/>
                  </a:cubicBezTo>
                  <a:lnTo>
                    <a:pt x="2766987" y="347315"/>
                  </a:lnTo>
                  <a:cubicBezTo>
                    <a:pt x="2766987" y="384350"/>
                    <a:pt x="2736964" y="414374"/>
                    <a:pt x="2699928" y="414374"/>
                  </a:cubicBezTo>
                  <a:lnTo>
                    <a:pt x="67059" y="414374"/>
                  </a:lnTo>
                  <a:cubicBezTo>
                    <a:pt x="30023" y="414374"/>
                    <a:pt x="0" y="384350"/>
                    <a:pt x="0" y="347315"/>
                  </a:cubicBezTo>
                  <a:lnTo>
                    <a:pt x="0" y="67059"/>
                  </a:lnTo>
                  <a:cubicBezTo>
                    <a:pt x="0" y="30023"/>
                    <a:pt x="30023" y="0"/>
                    <a:pt x="67059" y="0"/>
                  </a:cubicBezTo>
                  <a:close/>
                </a:path>
              </a:pathLst>
            </a:custGeom>
            <a:solidFill>
              <a:srgbClr val="DDDDDD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2766987" cy="471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0">
            <a:off x="-1254131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0" y="0"/>
                </a:moveTo>
                <a:lnTo>
                  <a:pt x="3840627" y="0"/>
                </a:lnTo>
                <a:lnTo>
                  <a:pt x="3840627" y="5012238"/>
                </a:lnTo>
                <a:lnTo>
                  <a:pt x="0" y="5012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0">
            <a:off x="15701504" y="-690757"/>
            <a:ext cx="3840627" cy="5012238"/>
          </a:xfrm>
          <a:custGeom>
            <a:avLst/>
            <a:gdLst/>
            <a:ahLst/>
            <a:cxnLst/>
            <a:rect r="r" b="b" t="t" l="l"/>
            <a:pathLst>
              <a:path h="5012238" w="3840627">
                <a:moveTo>
                  <a:pt x="3840627" y="0"/>
                </a:moveTo>
                <a:lnTo>
                  <a:pt x="0" y="0"/>
                </a:lnTo>
                <a:lnTo>
                  <a:pt x="0" y="5012238"/>
                </a:lnTo>
                <a:lnTo>
                  <a:pt x="3840627" y="5012238"/>
                </a:lnTo>
                <a:lnTo>
                  <a:pt x="384062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6605621" y="1608707"/>
            <a:ext cx="5786731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000000"/>
                </a:solidFill>
                <a:latin typeface="League Spartan"/>
              </a:rPr>
              <a:t>SWOT ANALYSIS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402986" y="3478895"/>
            <a:ext cx="5366727" cy="625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Poppins Bold"/>
              </a:rPr>
              <a:t>OPPORTUNITIES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518286" y="3478895"/>
            <a:ext cx="5366727" cy="625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FFFFFF"/>
                </a:solidFill>
                <a:latin typeface="Poppins Bold"/>
              </a:rPr>
              <a:t>THREATS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581418" y="4453034"/>
            <a:ext cx="7275819" cy="5260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Future opportunities to expand services to service larger vehicles/trucks as well as EV’s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Potential partnerships with local farms and businesses to provide pick up/drop off for vehicles or onsite diagnostics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 Evening/Late hours to service farm and business customers so they can continue to keep their fleet running daily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Installing non-dealer competitive pricing board </a:t>
            </a:r>
          </a:p>
          <a:p>
            <a:pPr algn="l">
              <a:lnSpc>
                <a:spcPts val="3499"/>
              </a:lnSpc>
            </a:pPr>
          </a:p>
        </p:txBody>
      </p:sp>
      <p:sp>
        <p:nvSpPr>
          <p:cNvPr name="TextBox 27" id="27"/>
          <p:cNvSpPr txBox="true"/>
          <p:nvPr/>
        </p:nvSpPr>
        <p:spPr>
          <a:xfrm rot="0">
            <a:off x="9666376" y="4453034"/>
            <a:ext cx="7275819" cy="438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 High level of competition with many independent shops that have been established in service area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 Other dealerships offering extended hours of operation and having larger facilities to service larger vehicles </a:t>
            </a:r>
          </a:p>
          <a:p>
            <a:pPr algn="l" marL="539746" indent="-269873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</a:rPr>
              <a:t>Shifts in local and national economy greatly affects rural areas and local customer’s willingness to spend at franchise price level vs independent shop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DAGHX1PHFoc</dc:identifier>
  <dcterms:modified xsi:type="dcterms:W3CDTF">2011-08-01T06:04:30Z</dcterms:modified>
  <cp:revision>1</cp:revision>
  <dc:title>Presentation - 2023</dc:title>
</cp:coreProperties>
</file>