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8"/>
  </p:notes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365" autoAdjust="0"/>
  </p:normalViewPr>
  <p:slideViewPr>
    <p:cSldViewPr snapToGrid="0">
      <p:cViewPr varScale="1">
        <p:scale>
          <a:sx n="105" d="100"/>
          <a:sy n="105" d="100"/>
        </p:scale>
        <p:origin x="834" y="9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8EF951-25C6-48B3-AE09-5735A7CE09E5}" type="datetimeFigureOut">
              <a:rPr lang="en-US" smtClean="0"/>
              <a:t>8/3/2024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E044D2-E5C5-4B66-8885-3874398AF85B}" type="slidenum">
              <a:rPr lang="en-US" smtClean="0"/>
              <a:t>‹#›</a:t>
            </a:fld>
            <a:endParaRPr lang="en-US"/>
          </a:p>
        </p:txBody>
      </p:sp>
    </p:spTree>
    <p:extLst>
      <p:ext uri="{BB962C8B-B14F-4D97-AF65-F5344CB8AC3E}">
        <p14:creationId xmlns:p14="http://schemas.microsoft.com/office/powerpoint/2010/main" val="40884436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Our Primary Strengths</a:t>
            </a:r>
          </a:p>
        </p:txBody>
      </p:sp>
      <p:sp>
        <p:nvSpPr>
          <p:cNvPr id="4" name="Slide Number Placeholder 3"/>
          <p:cNvSpPr>
            <a:spLocks noGrp="1"/>
          </p:cNvSpPr>
          <p:nvPr>
            <p:ph type="sldNum" sz="quarter" idx="5"/>
          </p:nvPr>
        </p:nvSpPr>
        <p:spPr/>
        <p:txBody>
          <a:bodyPr/>
          <a:lstStyle/>
          <a:p>
            <a:fld id="{27E044D2-E5C5-4B66-8885-3874398AF85B}" type="slidenum">
              <a:rPr lang="en-US" smtClean="0"/>
              <a:t>8</a:t>
            </a:fld>
            <a:endParaRPr lang="en-US"/>
          </a:p>
        </p:txBody>
      </p:sp>
    </p:spTree>
    <p:extLst>
      <p:ext uri="{BB962C8B-B14F-4D97-AF65-F5344CB8AC3E}">
        <p14:creationId xmlns:p14="http://schemas.microsoft.com/office/powerpoint/2010/main" val="42494503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8/3/2024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8/3/2024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8/3/2024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8/3/2024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8/3/2024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8/3/2024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8/3/2024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8/3/2024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8/3/2024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8/3/2024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8/3/2024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fontScale="62500" lnSpcReduction="20000"/>
          </a:bodyPr>
          <a:lstStyle/>
          <a:p>
            <a:pPr algn="ctr"/>
            <a:r>
              <a:rPr lang="en-US" sz="3200" dirty="0"/>
              <a:t>Toyota of Grand Rapids</a:t>
            </a:r>
          </a:p>
          <a:p>
            <a:pPr algn="ctr"/>
            <a:r>
              <a:rPr lang="en-US" sz="3200" dirty="0"/>
              <a:t>Rene` Morris</a:t>
            </a:r>
          </a:p>
          <a:p>
            <a:pPr algn="ctr"/>
            <a:r>
              <a:rPr lang="en-US" sz="3200" dirty="0"/>
              <a:t>N437-01</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20000"/>
          </a:bodyPr>
          <a:lstStyle/>
          <a:p>
            <a:pPr marL="0" indent="0">
              <a:buNone/>
            </a:pPr>
            <a:r>
              <a:rPr lang="en-US" sz="2400" dirty="0">
                <a:solidFill>
                  <a:srgbClr val="FF0000"/>
                </a:solidFill>
              </a:rPr>
              <a:t>Sales promotions</a:t>
            </a:r>
            <a:r>
              <a:rPr lang="en-US" sz="2400" dirty="0"/>
              <a:t>		</a:t>
            </a:r>
            <a:r>
              <a:rPr lang="en-US" sz="2400" dirty="0">
                <a:solidFill>
                  <a:srgbClr val="00B050"/>
                </a:solidFill>
              </a:rPr>
              <a:t>Better signage for Service customers</a:t>
            </a:r>
          </a:p>
          <a:p>
            <a:pPr marL="0" indent="0">
              <a:buNone/>
            </a:pPr>
            <a:endParaRPr lang="en-US" sz="2400" dirty="0">
              <a:solidFill>
                <a:srgbClr val="00B050"/>
              </a:solidFill>
            </a:endParaRPr>
          </a:p>
          <a:p>
            <a:pPr marL="0" indent="0">
              <a:buNone/>
            </a:pPr>
            <a:r>
              <a:rPr lang="en-US" sz="2400" dirty="0"/>
              <a:t>	</a:t>
            </a:r>
            <a:r>
              <a:rPr lang="en-US" sz="2000" dirty="0">
                <a:solidFill>
                  <a:srgbClr val="00B0F0"/>
                </a:solidFill>
              </a:rPr>
              <a:t>Implement Lifetime tire rotations with the purchase of 4 tires</a:t>
            </a:r>
          </a:p>
          <a:p>
            <a:pPr marL="0" indent="0">
              <a:buNone/>
            </a:pPr>
            <a:endParaRPr lang="en-US" sz="2000" dirty="0">
              <a:solidFill>
                <a:srgbClr val="00B0F0"/>
              </a:solidFill>
            </a:endParaRPr>
          </a:p>
          <a:p>
            <a:pPr marL="0" indent="0">
              <a:buNone/>
            </a:pPr>
            <a:r>
              <a:rPr lang="en-US" sz="2400" dirty="0">
                <a:solidFill>
                  <a:srgbClr val="FFFF00"/>
                </a:solidFill>
              </a:rPr>
              <a:t>Bundle services</a:t>
            </a:r>
            <a:r>
              <a:rPr lang="en-US" sz="2400" dirty="0"/>
              <a:t>		</a:t>
            </a:r>
            <a:r>
              <a:rPr lang="en-US" sz="2400" dirty="0">
                <a:solidFill>
                  <a:srgbClr val="FF0000"/>
                </a:solidFill>
              </a:rPr>
              <a:t>Add a body shop technician</a:t>
            </a:r>
            <a:r>
              <a:rPr lang="en-US" sz="2400" dirty="0"/>
              <a:t>	</a:t>
            </a:r>
          </a:p>
          <a:p>
            <a:pPr marL="0" indent="0">
              <a:buNone/>
            </a:pPr>
            <a:r>
              <a:rPr lang="en-US" sz="2400" dirty="0">
                <a:solidFill>
                  <a:srgbClr val="FFFF00"/>
                </a:solidFill>
              </a:rPr>
              <a:t>									Fuel efficient vehicles</a:t>
            </a:r>
          </a:p>
          <a:p>
            <a:pPr marL="0" indent="0">
              <a:buNone/>
            </a:pPr>
            <a:r>
              <a:rPr lang="en-US" sz="2400" dirty="0"/>
              <a:t>			</a:t>
            </a:r>
            <a:r>
              <a:rPr lang="en-US" sz="2400" dirty="0">
                <a:solidFill>
                  <a:srgbClr val="00B050"/>
                </a:solidFill>
              </a:rPr>
              <a:t>Improve training</a:t>
            </a:r>
            <a:r>
              <a:rPr lang="en-US" sz="2400" dirty="0"/>
              <a:t>		</a:t>
            </a:r>
          </a:p>
          <a:p>
            <a:pPr marL="0" indent="0">
              <a:buNone/>
            </a:pPr>
            <a:endParaRPr lang="en-US" sz="2400" dirty="0">
              <a:solidFill>
                <a:srgbClr val="00B0F0"/>
              </a:solidFill>
            </a:endParaRPr>
          </a:p>
          <a:p>
            <a:pPr marL="0" indent="0">
              <a:buNone/>
            </a:pPr>
            <a:r>
              <a:rPr lang="en-US" sz="2400" dirty="0">
                <a:solidFill>
                  <a:srgbClr val="00B0F0"/>
                </a:solidFill>
              </a:rPr>
              <a:t>Better utilization of technology-paperless RO’s</a:t>
            </a:r>
          </a:p>
          <a:p>
            <a:pPr marL="0" indent="0">
              <a:buNone/>
            </a:pPr>
            <a:r>
              <a:rPr lang="en-US" sz="2400" dirty="0"/>
              <a:t>			</a:t>
            </a: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marL="0" indent="0">
              <a:buNone/>
            </a:pPr>
            <a:r>
              <a:rPr lang="en-US" dirty="0"/>
              <a:t>			</a:t>
            </a:r>
            <a:r>
              <a:rPr lang="en-US" dirty="0">
                <a:solidFill>
                  <a:srgbClr val="00B050"/>
                </a:solidFill>
              </a:rPr>
              <a:t>Lower cost of services at independent shops</a:t>
            </a:r>
          </a:p>
          <a:p>
            <a:pPr marL="0" indent="0">
              <a:buNone/>
            </a:pPr>
            <a:endParaRPr lang="en-US" dirty="0"/>
          </a:p>
          <a:p>
            <a:pPr marL="0" indent="0">
              <a:buNone/>
            </a:pPr>
            <a:r>
              <a:rPr lang="en-US" dirty="0"/>
              <a:t>			</a:t>
            </a:r>
            <a:r>
              <a:rPr lang="en-US" dirty="0">
                <a:solidFill>
                  <a:srgbClr val="FF0000"/>
                </a:solidFill>
              </a:rPr>
              <a:t>More competitive pricing</a:t>
            </a:r>
            <a:r>
              <a:rPr lang="en-US" dirty="0"/>
              <a:t>		</a:t>
            </a:r>
            <a:r>
              <a:rPr lang="en-US" dirty="0">
                <a:solidFill>
                  <a:srgbClr val="00B0F0"/>
                </a:solidFill>
              </a:rPr>
              <a:t>Quick lube shops-Valvoline</a:t>
            </a:r>
          </a:p>
          <a:p>
            <a:pPr marL="0" indent="0">
              <a:buNone/>
            </a:pPr>
            <a:endParaRPr lang="en-US" dirty="0"/>
          </a:p>
          <a:p>
            <a:pPr marL="0" indent="0">
              <a:buNone/>
            </a:pPr>
            <a:r>
              <a:rPr lang="en-US" dirty="0"/>
              <a:t>	</a:t>
            </a:r>
            <a:r>
              <a:rPr lang="en-US" dirty="0">
                <a:solidFill>
                  <a:srgbClr val="FFFF00"/>
                </a:solidFill>
              </a:rPr>
              <a:t>Belle Tire rotations</a:t>
            </a:r>
            <a:r>
              <a:rPr lang="en-US" dirty="0"/>
              <a:t>		</a:t>
            </a:r>
            <a:r>
              <a:rPr lang="en-US" dirty="0">
                <a:solidFill>
                  <a:srgbClr val="00B050"/>
                </a:solidFill>
              </a:rPr>
              <a:t>Market forces</a:t>
            </a:r>
            <a:r>
              <a:rPr lang="en-US" dirty="0"/>
              <a:t>	</a:t>
            </a:r>
            <a:r>
              <a:rPr lang="en-US" dirty="0">
                <a:solidFill>
                  <a:srgbClr val="FFFF00"/>
                </a:solidFill>
              </a:rPr>
              <a:t>Extended Warranty options</a:t>
            </a:r>
          </a:p>
          <a:p>
            <a:pPr marL="0" indent="0">
              <a:buNone/>
            </a:pPr>
            <a:endParaRPr lang="en-US" dirty="0"/>
          </a:p>
          <a:p>
            <a:pPr marL="0" indent="0">
              <a:buNone/>
            </a:pPr>
            <a:r>
              <a:rPr lang="en-US" dirty="0"/>
              <a:t>					</a:t>
            </a:r>
            <a:r>
              <a:rPr lang="en-US" dirty="0">
                <a:solidFill>
                  <a:srgbClr val="FF0000"/>
                </a:solidFill>
              </a:rPr>
              <a:t>Other Dealerships are open longer on Saturdays</a:t>
            </a:r>
          </a:p>
          <a:p>
            <a:pPr marL="0" indent="0">
              <a:buNone/>
            </a:pPr>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marL="0" indent="0">
              <a:buNone/>
            </a:pPr>
            <a:r>
              <a:rPr lang="en-US" dirty="0"/>
              <a:t>	Reduce 1 item RO’s from 52% to 40% by December 31, 2024.</a:t>
            </a:r>
          </a:p>
          <a:p>
            <a:endParaRPr lang="en-US" dirty="0"/>
          </a:p>
          <a:p>
            <a:pPr marL="457200" lvl="1" indent="0">
              <a:buNone/>
            </a:pPr>
            <a:r>
              <a:rPr lang="en-US" sz="1800" dirty="0"/>
              <a:t>Increase Shop production to 9 hours per day per tech by October 1, 2024</a:t>
            </a:r>
          </a:p>
          <a:p>
            <a:endParaRPr lang="en-US" dirty="0"/>
          </a:p>
          <a:p>
            <a:pPr marL="457200" lvl="1" indent="0">
              <a:buNone/>
            </a:pPr>
            <a:r>
              <a:rPr lang="en-US" dirty="0"/>
              <a:t>Increase Tires Sales to 10% penetration by end of year, 2024</a:t>
            </a:r>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Conduct weekly training where needed when team members are falling below production standards</a:t>
            </a:r>
          </a:p>
          <a:p>
            <a:r>
              <a:rPr lang="en-US" dirty="0"/>
              <a:t>Improve the level of accountable to ensure team members follow through and increase the level of service we provide.</a:t>
            </a:r>
          </a:p>
          <a:p>
            <a:r>
              <a:rPr lang="en-US" dirty="0"/>
              <a:t>Use our Strength of Great Teamwork and Trust to Improve our training of team members.</a:t>
            </a:r>
          </a:p>
          <a:p>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Post Sales numbers and review daily.</a:t>
            </a:r>
          </a:p>
          <a:p>
            <a:endParaRPr lang="en-US" dirty="0"/>
          </a:p>
          <a:p>
            <a:r>
              <a:rPr lang="en-US" dirty="0"/>
              <a:t>Post Shop hours and productivity daily.  Meet daily with techs to discuss performance standards.</a:t>
            </a:r>
          </a:p>
          <a:p>
            <a:endParaRPr lang="en-US" dirty="0"/>
          </a:p>
          <a:p>
            <a:r>
              <a:rPr lang="en-US" dirty="0"/>
              <a:t>Establish mandatory training guidelines for team members falling below standard.</a:t>
            </a:r>
          </a:p>
          <a:p>
            <a:endParaRPr lang="en-US"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2067901509"/>
              </p:ext>
            </p:extLst>
          </p:nvPr>
        </p:nvGraphicFramePr>
        <p:xfrm>
          <a:off x="677334" y="1818624"/>
          <a:ext cx="9132492" cy="5094656"/>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Post daily sales numbers and objectives</a:t>
                      </a:r>
                    </a:p>
                  </a:txBody>
                  <a:tcPr/>
                </a:tc>
                <a:tc>
                  <a:txBody>
                    <a:bodyPr/>
                    <a:lstStyle/>
                    <a:p>
                      <a:r>
                        <a:rPr lang="en-US" dirty="0"/>
                        <a:t>Lane Manager</a:t>
                      </a:r>
                    </a:p>
                  </a:txBody>
                  <a:tcPr/>
                </a:tc>
                <a:tc>
                  <a:txBody>
                    <a:bodyPr/>
                    <a:lstStyle/>
                    <a:p>
                      <a:r>
                        <a:rPr lang="en-US" dirty="0"/>
                        <a:t>Every Monday for previous week.  </a:t>
                      </a:r>
                    </a:p>
                  </a:txBody>
                  <a:tcPr/>
                </a:tc>
                <a:extLst>
                  <a:ext uri="{0D108BD9-81ED-4DB2-BD59-A6C34878D82A}">
                    <a16:rowId xmlns:a16="http://schemas.microsoft.com/office/drawing/2014/main" val="2400365483"/>
                  </a:ext>
                </a:extLst>
              </a:tr>
              <a:tr h="565004">
                <a:tc>
                  <a:txBody>
                    <a:bodyPr/>
                    <a:lstStyle/>
                    <a:p>
                      <a:r>
                        <a:rPr lang="en-US" dirty="0"/>
                        <a:t>Meet daily with techs to discuss production vs goals</a:t>
                      </a:r>
                    </a:p>
                  </a:txBody>
                  <a:tcPr/>
                </a:tc>
                <a:tc>
                  <a:txBody>
                    <a:bodyPr/>
                    <a:lstStyle/>
                    <a:p>
                      <a:r>
                        <a:rPr lang="en-US" dirty="0"/>
                        <a:t>Shop Foreman</a:t>
                      </a:r>
                    </a:p>
                  </a:txBody>
                  <a:tcPr/>
                </a:tc>
                <a:tc>
                  <a:txBody>
                    <a:bodyPr/>
                    <a:lstStyle/>
                    <a:p>
                      <a:r>
                        <a:rPr lang="en-US" dirty="0"/>
                        <a:t>Weekly review.</a:t>
                      </a:r>
                    </a:p>
                    <a:p>
                      <a:r>
                        <a:rPr lang="en-US" dirty="0"/>
                        <a:t>Sept 1, October 1</a:t>
                      </a:r>
                    </a:p>
                  </a:txBody>
                  <a:tcPr/>
                </a:tc>
                <a:extLst>
                  <a:ext uri="{0D108BD9-81ED-4DB2-BD59-A6C34878D82A}">
                    <a16:rowId xmlns:a16="http://schemas.microsoft.com/office/drawing/2014/main" val="107845787"/>
                  </a:ext>
                </a:extLst>
              </a:tr>
              <a:tr h="565004">
                <a:tc>
                  <a:txBody>
                    <a:bodyPr/>
                    <a:lstStyle/>
                    <a:p>
                      <a:r>
                        <a:rPr lang="en-US" dirty="0"/>
                        <a:t>Establish weekly training for ASM’s to meet sales objectives</a:t>
                      </a:r>
                    </a:p>
                  </a:txBody>
                  <a:tcPr/>
                </a:tc>
                <a:tc>
                  <a:txBody>
                    <a:bodyPr/>
                    <a:lstStyle/>
                    <a:p>
                      <a:r>
                        <a:rPr lang="en-US" dirty="0"/>
                        <a:t>Lane Manager/Service Manager</a:t>
                      </a:r>
                    </a:p>
                  </a:txBody>
                  <a:tcPr/>
                </a:tc>
                <a:tc>
                  <a:txBody>
                    <a:bodyPr/>
                    <a:lstStyle/>
                    <a:p>
                      <a:r>
                        <a:rPr lang="en-US" dirty="0"/>
                        <a:t>Friday Review for next weeks plan</a:t>
                      </a:r>
                    </a:p>
                  </a:txBody>
                  <a:tcPr/>
                </a:tc>
                <a:extLst>
                  <a:ext uri="{0D108BD9-81ED-4DB2-BD59-A6C34878D82A}">
                    <a16:rowId xmlns:a16="http://schemas.microsoft.com/office/drawing/2014/main" val="1530126605"/>
                  </a:ext>
                </a:extLst>
              </a:tr>
              <a:tr h="565004">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950345431"/>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960891333"/>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  Our team is upbeat motivated to help each other as stated in the feedback from the SWOT Analysis.  Overall, our shop is performing below average with a high number of one-line RO’s, lower that average shop production and we are under utilizing our facility.  Our cost of labor is in line with guide, and we have a great culture team work and genuine trust amongst our employees.  With that being said, we will be successful in fine tuning our Service operation with improved training and regular meetings to discuss our progress</a:t>
            </a:r>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609601"/>
            <a:ext cx="8596668" cy="948744"/>
          </a:xfrm>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4" y="1558345"/>
            <a:ext cx="8596668" cy="5447762"/>
          </a:xfrm>
        </p:spPr>
        <p:txBody>
          <a:bodyPr>
            <a:normAutofit/>
          </a:bodyPr>
          <a:lstStyle/>
          <a:p>
            <a:pPr algn="l"/>
            <a:endParaRPr lang="en-US" sz="1800" b="0" i="0" u="none" strike="noStrike" baseline="0" dirty="0">
              <a:solidFill>
                <a:srgbClr val="000000"/>
              </a:solidFill>
              <a:latin typeface="Calibri" panose="020F0502020204030204" pitchFamily="34" charset="0"/>
            </a:endParaRPr>
          </a:p>
          <a:p>
            <a:r>
              <a:rPr lang="en-US" sz="1800" b="1" i="0" u="none" strike="noStrike" baseline="0" dirty="0">
                <a:solidFill>
                  <a:srgbClr val="0070C0"/>
                </a:solidFill>
                <a:latin typeface="Calibri" panose="020F0502020204030204" pitchFamily="34" charset="0"/>
              </a:rPr>
              <a:t>Current practices </a:t>
            </a:r>
            <a:endParaRPr lang="en-US" b="1" dirty="0">
              <a:solidFill>
                <a:srgbClr val="0070C0"/>
              </a:solidFill>
              <a:latin typeface="Calibri" panose="020F0502020204030204" pitchFamily="34" charset="0"/>
            </a:endParaRPr>
          </a:p>
          <a:p>
            <a:pPr marL="800100" lvl="1" indent="-342900">
              <a:buFont typeface="+mj-lt"/>
              <a:buAutoNum type="arabicPeriod"/>
            </a:pPr>
            <a:r>
              <a:rPr lang="en-US" sz="1300" dirty="0">
                <a:solidFill>
                  <a:schemeClr val="tx1"/>
                </a:solidFill>
                <a:latin typeface="Calibri" panose="020F0502020204030204" pitchFamily="34" charset="0"/>
              </a:rPr>
              <a:t>Preferred Care Oil change and tire rotation package-$169 for 3 of each services</a:t>
            </a:r>
          </a:p>
          <a:p>
            <a:pPr marL="800100" lvl="1" indent="-342900">
              <a:buFont typeface="+mj-lt"/>
              <a:buAutoNum type="arabicPeriod"/>
            </a:pPr>
            <a:r>
              <a:rPr lang="en-US" sz="1300" dirty="0">
                <a:solidFill>
                  <a:schemeClr val="tx1"/>
                </a:solidFill>
                <a:latin typeface="Calibri" panose="020F0502020204030204" pitchFamily="34" charset="0"/>
              </a:rPr>
              <a:t>RAPP –Brand Emails $10 off oil change	</a:t>
            </a:r>
          </a:p>
          <a:p>
            <a:pPr marL="1200150" lvl="2" indent="-342900">
              <a:buFont typeface="+mj-lt"/>
              <a:buAutoNum type="arabicPeriod"/>
            </a:pPr>
            <a:r>
              <a:rPr lang="en-US" sz="1300" dirty="0">
                <a:solidFill>
                  <a:schemeClr val="tx1"/>
                </a:solidFill>
                <a:latin typeface="Calibri" panose="020F0502020204030204" pitchFamily="34" charset="0"/>
              </a:rPr>
              <a:t>$12.95 wiper inserts</a:t>
            </a:r>
          </a:p>
          <a:p>
            <a:pPr marL="1200150" lvl="2" indent="-342900">
              <a:buFont typeface="+mj-lt"/>
              <a:buAutoNum type="arabicPeriod"/>
            </a:pPr>
            <a:r>
              <a:rPr lang="en-US" sz="1300" dirty="0">
                <a:solidFill>
                  <a:schemeClr val="tx1"/>
                </a:solidFill>
                <a:latin typeface="Calibri" panose="020F0502020204030204" pitchFamily="34" charset="0"/>
              </a:rPr>
              <a:t>	Alignment specials</a:t>
            </a:r>
          </a:p>
          <a:p>
            <a:pPr marL="914400" lvl="2" indent="0">
              <a:buNone/>
            </a:pPr>
            <a:r>
              <a:rPr lang="en-US" sz="1300" dirty="0">
                <a:solidFill>
                  <a:schemeClr val="tx1"/>
                </a:solidFill>
                <a:latin typeface="Calibri" panose="020F0502020204030204" pitchFamily="34" charset="0"/>
              </a:rPr>
              <a:t>	Intro to Service-Service Reminders-</a:t>
            </a:r>
          </a:p>
          <a:p>
            <a:pPr marL="914400" lvl="2" indent="0">
              <a:buNone/>
            </a:pPr>
            <a:r>
              <a:rPr lang="en-US" sz="1300" dirty="0">
                <a:solidFill>
                  <a:schemeClr val="tx1"/>
                </a:solidFill>
                <a:latin typeface="Calibri" panose="020F0502020204030204" pitchFamily="34" charset="0"/>
              </a:rPr>
              <a:t>	Factory Specials</a:t>
            </a:r>
          </a:p>
          <a:p>
            <a:pPr marL="914400" lvl="2" indent="0">
              <a:buNone/>
            </a:pPr>
            <a:r>
              <a:rPr lang="en-US" sz="1300" dirty="0">
                <a:solidFill>
                  <a:schemeClr val="tx1"/>
                </a:solidFill>
                <a:latin typeface="Calibri" panose="020F0502020204030204" pitchFamily="34" charset="0"/>
              </a:rPr>
              <a:t>	Conquest and At-Risk specials</a:t>
            </a:r>
            <a:endParaRPr lang="en-US" sz="1300" b="0" i="0" u="none" strike="noStrike" baseline="0" dirty="0">
              <a:solidFill>
                <a:schemeClr val="tx1"/>
              </a:solidFill>
              <a:latin typeface="Calibri" panose="020F0502020204030204" pitchFamily="34" charset="0"/>
            </a:endParaRPr>
          </a:p>
          <a:p>
            <a:r>
              <a:rPr lang="en-US" sz="1300" b="1" i="0" u="none" strike="noStrike" baseline="0" dirty="0">
                <a:solidFill>
                  <a:srgbClr val="0070C0"/>
                </a:solidFill>
                <a:latin typeface="Calibri" panose="020F0502020204030204" pitchFamily="34" charset="0"/>
              </a:rPr>
              <a:t>Goals for improvement </a:t>
            </a:r>
            <a:endParaRPr lang="en-US" sz="1300" b="1" i="0" u="none" strike="noStrike" baseline="0" dirty="0">
              <a:solidFill>
                <a:schemeClr val="tx1"/>
              </a:solidFill>
              <a:latin typeface="Calibri" panose="020F0502020204030204" pitchFamily="34" charset="0"/>
            </a:endParaRPr>
          </a:p>
          <a:p>
            <a:pPr marL="914400" lvl="2" indent="0">
              <a:buNone/>
            </a:pPr>
            <a:r>
              <a:rPr lang="en-US" sz="1300" i="0" u="none" strike="noStrike" baseline="0" dirty="0">
                <a:solidFill>
                  <a:schemeClr val="tx1"/>
                </a:solidFill>
                <a:latin typeface="Calibri" panose="020F0502020204030204" pitchFamily="34" charset="0"/>
              </a:rPr>
              <a:t>Increase tire sales</a:t>
            </a:r>
          </a:p>
          <a:p>
            <a:r>
              <a:rPr lang="en-US" sz="1800" b="1" i="0" u="none" strike="noStrike" baseline="0" dirty="0">
                <a:solidFill>
                  <a:srgbClr val="0070C0"/>
                </a:solidFill>
                <a:latin typeface="Calibri" panose="020F0502020204030204" pitchFamily="34" charset="0"/>
              </a:rPr>
              <a:t>Plans to achieve your goals</a:t>
            </a:r>
          </a:p>
          <a:p>
            <a:pPr lvl="1"/>
            <a:r>
              <a:rPr lang="en-US" sz="1200" b="0" i="0" u="none" strike="noStrike" baseline="0" dirty="0">
                <a:solidFill>
                  <a:schemeClr val="tx1"/>
                </a:solidFill>
                <a:latin typeface="Calibri" panose="020F0502020204030204" pitchFamily="34" charset="0"/>
              </a:rPr>
              <a:t>Tire Sales are  well below standard at our store, so we have Dealer Tire scheduled to come in for 1-2 days and demonstrate a DT Tire Store. They will present tires to every customer and teach our team to  present the value and needs of tires.</a:t>
            </a:r>
          </a:p>
          <a:p>
            <a:r>
              <a:rPr lang="en-US" sz="1800" b="1" i="0" u="none" strike="noStrike" baseline="0" dirty="0">
                <a:solidFill>
                  <a:srgbClr val="0070C0"/>
                </a:solidFill>
                <a:latin typeface="Calibri" panose="020F0502020204030204" pitchFamily="34" charset="0"/>
              </a:rPr>
              <a:t>Plans to evaluate your changes </a:t>
            </a:r>
          </a:p>
          <a:p>
            <a:r>
              <a:rPr lang="en-US" sz="1200" dirty="0">
                <a:solidFill>
                  <a:schemeClr val="tx1"/>
                </a:solidFill>
                <a:latin typeface="Calibri" panose="020F0502020204030204" pitchFamily="34" charset="0"/>
              </a:rPr>
              <a:t>Post daily sales numbers</a:t>
            </a:r>
            <a:endParaRPr lang="en-US" sz="1200" i="0" u="none" strike="noStrike" baseline="0" dirty="0">
              <a:solidFill>
                <a:schemeClr val="tx1"/>
              </a:solidFill>
              <a:latin typeface="Calibri" panose="020F0502020204030204" pitchFamily="34" charset="0"/>
            </a:endParaRPr>
          </a:p>
          <a:p>
            <a:endParaRPr lang="en-US" sz="1800" b="1" i="0" u="none" strike="noStrike" baseline="0" dirty="0">
              <a:solidFill>
                <a:srgbClr val="0070C0"/>
              </a:solidFill>
              <a:latin typeface="Calibri" panose="020F0502020204030204" pitchFamily="34" charset="0"/>
            </a:endParaRPr>
          </a:p>
          <a:p>
            <a:endParaRPr lang="en-US" sz="1800" b="1" i="0" u="none" strike="noStrike" baseline="0" dirty="0">
              <a:solidFill>
                <a:srgbClr val="0070C0"/>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9588395" cy="4043680"/>
          </a:xfrm>
        </p:spPr>
        <p:txBody>
          <a:bodyPr/>
          <a:lstStyle/>
          <a:p>
            <a:pPr algn="l"/>
            <a:endParaRPr lang="en-US" sz="1800" b="0" i="0" u="none" strike="noStrike" baseline="0" dirty="0">
              <a:solidFill>
                <a:srgbClr val="000000"/>
              </a:solidFill>
              <a:latin typeface="Calibri" panose="020F0502020204030204" pitchFamily="34" charset="0"/>
            </a:endParaRPr>
          </a:p>
          <a:p>
            <a:r>
              <a:rPr lang="en-US" sz="1800" b="1" i="0" u="none" strike="noStrike" baseline="0" dirty="0">
                <a:solidFill>
                  <a:srgbClr val="0070C0"/>
                </a:solidFill>
                <a:latin typeface="Calibri" panose="020F0502020204030204" pitchFamily="34" charset="0"/>
              </a:rPr>
              <a:t>Current practices </a:t>
            </a:r>
          </a:p>
          <a:p>
            <a:pPr lvl="1"/>
            <a:r>
              <a:rPr lang="en-US" dirty="0">
                <a:solidFill>
                  <a:srgbClr val="221E1F"/>
                </a:solidFill>
                <a:latin typeface="Calibri" panose="020F0502020204030204" pitchFamily="34" charset="0"/>
              </a:rPr>
              <a:t>We are currently at 24.08% Cost of Sales for labor, while the target is 24%.</a:t>
            </a:r>
            <a:endParaRPr lang="en-US" b="0" i="0" u="none" strike="noStrike" baseline="0" dirty="0">
              <a:solidFill>
                <a:srgbClr val="221E1F"/>
              </a:solidFill>
              <a:latin typeface="Calibri" panose="020F0502020204030204" pitchFamily="34" charset="0"/>
            </a:endParaRPr>
          </a:p>
          <a:p>
            <a:r>
              <a:rPr lang="en-US" sz="1800" b="1" i="0" u="none" strike="noStrike" baseline="0" dirty="0">
                <a:solidFill>
                  <a:srgbClr val="0070C0"/>
                </a:solidFill>
                <a:latin typeface="Calibri" panose="020F0502020204030204" pitchFamily="34" charset="0"/>
              </a:rPr>
              <a:t>Goals for improvement </a:t>
            </a:r>
          </a:p>
          <a:p>
            <a:pPr marL="457200" lvl="1" indent="0">
              <a:buNone/>
            </a:pPr>
            <a:r>
              <a:rPr lang="en-US" dirty="0">
                <a:solidFill>
                  <a:srgbClr val="0070C0"/>
                </a:solidFill>
                <a:latin typeface="Calibri" panose="020F0502020204030204" pitchFamily="34" charset="0"/>
              </a:rPr>
              <a:t>	</a:t>
            </a:r>
            <a:r>
              <a:rPr lang="en-US" dirty="0">
                <a:solidFill>
                  <a:schemeClr val="tx2"/>
                </a:solidFill>
                <a:latin typeface="Calibri" panose="020F0502020204030204" pitchFamily="34" charset="0"/>
              </a:rPr>
              <a:t>Get Cost of Sales below 24%</a:t>
            </a:r>
            <a:endParaRPr lang="en-US" i="0" u="none" strike="noStrike" baseline="0" dirty="0">
              <a:solidFill>
                <a:schemeClr val="tx2"/>
              </a:solidFill>
              <a:latin typeface="Calibri" panose="020F0502020204030204" pitchFamily="34" charset="0"/>
            </a:endParaRPr>
          </a:p>
          <a:p>
            <a:r>
              <a:rPr lang="en-US" sz="1800" b="1" i="0" u="none" strike="noStrike" baseline="0" dirty="0">
                <a:solidFill>
                  <a:srgbClr val="0070C0"/>
                </a:solidFill>
                <a:latin typeface="Calibri" panose="020F0502020204030204" pitchFamily="34" charset="0"/>
              </a:rPr>
              <a:t>Plans to achieve your goals </a:t>
            </a:r>
          </a:p>
          <a:p>
            <a:pPr marL="914400" lvl="2" indent="0">
              <a:buNone/>
            </a:pPr>
            <a:r>
              <a:rPr lang="en-US" dirty="0">
                <a:solidFill>
                  <a:schemeClr val="tx1"/>
                </a:solidFill>
                <a:latin typeface="Calibri" panose="020F0502020204030204" pitchFamily="34" charset="0"/>
              </a:rPr>
              <a:t>Move one apprentice from hourly to flat rate to reduce the cost</a:t>
            </a:r>
            <a:endParaRPr lang="en-US" i="0" u="none" strike="noStrike" baseline="0" dirty="0">
              <a:solidFill>
                <a:schemeClr val="tx1"/>
              </a:solidFill>
              <a:latin typeface="Calibri" panose="020F0502020204030204" pitchFamily="34" charset="0"/>
            </a:endParaRPr>
          </a:p>
          <a:p>
            <a:r>
              <a:rPr lang="en-US" sz="1800" b="1" i="0" u="none" strike="noStrike" baseline="0" dirty="0">
                <a:solidFill>
                  <a:srgbClr val="0070C0"/>
                </a:solidFill>
                <a:latin typeface="Calibri" panose="020F0502020204030204" pitchFamily="34" charset="0"/>
              </a:rPr>
              <a:t>Plans to evaluate your changes </a:t>
            </a:r>
          </a:p>
          <a:p>
            <a:pPr lvl="1"/>
            <a:r>
              <a:rPr lang="en-US" dirty="0">
                <a:solidFill>
                  <a:schemeClr val="tx2"/>
                </a:solidFill>
                <a:latin typeface="Calibri" panose="020F0502020204030204" pitchFamily="34" charset="0"/>
              </a:rPr>
              <a:t>Review cost of sales each month</a:t>
            </a:r>
            <a:endParaRPr lang="en-US" i="0" u="none" strike="noStrike" baseline="0" dirty="0">
              <a:solidFill>
                <a:schemeClr val="tx2"/>
              </a:solidFill>
              <a:latin typeface="Calibri" panose="020F0502020204030204" pitchFamily="34" charset="0"/>
            </a:endParaRPr>
          </a:p>
          <a:p>
            <a:endParaRPr lang="en-US" sz="1800" b="1" i="0" u="none" strike="noStrike" baseline="0" dirty="0">
              <a:solidFill>
                <a:srgbClr val="0070C0"/>
              </a:solidFill>
              <a:latin typeface="Calibri" panose="020F0502020204030204" pitchFamily="34" charset="0"/>
            </a:endParaRPr>
          </a:p>
          <a:p>
            <a:endParaRPr lang="en-US" dirty="0"/>
          </a:p>
        </p:txBody>
      </p:sp>
      <p:graphicFrame>
        <p:nvGraphicFramePr>
          <p:cNvPr id="13" name="Content Placeholder 12">
            <a:extLst>
              <a:ext uri="{FF2B5EF4-FFF2-40B4-BE49-F238E27FC236}">
                <a16:creationId xmlns:a16="http://schemas.microsoft.com/office/drawing/2014/main" id="{AFF0DC28-BD10-F795-BE06-A2239259BD46}"/>
              </a:ext>
            </a:extLst>
          </p:cNvPr>
          <p:cNvGraphicFramePr>
            <a:graphicFrameLocks noGrp="1"/>
          </p:cNvGraphicFramePr>
          <p:nvPr>
            <p:ph sz="quarter" idx="4"/>
            <p:extLst>
              <p:ext uri="{D42A27DB-BD31-4B8C-83A1-F6EECF244321}">
                <p14:modId xmlns:p14="http://schemas.microsoft.com/office/powerpoint/2010/main" val="1549109076"/>
              </p:ext>
            </p:extLst>
          </p:nvPr>
        </p:nvGraphicFramePr>
        <p:xfrm>
          <a:off x="7909561" y="1930400"/>
          <a:ext cx="3492394" cy="3556000"/>
        </p:xfrm>
        <a:graphic>
          <a:graphicData uri="http://schemas.openxmlformats.org/drawingml/2006/table">
            <a:tbl>
              <a:tblPr/>
              <a:tblGrid>
                <a:gridCol w="3492394">
                  <a:extLst>
                    <a:ext uri="{9D8B030D-6E8A-4147-A177-3AD203B41FA5}">
                      <a16:colId xmlns:a16="http://schemas.microsoft.com/office/drawing/2014/main" val="2209169289"/>
                    </a:ext>
                  </a:extLst>
                </a:gridCol>
              </a:tblGrid>
              <a:tr h="3556000">
                <a:tc>
                  <a:txBody>
                    <a:bodyPr/>
                    <a:lstStyle/>
                    <a:p>
                      <a:endParaRPr lang="en-US" sz="900" dirty="0"/>
                    </a:p>
                  </a:txBody>
                  <a:tcPr marL="44530" marR="44530" marT="22265" marB="22265" anchor="ctr">
                    <a:lnL>
                      <a:noFill/>
                    </a:lnL>
                    <a:lnR>
                      <a:noFill/>
                    </a:lnR>
                    <a:lnT>
                      <a:noFill/>
                    </a:lnT>
                    <a:lnB>
                      <a:noFill/>
                    </a:lnB>
                    <a:noFill/>
                  </a:tcPr>
                </a:tc>
                <a:extLst>
                  <a:ext uri="{0D108BD9-81ED-4DB2-BD59-A6C34878D82A}">
                    <a16:rowId xmlns:a16="http://schemas.microsoft.com/office/drawing/2014/main" val="2181661050"/>
                  </a:ext>
                </a:extLst>
              </a:tr>
            </a:tbl>
          </a:graphicData>
        </a:graphic>
      </p:graphicFrame>
      <p:sp>
        <p:nvSpPr>
          <p:cNvPr id="14" name="Rectangle 3">
            <a:extLst>
              <a:ext uri="{FF2B5EF4-FFF2-40B4-BE49-F238E27FC236}">
                <a16:creationId xmlns:a16="http://schemas.microsoft.com/office/drawing/2014/main" id="{40DCFE65-B8F3-93CD-81E5-B11D60AC83CB}"/>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664208"/>
            <a:ext cx="4184035" cy="5093207"/>
          </a:xfrm>
        </p:spPr>
        <p:txBody>
          <a:bodyPr/>
          <a:lstStyle/>
          <a:p>
            <a:pPr algn="l"/>
            <a:endParaRPr lang="en-US" sz="1800" b="0" i="0" u="none" strike="noStrike" baseline="0" dirty="0">
              <a:solidFill>
                <a:srgbClr val="000000"/>
              </a:solidFill>
              <a:latin typeface="Calibri" panose="020F0502020204030204" pitchFamily="34" charset="0"/>
            </a:endParaRPr>
          </a:p>
          <a:p>
            <a:r>
              <a:rPr lang="en-US" sz="1800" b="1" i="0" u="none" strike="noStrike" baseline="0" dirty="0">
                <a:solidFill>
                  <a:srgbClr val="0070C0"/>
                </a:solidFill>
                <a:latin typeface="Calibri" panose="020F0502020204030204" pitchFamily="34" charset="0"/>
              </a:rPr>
              <a:t>Current practices </a:t>
            </a:r>
          </a:p>
          <a:p>
            <a:pPr lvl="1"/>
            <a:r>
              <a:rPr lang="en-US" dirty="0">
                <a:solidFill>
                  <a:srgbClr val="221E1F"/>
                </a:solidFill>
                <a:latin typeface="Calibri" panose="020F0502020204030204" pitchFamily="34" charset="0"/>
              </a:rPr>
              <a:t>ASM pay plan needs changing to match our current targets</a:t>
            </a:r>
            <a:endParaRPr lang="en-US" b="0" i="0" u="none" strike="noStrike" baseline="0" dirty="0">
              <a:solidFill>
                <a:srgbClr val="221E1F"/>
              </a:solidFill>
              <a:latin typeface="Calibri" panose="020F0502020204030204" pitchFamily="34" charset="0"/>
            </a:endParaRPr>
          </a:p>
          <a:p>
            <a:r>
              <a:rPr lang="en-US" sz="1800" b="1" i="0" u="none" strike="noStrike" baseline="0" dirty="0">
                <a:solidFill>
                  <a:srgbClr val="0070C0"/>
                </a:solidFill>
                <a:latin typeface="Calibri" panose="020F0502020204030204" pitchFamily="34" charset="0"/>
              </a:rPr>
              <a:t>Goals for improvement </a:t>
            </a:r>
          </a:p>
          <a:p>
            <a:pPr lvl="1"/>
            <a:r>
              <a:rPr lang="en-US" dirty="0">
                <a:solidFill>
                  <a:srgbClr val="221E1F"/>
                </a:solidFill>
                <a:latin typeface="Calibri" panose="020F0502020204030204" pitchFamily="34" charset="0"/>
              </a:rPr>
              <a:t>Build new plans to include parts gross, individual metrics for HRS/RO and HRS/RO</a:t>
            </a:r>
            <a:endParaRPr lang="en-US" b="0" i="0" u="none" strike="noStrike" baseline="0" dirty="0">
              <a:solidFill>
                <a:srgbClr val="221E1F"/>
              </a:solidFill>
              <a:latin typeface="Calibri" panose="020F0502020204030204" pitchFamily="34" charset="0"/>
            </a:endParaRPr>
          </a:p>
          <a:p>
            <a:r>
              <a:rPr lang="en-US" sz="1800" b="1" i="0" u="none" strike="noStrike" baseline="0" dirty="0">
                <a:solidFill>
                  <a:srgbClr val="0070C0"/>
                </a:solidFill>
                <a:latin typeface="Calibri" panose="020F0502020204030204" pitchFamily="34" charset="0"/>
              </a:rPr>
              <a:t>Plans to achieve your goals </a:t>
            </a:r>
          </a:p>
          <a:p>
            <a:pPr lvl="1"/>
            <a:r>
              <a:rPr lang="en-US" dirty="0">
                <a:solidFill>
                  <a:srgbClr val="221E1F"/>
                </a:solidFill>
                <a:latin typeface="Calibri" panose="020F0502020204030204" pitchFamily="34" charset="0"/>
              </a:rPr>
              <a:t>Implement new plans by 4</a:t>
            </a:r>
            <a:r>
              <a:rPr lang="en-US" baseline="30000" dirty="0">
                <a:solidFill>
                  <a:srgbClr val="221E1F"/>
                </a:solidFill>
                <a:latin typeface="Calibri" panose="020F0502020204030204" pitchFamily="34" charset="0"/>
              </a:rPr>
              <a:t>th</a:t>
            </a:r>
            <a:r>
              <a:rPr lang="en-US" dirty="0">
                <a:solidFill>
                  <a:srgbClr val="221E1F"/>
                </a:solidFill>
                <a:latin typeface="Calibri" panose="020F0502020204030204" pitchFamily="34" charset="0"/>
              </a:rPr>
              <a:t> quarter</a:t>
            </a:r>
            <a:endParaRPr lang="en-US" b="0" i="0" u="none" strike="noStrike" baseline="0" dirty="0">
              <a:solidFill>
                <a:srgbClr val="221E1F"/>
              </a:solidFill>
              <a:latin typeface="Calibri" panose="020F0502020204030204" pitchFamily="34" charset="0"/>
            </a:endParaRPr>
          </a:p>
          <a:p>
            <a:r>
              <a:rPr lang="en-US" sz="1800" b="1" i="0" u="none" strike="noStrike" baseline="0" dirty="0">
                <a:solidFill>
                  <a:srgbClr val="0070C0"/>
                </a:solidFill>
                <a:latin typeface="Calibri" panose="020F0502020204030204" pitchFamily="34" charset="0"/>
              </a:rPr>
              <a:t>Plans to evaluate your changes </a:t>
            </a:r>
            <a:endParaRPr lang="en-US" b="1" dirty="0">
              <a:solidFill>
                <a:srgbClr val="0070C0"/>
              </a:solidFill>
              <a:latin typeface="Calibri" panose="020F0502020204030204" pitchFamily="34" charset="0"/>
            </a:endParaRPr>
          </a:p>
          <a:p>
            <a:pPr lvl="1"/>
            <a:r>
              <a:rPr lang="en-US" dirty="0">
                <a:solidFill>
                  <a:schemeClr val="tx1"/>
                </a:solidFill>
              </a:rPr>
              <a:t>Post sales daily and review with ASM</a:t>
            </a:r>
          </a:p>
        </p:txBody>
      </p:sp>
      <p:pic>
        <p:nvPicPr>
          <p:cNvPr id="8" name="Content Placeholder 7">
            <a:extLst>
              <a:ext uri="{FF2B5EF4-FFF2-40B4-BE49-F238E27FC236}">
                <a16:creationId xmlns:a16="http://schemas.microsoft.com/office/drawing/2014/main" id="{6A978EFB-78DE-228A-22E4-E120ADD6CCCE}"/>
              </a:ext>
            </a:extLst>
          </p:cNvPr>
          <p:cNvPicPr>
            <a:picLocks noGrp="1" noChangeAspect="1"/>
          </p:cNvPicPr>
          <p:nvPr>
            <p:ph sz="half" idx="2"/>
          </p:nvPr>
        </p:nvPicPr>
        <p:blipFill>
          <a:blip r:embed="rId2"/>
          <a:stretch>
            <a:fillRect/>
          </a:stretch>
        </p:blipFill>
        <p:spPr>
          <a:xfrm>
            <a:off x="6432042" y="1844453"/>
            <a:ext cx="4114800" cy="2886075"/>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0" y="1365060"/>
            <a:ext cx="4184035" cy="4322507"/>
          </a:xfrm>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1" i="0" u="none" strike="noStrike" baseline="0" dirty="0">
                <a:solidFill>
                  <a:srgbClr val="0070C0"/>
                </a:solidFill>
                <a:latin typeface="Calibri" panose="020F0502020204030204" pitchFamily="34" charset="0"/>
              </a:rPr>
              <a:t>Current practices </a:t>
            </a:r>
          </a:p>
          <a:p>
            <a:pPr lvl="1"/>
            <a:r>
              <a:rPr lang="en-US" dirty="0">
                <a:solidFill>
                  <a:srgbClr val="221E1F"/>
                </a:solidFill>
                <a:latin typeface="Calibri" panose="020F0502020204030204" pitchFamily="34" charset="0"/>
              </a:rPr>
              <a:t>Lateral Support-</a:t>
            </a:r>
          </a:p>
          <a:p>
            <a:pPr marL="914400" lvl="2" indent="0">
              <a:buNone/>
            </a:pPr>
            <a:r>
              <a:rPr lang="en-US" dirty="0">
                <a:solidFill>
                  <a:srgbClr val="221E1F"/>
                </a:solidFill>
                <a:latin typeface="Calibri" panose="020F0502020204030204" pitchFamily="34" charset="0"/>
              </a:rPr>
              <a:t>4 Production managers</a:t>
            </a:r>
          </a:p>
          <a:p>
            <a:pPr marL="914400" lvl="2" indent="0">
              <a:buNone/>
            </a:pPr>
            <a:r>
              <a:rPr lang="en-US" b="0" i="0" u="none" strike="noStrike" baseline="0" dirty="0">
                <a:solidFill>
                  <a:srgbClr val="221E1F"/>
                </a:solidFill>
                <a:latin typeface="Calibri" panose="020F0502020204030204" pitchFamily="34" charset="0"/>
              </a:rPr>
              <a:t>Each ASM</a:t>
            </a:r>
            <a:r>
              <a:rPr lang="en-US" dirty="0">
                <a:solidFill>
                  <a:srgbClr val="221E1F"/>
                </a:solidFill>
                <a:latin typeface="Calibri" panose="020F0502020204030204" pitchFamily="34" charset="0"/>
              </a:rPr>
              <a:t> sells for their team</a:t>
            </a:r>
            <a:endParaRPr lang="en-US" b="0" i="0" u="none" strike="noStrike" baseline="0" dirty="0">
              <a:solidFill>
                <a:srgbClr val="221E1F"/>
              </a:solidFill>
              <a:latin typeface="Calibri" panose="020F0502020204030204" pitchFamily="34" charset="0"/>
            </a:endParaRPr>
          </a:p>
          <a:p>
            <a:r>
              <a:rPr lang="en-US" sz="1800" b="1" i="0" u="none" strike="noStrike" baseline="0" dirty="0">
                <a:solidFill>
                  <a:srgbClr val="0070C0"/>
                </a:solidFill>
                <a:latin typeface="Calibri" panose="020F0502020204030204" pitchFamily="34" charset="0"/>
              </a:rPr>
              <a:t>Goals for improvement </a:t>
            </a:r>
          </a:p>
          <a:p>
            <a:pPr lvl="1"/>
            <a:r>
              <a:rPr lang="en-US" dirty="0">
                <a:solidFill>
                  <a:srgbClr val="221E1F"/>
                </a:solidFill>
                <a:latin typeface="Calibri" panose="020F0502020204030204" pitchFamily="34" charset="0"/>
              </a:rPr>
              <a:t>Improve tech productivity to </a:t>
            </a:r>
          </a:p>
          <a:p>
            <a:pPr lvl="1"/>
            <a:r>
              <a:rPr lang="en-US" b="0" i="0" u="none" strike="noStrike" baseline="0" dirty="0">
                <a:solidFill>
                  <a:srgbClr val="221E1F"/>
                </a:solidFill>
                <a:latin typeface="Calibri" panose="020F0502020204030204" pitchFamily="34" charset="0"/>
              </a:rPr>
              <a:t>10 hours per day per tech</a:t>
            </a:r>
          </a:p>
          <a:p>
            <a:r>
              <a:rPr lang="en-US" sz="1800" b="1" i="0" u="none" strike="noStrike" baseline="0" dirty="0">
                <a:solidFill>
                  <a:srgbClr val="0070C0"/>
                </a:solidFill>
                <a:latin typeface="Calibri" panose="020F0502020204030204" pitchFamily="34" charset="0"/>
              </a:rPr>
              <a:t>Plans to achieve your goals </a:t>
            </a:r>
          </a:p>
          <a:p>
            <a:pPr lvl="1"/>
            <a:r>
              <a:rPr lang="en-US" b="0" i="0" u="none" strike="noStrike" baseline="0" dirty="0">
                <a:solidFill>
                  <a:srgbClr val="221E1F"/>
                </a:solidFill>
                <a:latin typeface="Calibri" panose="020F0502020204030204" pitchFamily="34" charset="0"/>
              </a:rPr>
              <a:t>Improve maintenance penetration</a:t>
            </a:r>
          </a:p>
          <a:p>
            <a:pPr lvl="1"/>
            <a:r>
              <a:rPr lang="en-US" b="0" i="0" u="none" strike="noStrike" baseline="0" dirty="0">
                <a:solidFill>
                  <a:srgbClr val="221E1F"/>
                </a:solidFill>
                <a:latin typeface="Calibri" panose="020F0502020204030204" pitchFamily="34" charset="0"/>
              </a:rPr>
              <a:t>Per ASM</a:t>
            </a:r>
          </a:p>
          <a:p>
            <a:r>
              <a:rPr lang="en-US" sz="1800" b="1" i="0" u="none" strike="noStrike" baseline="0" dirty="0">
                <a:solidFill>
                  <a:srgbClr val="0070C0"/>
                </a:solidFill>
                <a:latin typeface="Calibri" panose="020F0502020204030204" pitchFamily="34" charset="0"/>
              </a:rPr>
              <a:t>Plans to evaluate your changes </a:t>
            </a:r>
          </a:p>
          <a:p>
            <a:pPr lvl="1"/>
            <a:r>
              <a:rPr lang="en-US" dirty="0">
                <a:solidFill>
                  <a:srgbClr val="221E1F"/>
                </a:solidFill>
                <a:latin typeface="Calibri" panose="020F0502020204030204" pitchFamily="34" charset="0"/>
              </a:rPr>
              <a:t>Post daily sales numbers </a:t>
            </a:r>
            <a:endParaRPr lang="en-US" b="0" i="0" u="none" strike="noStrike" baseline="0" dirty="0">
              <a:solidFill>
                <a:srgbClr val="221E1F"/>
              </a:solidFill>
              <a:latin typeface="Calibri" panose="020F0502020204030204" pitchFamily="34" charset="0"/>
            </a:endParaRPr>
          </a:p>
          <a:p>
            <a:endParaRPr lang="en-US" dirty="0"/>
          </a:p>
        </p:txBody>
      </p:sp>
      <p:pic>
        <p:nvPicPr>
          <p:cNvPr id="15" name="Content Placeholder 14">
            <a:extLst>
              <a:ext uri="{FF2B5EF4-FFF2-40B4-BE49-F238E27FC236}">
                <a16:creationId xmlns:a16="http://schemas.microsoft.com/office/drawing/2014/main" id="{C2F103AD-8ACE-78EF-3438-7A3405FA291A}"/>
              </a:ext>
            </a:extLst>
          </p:cNvPr>
          <p:cNvPicPr>
            <a:picLocks noGrp="1" noChangeAspect="1"/>
          </p:cNvPicPr>
          <p:nvPr>
            <p:ph sz="half" idx="2"/>
          </p:nvPr>
        </p:nvPicPr>
        <p:blipFill>
          <a:blip r:embed="rId2"/>
          <a:stretch>
            <a:fillRect/>
          </a:stretch>
        </p:blipFill>
        <p:spPr>
          <a:xfrm>
            <a:off x="3621024" y="722376"/>
            <a:ext cx="7397495" cy="5193791"/>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572768"/>
            <a:ext cx="4184035" cy="4468593"/>
          </a:xfrm>
        </p:spPr>
        <p:txBody>
          <a:bodyPr>
            <a:normAutofit/>
          </a:bodyPr>
          <a:lstStyle/>
          <a:p>
            <a:pPr algn="l"/>
            <a:endParaRPr lang="en-US" sz="1800" b="0" i="0" u="none" strike="noStrike" baseline="0" dirty="0">
              <a:solidFill>
                <a:srgbClr val="000000"/>
              </a:solidFill>
              <a:latin typeface="Calibri" panose="020F0502020204030204" pitchFamily="34" charset="0"/>
            </a:endParaRPr>
          </a:p>
          <a:p>
            <a:r>
              <a:rPr lang="en-US" sz="1800" b="1" i="0" u="none" strike="noStrike" baseline="0" dirty="0">
                <a:solidFill>
                  <a:srgbClr val="0070C0"/>
                </a:solidFill>
                <a:latin typeface="Calibri" panose="020F0502020204030204" pitchFamily="34" charset="0"/>
              </a:rPr>
              <a:t>Current practices</a:t>
            </a:r>
          </a:p>
          <a:p>
            <a:pPr lvl="1"/>
            <a:r>
              <a:rPr lang="en-US" dirty="0">
                <a:solidFill>
                  <a:srgbClr val="221E1F"/>
                </a:solidFill>
                <a:latin typeface="Calibri" panose="020F0502020204030204" pitchFamily="34" charset="0"/>
              </a:rPr>
              <a:t>2 techs share 3 bays</a:t>
            </a:r>
          </a:p>
          <a:p>
            <a:pPr lvl="1"/>
            <a:r>
              <a:rPr lang="en-US" b="0" i="0" u="none" strike="noStrike" baseline="0" dirty="0">
                <a:solidFill>
                  <a:srgbClr val="221E1F"/>
                </a:solidFill>
                <a:latin typeface="Calibri" panose="020F0502020204030204" pitchFamily="34" charset="0"/>
              </a:rPr>
              <a:t>Apprentices have 1 bay</a:t>
            </a:r>
            <a:r>
              <a:rPr lang="en-US" sz="1800" b="0" i="0" u="none" strike="noStrike" baseline="0" dirty="0">
                <a:solidFill>
                  <a:srgbClr val="221E1F"/>
                </a:solidFill>
                <a:latin typeface="Calibri" panose="020F0502020204030204" pitchFamily="34" charset="0"/>
              </a:rPr>
              <a:t> </a:t>
            </a:r>
          </a:p>
          <a:p>
            <a:r>
              <a:rPr lang="en-US" sz="1800" b="1" i="0" u="none" strike="noStrike" baseline="0" dirty="0">
                <a:solidFill>
                  <a:srgbClr val="0070C0"/>
                </a:solidFill>
                <a:latin typeface="Calibri" panose="020F0502020204030204" pitchFamily="34" charset="0"/>
              </a:rPr>
              <a:t>Goals for improvement </a:t>
            </a:r>
          </a:p>
          <a:p>
            <a:pPr lvl="1"/>
            <a:r>
              <a:rPr lang="en-US" dirty="0">
                <a:solidFill>
                  <a:srgbClr val="221E1F"/>
                </a:solidFill>
                <a:latin typeface="Calibri" panose="020F0502020204030204" pitchFamily="34" charset="0"/>
              </a:rPr>
              <a:t>Improve daily production per tech to 10 hours per day</a:t>
            </a:r>
            <a:endParaRPr lang="en-US" b="0" i="0" u="none" strike="noStrike" baseline="0" dirty="0">
              <a:solidFill>
                <a:srgbClr val="221E1F"/>
              </a:solidFill>
              <a:latin typeface="Calibri" panose="020F0502020204030204" pitchFamily="34" charset="0"/>
            </a:endParaRPr>
          </a:p>
          <a:p>
            <a:r>
              <a:rPr lang="en-US" sz="1800" b="1" i="0" u="none" strike="noStrike" baseline="0" dirty="0">
                <a:solidFill>
                  <a:srgbClr val="0070C0"/>
                </a:solidFill>
                <a:latin typeface="Calibri" panose="020F0502020204030204" pitchFamily="34" charset="0"/>
              </a:rPr>
              <a:t>Plans to achieve your goals </a:t>
            </a:r>
          </a:p>
          <a:p>
            <a:pPr lvl="1"/>
            <a:r>
              <a:rPr lang="en-US" b="0" i="0" u="none" strike="noStrike" baseline="0" dirty="0">
                <a:solidFill>
                  <a:srgbClr val="221E1F"/>
                </a:solidFill>
                <a:latin typeface="Calibri" panose="020F0502020204030204" pitchFamily="34" charset="0"/>
              </a:rPr>
              <a:t>Improve maintenance sales by AS</a:t>
            </a:r>
            <a:r>
              <a:rPr lang="en-US" dirty="0">
                <a:solidFill>
                  <a:srgbClr val="221E1F"/>
                </a:solidFill>
                <a:latin typeface="Calibri" panose="020F0502020204030204" pitchFamily="34" charset="0"/>
              </a:rPr>
              <a:t>M’s</a:t>
            </a:r>
            <a:endParaRPr lang="en-US" b="0" i="0" u="none" strike="noStrike" baseline="0" dirty="0">
              <a:solidFill>
                <a:srgbClr val="221E1F"/>
              </a:solidFill>
              <a:latin typeface="Calibri" panose="020F0502020204030204" pitchFamily="34" charset="0"/>
            </a:endParaRPr>
          </a:p>
          <a:p>
            <a:r>
              <a:rPr lang="en-US" sz="1800" b="1" i="0" u="none" strike="noStrike" baseline="0" dirty="0">
                <a:solidFill>
                  <a:srgbClr val="0070C0"/>
                </a:solidFill>
                <a:latin typeface="Calibri" panose="020F0502020204030204" pitchFamily="34" charset="0"/>
              </a:rPr>
              <a:t>Plans to evaluate your changes </a:t>
            </a:r>
          </a:p>
          <a:p>
            <a:pPr lvl="1"/>
            <a:r>
              <a:rPr lang="en-US" dirty="0">
                <a:solidFill>
                  <a:srgbClr val="221E1F"/>
                </a:solidFill>
                <a:latin typeface="Calibri" panose="020F0502020204030204" pitchFamily="34" charset="0"/>
              </a:rPr>
              <a:t>Post ASM sales daily and tech hours daily</a:t>
            </a:r>
            <a:endParaRPr lang="en-US" b="0" i="0" u="none" strike="noStrike" baseline="0" dirty="0">
              <a:solidFill>
                <a:srgbClr val="221E1F"/>
              </a:solidFill>
              <a:latin typeface="Calibri" panose="020F0502020204030204" pitchFamily="34" charset="0"/>
            </a:endParaRPr>
          </a:p>
          <a:p>
            <a:endParaRPr lang="en-US" dirty="0"/>
          </a:p>
        </p:txBody>
      </p:sp>
      <p:pic>
        <p:nvPicPr>
          <p:cNvPr id="8" name="Content Placeholder 7">
            <a:extLst>
              <a:ext uri="{FF2B5EF4-FFF2-40B4-BE49-F238E27FC236}">
                <a16:creationId xmlns:a16="http://schemas.microsoft.com/office/drawing/2014/main" id="{5485B531-EFAB-6E83-EBBC-BCA9C210ED10}"/>
              </a:ext>
            </a:extLst>
          </p:cNvPr>
          <p:cNvPicPr>
            <a:picLocks noGrp="1" noChangeAspect="1"/>
          </p:cNvPicPr>
          <p:nvPr>
            <p:ph sz="half" idx="2"/>
          </p:nvPr>
        </p:nvPicPr>
        <p:blipFill>
          <a:blip r:embed="rId2"/>
          <a:stretch>
            <a:fillRect/>
          </a:stretch>
        </p:blipFill>
        <p:spPr>
          <a:xfrm>
            <a:off x="4861370" y="850392"/>
            <a:ext cx="5617654" cy="5060664"/>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677335" y="1581912"/>
            <a:ext cx="3547194" cy="4389119"/>
          </a:xfrm>
        </p:spPr>
        <p:txBody>
          <a:bodyPr>
            <a:normAutofit/>
          </a:bodyPr>
          <a:lstStyle/>
          <a:p>
            <a:pPr marL="0" indent="0">
              <a:buNone/>
            </a:pPr>
            <a:r>
              <a:rPr lang="en-US" dirty="0"/>
              <a:t>Our one item RO’s are a concern and show the need to coach our ASM on improved selling techniques.  We are posting sales daily and incentivizing our ASM’s on selling maintenance items to increase shop production as our repair percentage.  We have begun weekly meetings with our Parts Department to ensure estimate quoting is more accurate and orders are not being missed as this has been a factor affecting shop production. </a:t>
            </a:r>
          </a:p>
          <a:p>
            <a:pPr marL="0" indent="0">
              <a:buNone/>
            </a:pPr>
            <a:endParaRPr lang="en-US" dirty="0"/>
          </a:p>
        </p:txBody>
      </p:sp>
      <p:pic>
        <p:nvPicPr>
          <p:cNvPr id="11" name="Content Placeholder 10">
            <a:extLst>
              <a:ext uri="{FF2B5EF4-FFF2-40B4-BE49-F238E27FC236}">
                <a16:creationId xmlns:a16="http://schemas.microsoft.com/office/drawing/2014/main" id="{99FF488F-D104-B0BF-1454-DEF146027C23}"/>
              </a:ext>
            </a:extLst>
          </p:cNvPr>
          <p:cNvPicPr>
            <a:picLocks noGrp="1" noChangeAspect="1"/>
          </p:cNvPicPr>
          <p:nvPr>
            <p:ph sz="half" idx="2"/>
          </p:nvPr>
        </p:nvPicPr>
        <p:blipFill>
          <a:blip r:embed="rId2"/>
          <a:stretch>
            <a:fillRect/>
          </a:stretch>
        </p:blipFill>
        <p:spPr>
          <a:xfrm>
            <a:off x="4526280" y="1508759"/>
            <a:ext cx="7159751" cy="5044665"/>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r>
              <a:rPr lang="en-US" sz="2800" b="1" dirty="0">
                <a:solidFill>
                  <a:srgbClr val="0070C0"/>
                </a:solidFill>
              </a:rPr>
              <a:t>Strengths</a:t>
            </a:r>
          </a:p>
          <a:p>
            <a:endParaRPr lang="en-US" dirty="0"/>
          </a:p>
          <a:p>
            <a:r>
              <a:rPr lang="en-US" b="1" dirty="0">
                <a:solidFill>
                  <a:srgbClr val="00B050"/>
                </a:solidFill>
              </a:rPr>
              <a:t>Team work</a:t>
            </a:r>
            <a:r>
              <a:rPr lang="en-US" dirty="0"/>
              <a:t>			</a:t>
            </a:r>
            <a:r>
              <a:rPr lang="en-US" dirty="0">
                <a:solidFill>
                  <a:srgbClr val="002060"/>
                </a:solidFill>
              </a:rPr>
              <a:t>Dedication	</a:t>
            </a:r>
            <a:r>
              <a:rPr lang="en-US" dirty="0"/>
              <a:t>			</a:t>
            </a:r>
            <a:r>
              <a:rPr lang="en-US" dirty="0">
                <a:solidFill>
                  <a:srgbClr val="FF0000"/>
                </a:solidFill>
              </a:rPr>
              <a:t>Great customer interaction</a:t>
            </a:r>
          </a:p>
          <a:p>
            <a:pPr lvl="1"/>
            <a:r>
              <a:rPr lang="en-US" dirty="0">
                <a:solidFill>
                  <a:srgbClr val="FF0000"/>
                </a:solidFill>
              </a:rPr>
              <a:t>Positive place to work</a:t>
            </a:r>
            <a:r>
              <a:rPr lang="en-US" dirty="0"/>
              <a:t>		</a:t>
            </a:r>
            <a:r>
              <a:rPr lang="en-US" b="1" dirty="0">
                <a:solidFill>
                  <a:srgbClr val="00B0F0"/>
                </a:solidFill>
              </a:rPr>
              <a:t>Shuttle Service</a:t>
            </a:r>
            <a:r>
              <a:rPr lang="en-US" dirty="0"/>
              <a:t>		</a:t>
            </a:r>
            <a:r>
              <a:rPr lang="en-US" dirty="0">
                <a:solidFill>
                  <a:srgbClr val="00B0F0"/>
                </a:solidFill>
              </a:rPr>
              <a:t>	</a:t>
            </a:r>
            <a:r>
              <a:rPr lang="en-US" b="1" dirty="0">
                <a:solidFill>
                  <a:srgbClr val="00B0F0"/>
                </a:solidFill>
              </a:rPr>
              <a:t>Facility</a:t>
            </a:r>
          </a:p>
          <a:p>
            <a:pPr lvl="2"/>
            <a:r>
              <a:rPr lang="en-US" dirty="0">
                <a:solidFill>
                  <a:srgbClr val="FFFF00"/>
                </a:solidFill>
              </a:rPr>
              <a:t>Staff</a:t>
            </a:r>
            <a:r>
              <a:rPr lang="en-US" dirty="0"/>
              <a:t>	</a:t>
            </a:r>
            <a:r>
              <a:rPr lang="en-US" dirty="0">
                <a:solidFill>
                  <a:srgbClr val="7030A0"/>
                </a:solidFill>
              </a:rPr>
              <a:t>Willingness to help others</a:t>
            </a:r>
            <a:r>
              <a:rPr lang="en-US" dirty="0"/>
              <a:t>		</a:t>
            </a:r>
            <a:r>
              <a:rPr lang="en-US" dirty="0">
                <a:solidFill>
                  <a:srgbClr val="7030A0"/>
                </a:solidFill>
              </a:rPr>
              <a:t>Team oriented</a:t>
            </a:r>
            <a:r>
              <a:rPr lang="en-US" dirty="0"/>
              <a:t>			</a:t>
            </a:r>
            <a:r>
              <a:rPr lang="en-US" dirty="0">
                <a:solidFill>
                  <a:srgbClr val="FFFF00"/>
                </a:solidFill>
              </a:rPr>
              <a:t>Good Brand</a:t>
            </a:r>
          </a:p>
          <a:p>
            <a:pPr marL="914400" lvl="2" indent="0">
              <a:buNone/>
            </a:pPr>
            <a:r>
              <a:rPr lang="en-US" sz="1600" dirty="0"/>
              <a:t>						</a:t>
            </a:r>
            <a:r>
              <a:rPr lang="en-US" sz="1600" b="1" dirty="0">
                <a:solidFill>
                  <a:srgbClr val="FFFF00"/>
                </a:solidFill>
              </a:rPr>
              <a:t>leadership</a:t>
            </a:r>
          </a:p>
          <a:p>
            <a:pPr marL="914400" lvl="2" indent="0">
              <a:buNone/>
            </a:pPr>
            <a:r>
              <a:rPr lang="en-US" sz="1600" dirty="0">
                <a:solidFill>
                  <a:srgbClr val="7030A0"/>
                </a:solidFill>
              </a:rPr>
              <a:t>Location</a:t>
            </a:r>
            <a:r>
              <a:rPr lang="en-US" sz="1600" dirty="0"/>
              <a:t>		</a:t>
            </a:r>
            <a:r>
              <a:rPr lang="en-US" sz="1600" b="1" dirty="0">
                <a:solidFill>
                  <a:srgbClr val="00B050"/>
                </a:solidFill>
              </a:rPr>
              <a:t>The ability to be honest with one another</a:t>
            </a:r>
            <a:r>
              <a:rPr lang="en-US" sz="1600" dirty="0"/>
              <a:t>	</a:t>
            </a:r>
            <a:r>
              <a:rPr lang="en-US" sz="1600" dirty="0">
                <a:solidFill>
                  <a:srgbClr val="7030A0"/>
                </a:solidFill>
              </a:rPr>
              <a:t>high capacity</a:t>
            </a:r>
          </a:p>
          <a:p>
            <a:pPr marL="914400" lvl="2" indent="0">
              <a:buNone/>
            </a:pPr>
            <a:r>
              <a:rPr lang="en-US" sz="1600" dirty="0"/>
              <a:t>	</a:t>
            </a:r>
            <a:r>
              <a:rPr lang="en-US" sz="1600" b="1" dirty="0">
                <a:solidFill>
                  <a:srgbClr val="00B0F0"/>
                </a:solidFill>
              </a:rPr>
              <a:t>Process</a:t>
            </a:r>
            <a:r>
              <a:rPr lang="en-US" sz="1600" dirty="0"/>
              <a:t>			</a:t>
            </a:r>
            <a:r>
              <a:rPr lang="en-US" sz="1600" dirty="0">
                <a:solidFill>
                  <a:srgbClr val="FF0000"/>
                </a:solidFill>
              </a:rPr>
              <a:t>factory training</a:t>
            </a:r>
            <a:r>
              <a:rPr lang="en-US" sz="1600" dirty="0"/>
              <a:t>		</a:t>
            </a:r>
            <a:r>
              <a:rPr lang="en-US" sz="1600" dirty="0">
                <a:solidFill>
                  <a:srgbClr val="FFFF00"/>
                </a:solidFill>
              </a:rPr>
              <a:t>customer Service</a:t>
            </a:r>
          </a:p>
          <a:p>
            <a:pPr marL="914400" lvl="2" indent="0">
              <a:buNone/>
            </a:pPr>
            <a:r>
              <a:rPr lang="en-US" sz="1600" dirty="0">
                <a:solidFill>
                  <a:srgbClr val="00B050"/>
                </a:solidFill>
              </a:rPr>
              <a:t>Discounts/price matching	community	Evolving industry</a:t>
            </a:r>
          </a:p>
          <a:p>
            <a:pPr marL="914400" lvl="2" indent="0">
              <a:buNone/>
            </a:pPr>
            <a:r>
              <a:rPr lang="en-US" sz="1600" dirty="0">
                <a:solidFill>
                  <a:srgbClr val="00B050"/>
                </a:solidFill>
              </a:rPr>
              <a:t>	</a:t>
            </a:r>
            <a:r>
              <a:rPr lang="en-US" sz="1600" dirty="0">
                <a:solidFill>
                  <a:srgbClr val="FFFF00"/>
                </a:solidFill>
              </a:rPr>
              <a:t>team attitude</a:t>
            </a:r>
            <a:r>
              <a:rPr lang="en-US" sz="1600" dirty="0">
                <a:solidFill>
                  <a:srgbClr val="00B050"/>
                </a:solidFill>
              </a:rPr>
              <a:t>		</a:t>
            </a:r>
            <a:r>
              <a:rPr lang="en-US" sz="1600" b="1" dirty="0">
                <a:solidFill>
                  <a:srgbClr val="00B0F0"/>
                </a:solidFill>
              </a:rPr>
              <a:t>good consumer appeal</a:t>
            </a:r>
            <a:r>
              <a:rPr lang="en-US" sz="1600" dirty="0"/>
              <a:t>		</a:t>
            </a:r>
            <a:r>
              <a:rPr lang="en-US" sz="1600" dirty="0">
                <a:solidFill>
                  <a:srgbClr val="FF0000"/>
                </a:solidFill>
              </a:rPr>
              <a:t>Persistence</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750486" y="816636"/>
            <a:ext cx="8596668" cy="5812763"/>
          </a:xfrm>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750486" y="1837946"/>
            <a:ext cx="8596668" cy="4203418"/>
          </a:xfrm>
        </p:spPr>
        <p:txBody>
          <a:bodyPr/>
          <a:lstStyle/>
          <a:p>
            <a:pPr marL="1371600" lvl="3" indent="0">
              <a:buNone/>
            </a:pPr>
            <a:endParaRPr lang="en-US" dirty="0"/>
          </a:p>
          <a:p>
            <a:r>
              <a:rPr lang="en-US" dirty="0">
                <a:solidFill>
                  <a:srgbClr val="7030A0"/>
                </a:solidFill>
              </a:rPr>
              <a:t>Parts speed and accuracy</a:t>
            </a:r>
            <a:r>
              <a:rPr lang="en-US" dirty="0"/>
              <a:t>			</a:t>
            </a:r>
            <a:r>
              <a:rPr lang="en-US" dirty="0">
                <a:solidFill>
                  <a:srgbClr val="00B050"/>
                </a:solidFill>
              </a:rPr>
              <a:t>communication</a:t>
            </a:r>
          </a:p>
          <a:p>
            <a:pPr lvl="2"/>
            <a:r>
              <a:rPr lang="en-US" dirty="0">
                <a:solidFill>
                  <a:srgbClr val="0070C0"/>
                </a:solidFill>
              </a:rPr>
              <a:t>Advisors do a lot of busy work</a:t>
            </a:r>
            <a:r>
              <a:rPr lang="en-US" dirty="0"/>
              <a:t>			</a:t>
            </a:r>
            <a:r>
              <a:rPr lang="en-US" dirty="0">
                <a:solidFill>
                  <a:srgbClr val="0070C0"/>
                </a:solidFill>
              </a:rPr>
              <a:t>Lack of Loaners</a:t>
            </a:r>
            <a:r>
              <a:rPr lang="en-US" dirty="0"/>
              <a:t>			</a:t>
            </a:r>
            <a:r>
              <a:rPr lang="en-US" dirty="0">
                <a:solidFill>
                  <a:srgbClr val="FFFF00"/>
                </a:solidFill>
              </a:rPr>
              <a:t>lack of training</a:t>
            </a:r>
          </a:p>
          <a:p>
            <a:pPr lvl="3"/>
            <a:r>
              <a:rPr lang="en-US" sz="1600" dirty="0">
                <a:solidFill>
                  <a:srgbClr val="FF0000"/>
                </a:solidFill>
              </a:rPr>
              <a:t>Accountability</a:t>
            </a:r>
            <a:r>
              <a:rPr lang="en-US" sz="1600" dirty="0"/>
              <a:t>	</a:t>
            </a:r>
            <a:r>
              <a:rPr lang="en-US" sz="1600" dirty="0">
                <a:solidFill>
                  <a:srgbClr val="00B050"/>
                </a:solidFill>
              </a:rPr>
              <a:t>Customers only buy primary concerns</a:t>
            </a:r>
          </a:p>
          <a:p>
            <a:pPr marL="1371600" lvl="3" indent="0">
              <a:buNone/>
            </a:pPr>
            <a:r>
              <a:rPr lang="en-US" dirty="0">
                <a:solidFill>
                  <a:srgbClr val="FFFF00"/>
                </a:solidFill>
              </a:rPr>
              <a:t>ASM/Technician communication</a:t>
            </a:r>
            <a:r>
              <a:rPr lang="en-US" dirty="0"/>
              <a:t>		</a:t>
            </a:r>
            <a:r>
              <a:rPr lang="en-US" dirty="0">
                <a:solidFill>
                  <a:srgbClr val="7030A0"/>
                </a:solidFill>
              </a:rPr>
              <a:t>Parts department lost orders</a:t>
            </a:r>
          </a:p>
          <a:p>
            <a:pPr marL="1371600" lvl="3" indent="0">
              <a:buNone/>
            </a:pPr>
            <a:r>
              <a:rPr lang="en-US" dirty="0"/>
              <a:t>				</a:t>
            </a:r>
            <a:r>
              <a:rPr lang="en-US" dirty="0">
                <a:solidFill>
                  <a:srgbClr val="FF0000"/>
                </a:solidFill>
              </a:rPr>
              <a:t>Warranty not paying diagnosis</a:t>
            </a:r>
          </a:p>
          <a:p>
            <a:pPr marL="1371600" lvl="3" indent="0">
              <a:buNone/>
            </a:pPr>
            <a:r>
              <a:rPr lang="en-US" dirty="0">
                <a:solidFill>
                  <a:srgbClr val="7030A0"/>
                </a:solidFill>
              </a:rPr>
              <a:t>Oil change wait times</a:t>
            </a:r>
            <a:r>
              <a:rPr lang="en-US" dirty="0"/>
              <a:t>			</a:t>
            </a:r>
            <a:r>
              <a:rPr lang="en-US" dirty="0">
                <a:solidFill>
                  <a:srgbClr val="0070C0"/>
                </a:solidFill>
              </a:rPr>
              <a:t>lack of manpower in parts</a:t>
            </a:r>
          </a:p>
          <a:p>
            <a:pPr marL="1371600" lvl="3" indent="0">
              <a:buNone/>
            </a:pPr>
            <a:r>
              <a:rPr lang="en-US" dirty="0"/>
              <a:t>				</a:t>
            </a:r>
            <a:r>
              <a:rPr lang="en-US" dirty="0">
                <a:solidFill>
                  <a:srgbClr val="00B050"/>
                </a:solidFill>
              </a:rPr>
              <a:t>RELIABLE PEOPLE</a:t>
            </a:r>
          </a:p>
          <a:p>
            <a:pPr marL="1371600" lvl="3" indent="0">
              <a:buNone/>
            </a:pPr>
            <a:r>
              <a:rPr lang="en-US" dirty="0">
                <a:solidFill>
                  <a:srgbClr val="FFFF00"/>
                </a:solidFill>
              </a:rPr>
              <a:t>Pricing</a:t>
            </a:r>
            <a:r>
              <a:rPr lang="en-US" dirty="0"/>
              <a:t>	</a:t>
            </a:r>
            <a:r>
              <a:rPr lang="en-US" dirty="0">
                <a:solidFill>
                  <a:srgbClr val="FF0000"/>
                </a:solidFill>
              </a:rPr>
              <a:t>Need more techs</a:t>
            </a:r>
            <a:r>
              <a:rPr lang="en-US" dirty="0"/>
              <a:t>		</a:t>
            </a:r>
            <a:r>
              <a:rPr lang="en-US" dirty="0">
                <a:solidFill>
                  <a:srgbClr val="FF0000"/>
                </a:solidFill>
              </a:rPr>
              <a:t>Inconsistent scheduling</a:t>
            </a:r>
          </a:p>
          <a:p>
            <a:pPr marL="1371600" lvl="3" indent="0">
              <a:buNone/>
            </a:pPr>
            <a:r>
              <a:rPr lang="en-US" dirty="0">
                <a:solidFill>
                  <a:srgbClr val="7030A0"/>
                </a:solidFill>
              </a:rPr>
              <a:t>Timeliness to attend to main shop appointment</a:t>
            </a:r>
            <a:r>
              <a:rPr lang="en-US" dirty="0"/>
              <a:t>		</a:t>
            </a:r>
            <a:r>
              <a:rPr lang="en-US" dirty="0">
                <a:solidFill>
                  <a:srgbClr val="00B050"/>
                </a:solidFill>
              </a:rPr>
              <a:t>Warranty</a:t>
            </a:r>
          </a:p>
          <a:p>
            <a:pPr marL="1371600" lvl="3" indent="0">
              <a:buNone/>
            </a:pPr>
            <a:r>
              <a:rPr lang="en-US" dirty="0"/>
              <a:t>		</a:t>
            </a:r>
            <a:r>
              <a:rPr lang="en-US" dirty="0">
                <a:solidFill>
                  <a:srgbClr val="00B050"/>
                </a:solidFill>
              </a:rPr>
              <a:t>concerns not explained well on the RO</a:t>
            </a:r>
          </a:p>
          <a:p>
            <a:pPr marL="1371600" lvl="3" indent="0">
              <a:buNone/>
            </a:pPr>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TM02900688[[fn=Facet]]</Template>
  <TotalTime>170</TotalTime>
  <Words>1056</Words>
  <Application>Microsoft Office PowerPoint</Application>
  <PresentationFormat>Widescreen</PresentationFormat>
  <Paragraphs>152</Paragraphs>
  <Slides>16</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Aptos</vt: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Rene Morris</cp:lastModifiedBy>
  <cp:revision>6</cp:revision>
  <dcterms:created xsi:type="dcterms:W3CDTF">2022-12-04T13:10:55Z</dcterms:created>
  <dcterms:modified xsi:type="dcterms:W3CDTF">2024-08-04T00:36:54Z</dcterms:modified>
</cp:coreProperties>
</file>