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7" r:id="rId14"/>
    <p:sldId id="268" r:id="rId15"/>
    <p:sldId id="269"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59" d="100"/>
          <a:sy n="159" d="100"/>
        </p:scale>
        <p:origin x="2628" y="1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5/21/2024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5/21/2024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Ewing Buick GMC</a:t>
            </a:r>
          </a:p>
          <a:p>
            <a:pPr algn="ctr"/>
            <a:r>
              <a:rPr lang="en-US" sz="3200" dirty="0"/>
              <a:t>Matthew Pilkington -442</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Implement Video MPI to reduce 1 line repair orders</a:t>
            </a:r>
          </a:p>
          <a:p>
            <a:r>
              <a:rPr lang="en-US" dirty="0"/>
              <a:t>Advertise competitive services</a:t>
            </a:r>
          </a:p>
          <a:p>
            <a:r>
              <a:rPr lang="en-US" dirty="0"/>
              <a:t>Increase express techs to lighten burden on the rest of the shop</a:t>
            </a:r>
          </a:p>
          <a:p>
            <a:r>
              <a:rPr lang="en-US" dirty="0"/>
              <a:t>Increase loaner fleet</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Tech shortage</a:t>
            </a:r>
          </a:p>
          <a:p>
            <a:r>
              <a:rPr lang="en-US" dirty="0"/>
              <a:t>Competitors recruiting techs</a:t>
            </a:r>
          </a:p>
          <a:p>
            <a:r>
              <a:rPr lang="en-US" dirty="0"/>
              <a:t>Large amount of same OE competitors in a small radius</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Reduce the amount of one line repair orders</a:t>
            </a:r>
          </a:p>
          <a:p>
            <a:r>
              <a:rPr lang="en-US" dirty="0"/>
              <a:t>Increase menu sales on drive</a:t>
            </a:r>
          </a:p>
          <a:p>
            <a:r>
              <a:rPr lang="en-US" dirty="0"/>
              <a:t>Reduce tech downtime due to incorrect, slow, or unavailable parts</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Assign a video MPI champion to train and monitor process</a:t>
            </a:r>
          </a:p>
          <a:p>
            <a:r>
              <a:rPr lang="en-US" dirty="0"/>
              <a:t>Input a parts employee into the shop to reduce time techs are spending chasing/ returning parts</a:t>
            </a:r>
          </a:p>
          <a:p>
            <a:r>
              <a:rPr lang="en-US" dirty="0"/>
              <a:t>Increase available techs later in the days and on Saturdays</a:t>
            </a:r>
          </a:p>
          <a:p>
            <a:r>
              <a:rPr lang="en-US" dirty="0"/>
              <a:t>Increase advertising to used car customers who purchased off-brand from us</a:t>
            </a:r>
          </a:p>
          <a:p>
            <a:r>
              <a:rPr lang="en-US" dirty="0"/>
              <a:t>Train advisors to sell from a menu</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057724186"/>
              </p:ext>
            </p:extLst>
          </p:nvPr>
        </p:nvGraphicFramePr>
        <p:xfrm>
          <a:off x="677334" y="1818624"/>
          <a:ext cx="8596668" cy="4939278"/>
        </p:xfrm>
        <a:graphic>
          <a:graphicData uri="http://schemas.openxmlformats.org/drawingml/2006/table">
            <a:tbl>
              <a:tblPr firstRow="1" bandRow="1">
                <a:tableStyleId>{5C22544A-7EE6-4342-B048-85BDC9FD1C3A}</a:tableStyleId>
              </a:tblPr>
              <a:tblGrid>
                <a:gridCol w="2865556">
                  <a:extLst>
                    <a:ext uri="{9D8B030D-6E8A-4147-A177-3AD203B41FA5}">
                      <a16:colId xmlns:a16="http://schemas.microsoft.com/office/drawing/2014/main" val="2235853955"/>
                    </a:ext>
                  </a:extLst>
                </a:gridCol>
                <a:gridCol w="2865556">
                  <a:extLst>
                    <a:ext uri="{9D8B030D-6E8A-4147-A177-3AD203B41FA5}">
                      <a16:colId xmlns:a16="http://schemas.microsoft.com/office/drawing/2014/main" val="4174400132"/>
                    </a:ext>
                  </a:extLst>
                </a:gridCol>
                <a:gridCol w="2865556">
                  <a:extLst>
                    <a:ext uri="{9D8B030D-6E8A-4147-A177-3AD203B41FA5}">
                      <a16:colId xmlns:a16="http://schemas.microsoft.com/office/drawing/2014/main" val="1146395385"/>
                    </a:ext>
                  </a:extLst>
                </a:gridCol>
              </a:tblGrid>
              <a:tr h="553092">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396746">
                <a:tc>
                  <a:txBody>
                    <a:bodyPr/>
                    <a:lstStyle/>
                    <a:p>
                      <a:r>
                        <a:rPr lang="en-US" dirty="0"/>
                        <a:t>Begin Video MPI Process</a:t>
                      </a:r>
                    </a:p>
                  </a:txBody>
                  <a:tcPr/>
                </a:tc>
                <a:tc>
                  <a:txBody>
                    <a:bodyPr/>
                    <a:lstStyle/>
                    <a:p>
                      <a:r>
                        <a:rPr lang="en-US" dirty="0"/>
                        <a:t>Service Manager</a:t>
                      </a:r>
                    </a:p>
                  </a:txBody>
                  <a:tcPr/>
                </a:tc>
                <a:tc>
                  <a:txBody>
                    <a:bodyPr/>
                    <a:lstStyle/>
                    <a:p>
                      <a:r>
                        <a:rPr lang="en-US" dirty="0"/>
                        <a:t>9/30/24</a:t>
                      </a:r>
                    </a:p>
                  </a:txBody>
                  <a:tcPr/>
                </a:tc>
                <a:extLst>
                  <a:ext uri="{0D108BD9-81ED-4DB2-BD59-A6C34878D82A}">
                    <a16:rowId xmlns:a16="http://schemas.microsoft.com/office/drawing/2014/main" val="2400365483"/>
                  </a:ext>
                </a:extLst>
              </a:tr>
              <a:tr h="553092">
                <a:tc>
                  <a:txBody>
                    <a:bodyPr/>
                    <a:lstStyle/>
                    <a:p>
                      <a:r>
                        <a:rPr lang="en-US" dirty="0"/>
                        <a:t>Input Parts Employee into service bays</a:t>
                      </a:r>
                    </a:p>
                  </a:txBody>
                  <a:tcPr/>
                </a:tc>
                <a:tc>
                  <a:txBody>
                    <a:bodyPr/>
                    <a:lstStyle/>
                    <a:p>
                      <a:r>
                        <a:rPr lang="en-US" dirty="0"/>
                        <a:t>Parts/ Service Manager</a:t>
                      </a:r>
                    </a:p>
                  </a:txBody>
                  <a:tcPr/>
                </a:tc>
                <a:tc>
                  <a:txBody>
                    <a:bodyPr/>
                    <a:lstStyle/>
                    <a:p>
                      <a:r>
                        <a:rPr lang="en-US" dirty="0"/>
                        <a:t>12/31/24</a:t>
                      </a:r>
                    </a:p>
                  </a:txBody>
                  <a:tcPr/>
                </a:tc>
                <a:extLst>
                  <a:ext uri="{0D108BD9-81ED-4DB2-BD59-A6C34878D82A}">
                    <a16:rowId xmlns:a16="http://schemas.microsoft.com/office/drawing/2014/main" val="107845787"/>
                  </a:ext>
                </a:extLst>
              </a:tr>
              <a:tr h="553092">
                <a:tc>
                  <a:txBody>
                    <a:bodyPr/>
                    <a:lstStyle/>
                    <a:p>
                      <a:r>
                        <a:rPr lang="en-US" dirty="0"/>
                        <a:t>Increase techs later in the days and on Saturdays</a:t>
                      </a:r>
                    </a:p>
                  </a:txBody>
                  <a:tcPr/>
                </a:tc>
                <a:tc>
                  <a:txBody>
                    <a:bodyPr/>
                    <a:lstStyle/>
                    <a:p>
                      <a:r>
                        <a:rPr lang="en-US" dirty="0"/>
                        <a:t>Service Manager</a:t>
                      </a:r>
                    </a:p>
                  </a:txBody>
                  <a:tcPr/>
                </a:tc>
                <a:tc>
                  <a:txBody>
                    <a:bodyPr/>
                    <a:lstStyle/>
                    <a:p>
                      <a:r>
                        <a:rPr lang="en-US" dirty="0"/>
                        <a:t>9/30/24</a:t>
                      </a:r>
                    </a:p>
                  </a:txBody>
                  <a:tcPr/>
                </a:tc>
                <a:extLst>
                  <a:ext uri="{0D108BD9-81ED-4DB2-BD59-A6C34878D82A}">
                    <a16:rowId xmlns:a16="http://schemas.microsoft.com/office/drawing/2014/main" val="1530126605"/>
                  </a:ext>
                </a:extLst>
              </a:tr>
              <a:tr h="1027171">
                <a:tc>
                  <a:txBody>
                    <a:bodyPr/>
                    <a:lstStyle/>
                    <a:p>
                      <a:r>
                        <a:rPr lang="en-US" dirty="0"/>
                        <a:t>Increase awareness to used car customers that we can also service their off brand vehicle</a:t>
                      </a:r>
                    </a:p>
                  </a:txBody>
                  <a:tcPr/>
                </a:tc>
                <a:tc>
                  <a:txBody>
                    <a:bodyPr/>
                    <a:lstStyle/>
                    <a:p>
                      <a:r>
                        <a:rPr lang="en-US" dirty="0"/>
                        <a:t>Sales and Service Manager</a:t>
                      </a:r>
                    </a:p>
                  </a:txBody>
                  <a:tcPr/>
                </a:tc>
                <a:tc>
                  <a:txBody>
                    <a:bodyPr/>
                    <a:lstStyle/>
                    <a:p>
                      <a:r>
                        <a:rPr lang="en-US" dirty="0"/>
                        <a:t>9/30/24</a:t>
                      </a:r>
                    </a:p>
                  </a:txBody>
                  <a:tcPr/>
                </a:tc>
                <a:extLst>
                  <a:ext uri="{0D108BD9-81ED-4DB2-BD59-A6C34878D82A}">
                    <a16:rowId xmlns:a16="http://schemas.microsoft.com/office/drawing/2014/main" val="1950345431"/>
                  </a:ext>
                </a:extLst>
              </a:tr>
              <a:tr h="553092">
                <a:tc>
                  <a:txBody>
                    <a:bodyPr/>
                    <a:lstStyle/>
                    <a:p>
                      <a:r>
                        <a:rPr lang="en-US" dirty="0"/>
                        <a:t>Increase menu sales to service drive advisors</a:t>
                      </a:r>
                    </a:p>
                  </a:txBody>
                  <a:tcPr/>
                </a:tc>
                <a:tc>
                  <a:txBody>
                    <a:bodyPr/>
                    <a:lstStyle/>
                    <a:p>
                      <a:r>
                        <a:rPr lang="en-US" dirty="0"/>
                        <a:t>Service Manager</a:t>
                      </a:r>
                    </a:p>
                  </a:txBody>
                  <a:tcPr/>
                </a:tc>
                <a:tc>
                  <a:txBody>
                    <a:bodyPr/>
                    <a:lstStyle/>
                    <a:p>
                      <a:r>
                        <a:rPr lang="en-US" dirty="0"/>
                        <a:t>12/31/24</a:t>
                      </a:r>
                    </a:p>
                  </a:txBody>
                  <a:tcPr/>
                </a:tc>
                <a:extLst>
                  <a:ext uri="{0D108BD9-81ED-4DB2-BD59-A6C34878D82A}">
                    <a16:rowId xmlns:a16="http://schemas.microsoft.com/office/drawing/2014/main" val="1960891333"/>
                  </a:ext>
                </a:extLst>
              </a:tr>
              <a:tr h="396746">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396746">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a:bodyPr>
          <a:lstStyle/>
          <a:p>
            <a:r>
              <a:rPr lang="en-US" dirty="0"/>
              <a:t>Our service department is fairly efficient in its current capacity.  When discussing strategies to increase labor gross, my sales manager feels that many of my ideas are not functional.  I proposed to increase off brand services and she said that due to parts availability and specialized tools, it is not that easy.  I also proposed that we add a “3</a:t>
            </a:r>
            <a:r>
              <a:rPr lang="en-US" baseline="30000" dirty="0"/>
              <a:t>rd</a:t>
            </a:r>
            <a:r>
              <a:rPr lang="en-US" dirty="0"/>
              <a:t> shift” and have techs working evenings or nights.  She stated that that would require </a:t>
            </a:r>
            <a:r>
              <a:rPr lang="en-US" dirty="0" err="1"/>
              <a:t>atleast</a:t>
            </a:r>
            <a:r>
              <a:rPr lang="en-US" dirty="0"/>
              <a:t> 2 techs for safety reasons, a parts employee, and a manager.  Also, without advisors present, techs would not be able to communicate additional services needed while the vehicle was in the bay.  She also stated that we do not necessarily have enough work to warrant it.  She also has immediate plans to implement video MPI.</a:t>
            </a:r>
          </a:p>
          <a:p>
            <a:r>
              <a:rPr lang="en-US" dirty="0"/>
              <a:t>She did, however, say that there is room for improvement in proper dispatching and that is something they are already paying closer attention to.  We had good conversation and we are both committed to increasing service sales and gross.  The largest focus on reducing 1 line RO’s.</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chemeClr val="tx1"/>
                </a:solidFill>
                <a:latin typeface="Calibri" panose="020F0502020204030204" pitchFamily="34" charset="0"/>
              </a:rPr>
              <a:t>Current practices: We advertise through direct mail and customer base email blasts.</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Goals for improvement: We will increase awareness to used car customers that we service all makes and models, not just OE.</a:t>
            </a:r>
          </a:p>
          <a:p>
            <a:r>
              <a:rPr lang="en-US" sz="1800" b="0" i="0" u="none" strike="noStrike" baseline="0" dirty="0">
                <a:solidFill>
                  <a:schemeClr val="tx1"/>
                </a:solidFill>
                <a:latin typeface="Calibri" panose="020F0502020204030204" pitchFamily="34" charset="0"/>
              </a:rPr>
              <a:t>Plans to achieve your goals:  We will begin to introduce off-brand used car buyers to our service department as well, much like the new car delivery process.</a:t>
            </a:r>
          </a:p>
          <a:p>
            <a:r>
              <a:rPr lang="en-US" sz="1800" b="0" i="0" u="none" strike="noStrike" baseline="0" dirty="0">
                <a:solidFill>
                  <a:schemeClr val="tx1"/>
                </a:solidFill>
                <a:latin typeface="Calibri" panose="020F0502020204030204" pitchFamily="34" charset="0"/>
              </a:rPr>
              <a:t>Plans to evaluate your changes:  We will track this by seeing how many off brand used cars customers return for service.</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Work is </a:t>
            </a:r>
            <a:r>
              <a:rPr lang="en-US" dirty="0">
                <a:solidFill>
                  <a:srgbClr val="221E1F"/>
                </a:solidFill>
                <a:latin typeface="Calibri" panose="020F0502020204030204" pitchFamily="34" charset="0"/>
              </a:rPr>
              <a:t>sometimes</a:t>
            </a:r>
            <a:r>
              <a:rPr lang="en-US" sz="1800" b="0" i="0" u="none" strike="noStrike" baseline="0" dirty="0">
                <a:solidFill>
                  <a:srgbClr val="221E1F"/>
                </a:solidFill>
                <a:latin typeface="Calibri" panose="020F0502020204030204" pitchFamily="34" charset="0"/>
              </a:rPr>
              <a:t> dispatched in an “emergency” type of environment.  Highly paid techs are sometimes dispatched to do low level work in the name of waiters growing impatient.</a:t>
            </a:r>
          </a:p>
          <a:p>
            <a:r>
              <a:rPr lang="en-US" sz="1800" b="0" i="0" u="none" strike="noStrike" baseline="0" dirty="0">
                <a:solidFill>
                  <a:srgbClr val="221E1F"/>
                </a:solidFill>
                <a:latin typeface="Calibri" panose="020F0502020204030204" pitchFamily="34" charset="0"/>
              </a:rPr>
              <a:t>Goals for improvement: Reduce the amount of lower level jobs that higher paid techs perform.</a:t>
            </a:r>
          </a:p>
          <a:p>
            <a:r>
              <a:rPr lang="en-US" sz="1800" b="0" i="0" u="none" strike="noStrike" baseline="0" dirty="0">
                <a:solidFill>
                  <a:srgbClr val="221E1F"/>
                </a:solidFill>
                <a:latin typeface="Calibri" panose="020F0502020204030204" pitchFamily="34" charset="0"/>
              </a:rPr>
              <a:t>Plans to achieve your goals: Increase availability of lower level techs throughout all parts of the workday and Saturdays.</a:t>
            </a:r>
          </a:p>
          <a:p>
            <a:r>
              <a:rPr lang="en-US" sz="1800" b="0" i="0" u="none" strike="noStrike" baseline="0" dirty="0">
                <a:solidFill>
                  <a:srgbClr val="221E1F"/>
                </a:solidFill>
                <a:latin typeface="Calibri" panose="020F0502020204030204" pitchFamily="34" charset="0"/>
              </a:rPr>
              <a:t>Plans to evaluate your changes:  This change should show to be evident in gross % of sales increasing organically.</a:t>
            </a: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102715" y="1930400"/>
            <a:ext cx="6087957" cy="3304117"/>
          </a:xfrm>
        </p:spPr>
      </p:pic>
      <p:pic>
        <p:nvPicPr>
          <p:cNvPr id="5" name="Picture 4">
            <a:extLst>
              <a:ext uri="{FF2B5EF4-FFF2-40B4-BE49-F238E27FC236}">
                <a16:creationId xmlns:a16="http://schemas.microsoft.com/office/drawing/2014/main" id="{36B006B0-7E16-7B83-46C9-CB336661677A}"/>
              </a:ext>
            </a:extLst>
          </p:cNvPr>
          <p:cNvPicPr>
            <a:picLocks noChangeAspect="1"/>
          </p:cNvPicPr>
          <p:nvPr/>
        </p:nvPicPr>
        <p:blipFill>
          <a:blip r:embed="rId3"/>
          <a:stretch>
            <a:fillRect/>
          </a:stretch>
        </p:blipFill>
        <p:spPr>
          <a:xfrm>
            <a:off x="4844877" y="1885949"/>
            <a:ext cx="6911304" cy="3626577"/>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personnel expense is high.</a:t>
            </a:r>
          </a:p>
          <a:p>
            <a:r>
              <a:rPr lang="en-US" sz="1800" b="0" i="0" u="none" strike="noStrike" baseline="0" dirty="0">
                <a:solidFill>
                  <a:srgbClr val="221E1F"/>
                </a:solidFill>
                <a:latin typeface="Calibri" panose="020F0502020204030204" pitchFamily="34" charset="0"/>
              </a:rPr>
              <a:t>Goals for improvement: Increase gross profit.</a:t>
            </a:r>
          </a:p>
          <a:p>
            <a:r>
              <a:rPr lang="en-US" sz="1800" b="0" i="0" u="none" strike="noStrike" baseline="0" dirty="0">
                <a:solidFill>
                  <a:srgbClr val="221E1F"/>
                </a:solidFill>
                <a:latin typeface="Calibri" panose="020F0502020204030204" pitchFamily="34" charset="0"/>
              </a:rPr>
              <a:t>Plans to achieve your goals: Increase gross by increasing non-OE business and more suitable dispatching.</a:t>
            </a:r>
          </a:p>
          <a:p>
            <a:r>
              <a:rPr lang="en-US" sz="1800" b="0" i="0" u="none" strike="noStrike" baseline="0" dirty="0">
                <a:solidFill>
                  <a:srgbClr val="221E1F"/>
                </a:solidFill>
                <a:latin typeface="Calibri" panose="020F0502020204030204" pitchFamily="34" charset="0"/>
              </a:rPr>
              <a:t>Plans to evaluate your changes: We will use this formula to monitor changes.</a:t>
            </a: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5089525" y="2439501"/>
            <a:ext cx="4184650" cy="3323610"/>
          </a:xfrm>
        </p:spPr>
      </p:pic>
      <p:pic>
        <p:nvPicPr>
          <p:cNvPr id="5" name="Picture 4">
            <a:extLst>
              <a:ext uri="{FF2B5EF4-FFF2-40B4-BE49-F238E27FC236}">
                <a16:creationId xmlns:a16="http://schemas.microsoft.com/office/drawing/2014/main" id="{880A360E-79FF-F828-89D0-443F46F9C5F6}"/>
              </a:ext>
            </a:extLst>
          </p:cNvPr>
          <p:cNvPicPr>
            <a:picLocks noChangeAspect="1"/>
          </p:cNvPicPr>
          <p:nvPr/>
        </p:nvPicPr>
        <p:blipFill>
          <a:blip r:embed="rId3"/>
          <a:stretch>
            <a:fillRect/>
          </a:stretch>
        </p:blipFill>
        <p:spPr>
          <a:xfrm>
            <a:off x="4946073" y="2152650"/>
            <a:ext cx="4641072" cy="3725636"/>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Tech proficiency is currently at 101.64%</a:t>
            </a:r>
          </a:p>
          <a:p>
            <a:r>
              <a:rPr lang="en-US" sz="1800" b="0" i="0" u="none" strike="noStrike" baseline="0" dirty="0">
                <a:solidFill>
                  <a:srgbClr val="221E1F"/>
                </a:solidFill>
                <a:latin typeface="Calibri" panose="020F0502020204030204" pitchFamily="34" charset="0"/>
              </a:rPr>
              <a:t>Goals for improvement: Increase to 125%</a:t>
            </a:r>
          </a:p>
          <a:p>
            <a:r>
              <a:rPr lang="en-US" sz="1800" b="0" i="0" u="none" strike="noStrike" baseline="0" dirty="0">
                <a:solidFill>
                  <a:srgbClr val="221E1F"/>
                </a:solidFill>
                <a:latin typeface="Calibri" panose="020F0502020204030204" pitchFamily="34" charset="0"/>
              </a:rPr>
              <a:t>Plans to achieve your goals</a:t>
            </a:r>
            <a:r>
              <a:rPr lang="en-US" dirty="0">
                <a:solidFill>
                  <a:srgbClr val="221E1F"/>
                </a:solidFill>
                <a:latin typeface="Calibri" panose="020F0502020204030204" pitchFamily="34" charset="0"/>
              </a:rPr>
              <a:t>: Let junior techs shadow highly proficient senior techs occasionally to implement good work habits.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Again, we will used this formula to evaluate this.</a:t>
            </a: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pic>
        <p:nvPicPr>
          <p:cNvPr id="5" name="Picture 4">
            <a:extLst>
              <a:ext uri="{FF2B5EF4-FFF2-40B4-BE49-F238E27FC236}">
                <a16:creationId xmlns:a16="http://schemas.microsoft.com/office/drawing/2014/main" id="{DFA41C53-C29A-027C-1C49-24A5D0D7607E}"/>
              </a:ext>
            </a:extLst>
          </p:cNvPr>
          <p:cNvPicPr>
            <a:picLocks noChangeAspect="1"/>
          </p:cNvPicPr>
          <p:nvPr/>
        </p:nvPicPr>
        <p:blipFill>
          <a:blip r:embed="rId3"/>
          <a:stretch>
            <a:fillRect/>
          </a:stretch>
        </p:blipFill>
        <p:spPr>
          <a:xfrm>
            <a:off x="4975668" y="1362075"/>
            <a:ext cx="6105525" cy="4886325"/>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Large facility with techs spread out with too many bays.</a:t>
            </a:r>
          </a:p>
          <a:p>
            <a:r>
              <a:rPr lang="en-US" sz="1800" b="0" i="0" u="none" strike="noStrike" baseline="0" dirty="0">
                <a:solidFill>
                  <a:srgbClr val="221E1F"/>
                </a:solidFill>
                <a:latin typeface="Calibri" panose="020F0502020204030204" pitchFamily="34" charset="0"/>
              </a:rPr>
              <a:t>Goals for improvement: Increase amount of techs.  1.5 bays per tech</a:t>
            </a:r>
          </a:p>
          <a:p>
            <a:r>
              <a:rPr lang="en-US" sz="1800" b="0" i="0" u="none" strike="noStrike" baseline="0" dirty="0">
                <a:solidFill>
                  <a:srgbClr val="221E1F"/>
                </a:solidFill>
                <a:latin typeface="Calibri" panose="020F0502020204030204" pitchFamily="34" charset="0"/>
              </a:rPr>
              <a:t>Plans to achieve your goals: Hire more entry level techs to share bays when higher level techs are off.</a:t>
            </a:r>
          </a:p>
          <a:p>
            <a:r>
              <a:rPr lang="en-US" sz="1800" b="0" i="0" u="none" strike="noStrike" baseline="0" dirty="0">
                <a:solidFill>
                  <a:srgbClr val="221E1F"/>
                </a:solidFill>
                <a:latin typeface="Calibri" panose="020F0502020204030204" pitchFamily="34" charset="0"/>
              </a:rPr>
              <a:t>Plans to evaluate your changes:  We should see the factory utilization rise by employing more techs.</a:t>
            </a: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614987" y="2196306"/>
            <a:ext cx="3133725" cy="3810000"/>
          </a:xfrm>
        </p:spPr>
      </p:pic>
      <p:pic>
        <p:nvPicPr>
          <p:cNvPr id="5" name="Picture 4">
            <a:extLst>
              <a:ext uri="{FF2B5EF4-FFF2-40B4-BE49-F238E27FC236}">
                <a16:creationId xmlns:a16="http://schemas.microsoft.com/office/drawing/2014/main" id="{1362F55B-83D4-AB9D-B860-A30AC6481DB4}"/>
              </a:ext>
            </a:extLst>
          </p:cNvPr>
          <p:cNvPicPr>
            <a:picLocks noChangeAspect="1"/>
          </p:cNvPicPr>
          <p:nvPr/>
        </p:nvPicPr>
        <p:blipFill>
          <a:blip r:embed="rId3"/>
          <a:stretch>
            <a:fillRect/>
          </a:stretch>
        </p:blipFill>
        <p:spPr>
          <a:xfrm>
            <a:off x="5249420" y="1166540"/>
            <a:ext cx="4162425" cy="5265402"/>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92500"/>
          </a:bodyPr>
          <a:lstStyle/>
          <a:p>
            <a:r>
              <a:rPr lang="en-US" dirty="0"/>
              <a:t>This study was based off the month of April.</a:t>
            </a:r>
          </a:p>
          <a:p>
            <a:r>
              <a:rPr lang="en-US" dirty="0"/>
              <a:t>Our customer ELR is $133.52 while our door rate is 191.96.  The service manager believes this is due to competitive and maintenance services being sold for competitive market prices on the drive, before MPIs and recommendations are sent back to advisors.  Advisors are not able to provide discounts, only the service manager.  She said that we average </a:t>
            </a:r>
            <a:r>
              <a:rPr lang="en-US" dirty="0" err="1"/>
              <a:t>apprx</a:t>
            </a:r>
            <a:r>
              <a:rPr lang="en-US" dirty="0"/>
              <a:t>. 2.3 hours per RO and we have close to 60% 1 line RO’s.</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pic>
        <p:nvPicPr>
          <p:cNvPr id="5" name="Picture 4">
            <a:extLst>
              <a:ext uri="{FF2B5EF4-FFF2-40B4-BE49-F238E27FC236}">
                <a16:creationId xmlns:a16="http://schemas.microsoft.com/office/drawing/2014/main" id="{28F404FA-A949-5038-63BE-F2445B4ECF6A}"/>
              </a:ext>
            </a:extLst>
          </p:cNvPr>
          <p:cNvPicPr>
            <a:picLocks noChangeAspect="1"/>
          </p:cNvPicPr>
          <p:nvPr/>
        </p:nvPicPr>
        <p:blipFill>
          <a:blip r:embed="rId3"/>
          <a:stretch>
            <a:fillRect/>
          </a:stretch>
        </p:blipFill>
        <p:spPr>
          <a:xfrm>
            <a:off x="5089525" y="1491615"/>
            <a:ext cx="5876925" cy="4972050"/>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a:buAutoNum type="arabicPeriod"/>
            </a:pPr>
            <a:r>
              <a:rPr lang="en-US" dirty="0"/>
              <a:t>Branded Buick GMC dealer in a large metro market.</a:t>
            </a:r>
          </a:p>
          <a:p>
            <a:pPr>
              <a:buAutoNum type="arabicPeriod"/>
            </a:pPr>
            <a:r>
              <a:rPr lang="en-US" dirty="0"/>
              <a:t>Ownership has a great reputation in the community and highly involved.</a:t>
            </a:r>
          </a:p>
          <a:p>
            <a:pPr>
              <a:buAutoNum type="arabicPeriod"/>
            </a:pPr>
            <a:r>
              <a:rPr lang="en-US" dirty="0"/>
              <a:t>Tenured advisors with a large customer following.</a:t>
            </a:r>
          </a:p>
          <a:p>
            <a:pPr>
              <a:buAutoNum type="arabicPeriod"/>
            </a:pPr>
            <a:r>
              <a:rPr lang="en-US" dirty="0"/>
              <a:t>Recent new parts director hired with newer ideals and strategies.</a:t>
            </a:r>
          </a:p>
          <a:p>
            <a:pPr>
              <a:buAutoNum type="arabicPeriod"/>
            </a:pPr>
            <a:r>
              <a:rPr lang="en-US" dirty="0"/>
              <a:t>Service Manager has a high attention to detail.</a:t>
            </a:r>
          </a:p>
          <a:p>
            <a:pPr>
              <a:buAutoNum type="arabicPeriod"/>
            </a:pPr>
            <a:r>
              <a:rPr lang="en-US" dirty="0"/>
              <a:t>Large, beautiful service facility.</a:t>
            </a:r>
          </a:p>
          <a:p>
            <a:pPr>
              <a:buAutoNum type="arabicPeriod"/>
            </a:pPr>
            <a:r>
              <a:rPr lang="en-US" dirty="0"/>
              <a:t>High OE and online reputation ratings.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Parts department ordering accuracy and fill rates.</a:t>
            </a:r>
          </a:p>
          <a:p>
            <a:r>
              <a:rPr lang="en-US" dirty="0"/>
              <a:t>Customer complaints on time to complete services.</a:t>
            </a:r>
          </a:p>
          <a:p>
            <a:r>
              <a:rPr lang="en-US" dirty="0"/>
              <a:t>Currently not using video MPI</a:t>
            </a:r>
          </a:p>
          <a:p>
            <a:endParaRPr lang="en-US" dirty="0"/>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176</TotalTime>
  <Words>994</Words>
  <Application>Microsoft Office PowerPoint</Application>
  <PresentationFormat>Widescreen</PresentationFormat>
  <Paragraphs>100</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Matthew Pilkington</cp:lastModifiedBy>
  <cp:revision>11</cp:revision>
  <dcterms:created xsi:type="dcterms:W3CDTF">2022-12-04T13:10:55Z</dcterms:created>
  <dcterms:modified xsi:type="dcterms:W3CDTF">2024-05-21T21:43:24Z</dcterms:modified>
</cp:coreProperties>
</file>