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3"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36588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6/30/2024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3619343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414519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06099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545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6/30/2024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0536919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6/30/2024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53816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6/30/2024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528360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B61BEF0D-F0BB-DE4B-95CE-6DB70DBA9567}" type="datetimeFigureOut">
              <a:rPr lang="en-US" smtClean="0"/>
              <a:pPr/>
              <a:t>6/30/2024</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990132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2A54C80-263E-416B-A8E0-580EDEADCBDC}" type="datetimeFigureOut">
              <a:rPr lang="en-US" smtClean="0"/>
              <a:t>6/30/2024</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9954A3-9DFD-4C44-94BA-B95130A3BA1C}" type="slidenum">
              <a:rPr lang="en-US" smtClean="0"/>
              <a:t>‹#›</a:t>
            </a:fld>
            <a:endParaRPr lang="en-US" dirty="0"/>
          </a:p>
        </p:txBody>
      </p:sp>
    </p:spTree>
    <p:extLst>
      <p:ext uri="{BB962C8B-B14F-4D97-AF65-F5344CB8AC3E}">
        <p14:creationId xmlns:p14="http://schemas.microsoft.com/office/powerpoint/2010/main" val="30685263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6/30/2024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96377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B61BEF0D-F0BB-DE4B-95CE-6DB70DBA9567}" type="datetimeFigureOut">
              <a:rPr lang="en-US" smtClean="0"/>
              <a:pPr/>
              <a:t>6/30/2024</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D57F1E4F-1CFF-5643-939E-217C01CDF565}" type="slidenum">
              <a:rPr lang="en-US" smtClean="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8223597"/>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normAutofit/>
          </a:bodyPr>
          <a:lstStyle/>
          <a:p>
            <a:pPr algn="ctr"/>
            <a:r>
              <a:rPr lang="en-US" sz="6000" dirty="0">
                <a:solidFill>
                  <a:schemeClr val="tx1">
                    <a:lumMod val="75000"/>
                    <a:lumOff val="25000"/>
                  </a:schemeClr>
                </a:solidFill>
              </a:rPr>
              <a:t>NADA SERVICE HOMEWORK</a:t>
            </a:r>
            <a:br>
              <a:rPr lang="en-US" sz="6000" dirty="0">
                <a:solidFill>
                  <a:schemeClr val="tx1">
                    <a:lumMod val="75000"/>
                    <a:lumOff val="25000"/>
                  </a:schemeClr>
                </a:solidFill>
              </a:rPr>
            </a:br>
            <a:r>
              <a:rPr lang="en-US" sz="2800" dirty="0">
                <a:solidFill>
                  <a:schemeClr val="tx1">
                    <a:lumMod val="75000"/>
                    <a:lumOff val="25000"/>
                  </a:schemeClr>
                </a:solidFill>
              </a:rPr>
              <a:t>Irina Ellis</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100051" y="4455620"/>
            <a:ext cx="10058400" cy="1643428"/>
          </a:xfrm>
        </p:spPr>
        <p:txBody>
          <a:bodyPr>
            <a:normAutofit/>
          </a:bodyPr>
          <a:lstStyle/>
          <a:p>
            <a:pPr algn="ctr"/>
            <a:endParaRPr lang="en-US" sz="1800" dirty="0"/>
          </a:p>
          <a:p>
            <a:pPr algn="ctr"/>
            <a:endParaRPr lang="en-US" sz="1800" dirty="0"/>
          </a:p>
          <a:p>
            <a:pPr algn="ctr"/>
            <a:endParaRPr lang="en-US" sz="1800" dirty="0"/>
          </a:p>
        </p:txBody>
      </p:sp>
      <p:pic>
        <p:nvPicPr>
          <p:cNvPr id="1026" name="Picture 2" descr="National Automobile Dealers Association - Wikipedia">
            <a:extLst>
              <a:ext uri="{FF2B5EF4-FFF2-40B4-BE49-F238E27FC236}">
                <a16:creationId xmlns:a16="http://schemas.microsoft.com/office/drawing/2014/main" id="{CDDB8170-5F58-4B4D-21D4-420303013F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1701" y="855408"/>
            <a:ext cx="2366962" cy="151006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75C507DC-50F1-A870-3F7C-9015957280B0}"/>
              </a:ext>
            </a:extLst>
          </p:cNvPr>
          <p:cNvPicPr>
            <a:picLocks noChangeAspect="1"/>
          </p:cNvPicPr>
          <p:nvPr/>
        </p:nvPicPr>
        <p:blipFill>
          <a:blip r:embed="rId3"/>
          <a:stretch>
            <a:fillRect/>
          </a:stretch>
        </p:blipFill>
        <p:spPr>
          <a:xfrm>
            <a:off x="2633487" y="4785876"/>
            <a:ext cx="6469380" cy="982916"/>
          </a:xfrm>
          <a:prstGeom prst="rect">
            <a:avLst/>
          </a:prstGeom>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097280" y="-114613"/>
            <a:ext cx="10058400" cy="1450757"/>
          </a:xfrm>
        </p:spPr>
        <p:txBody>
          <a:bodyPr>
            <a:normAutofit/>
          </a:bodyPr>
          <a:lstStyle/>
          <a:p>
            <a:r>
              <a:rPr lang="en-US" sz="3600" b="1" dirty="0">
                <a:solidFill>
                  <a:schemeClr val="tx1"/>
                </a:solidFill>
                <a:latin typeface="+mn-lt"/>
              </a:rPr>
              <a:t>SWOT Analysis -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b="1" dirty="0"/>
              <a:t>Opportunities</a:t>
            </a:r>
          </a:p>
          <a:p>
            <a:pPr>
              <a:buFont typeface="Arial" panose="020B0604020202020204" pitchFamily="34" charset="0"/>
              <a:buChar char="•"/>
            </a:pPr>
            <a:r>
              <a:rPr lang="en-US" dirty="0"/>
              <a:t> Clear career path for Technicians. Company provides access to training / certification. Pay increases go along with Certification schedule. </a:t>
            </a:r>
          </a:p>
          <a:p>
            <a:pPr>
              <a:buFont typeface="Arial" panose="020B0604020202020204" pitchFamily="34" charset="0"/>
              <a:buChar char="•"/>
            </a:pPr>
            <a:r>
              <a:rPr lang="en-US" dirty="0"/>
              <a:t>We need to provide more ongoing training to ASMs </a:t>
            </a:r>
          </a:p>
          <a:p>
            <a:pPr>
              <a:buFont typeface="Arial" panose="020B0604020202020204" pitchFamily="34" charset="0"/>
              <a:buChar char="•"/>
            </a:pPr>
            <a:r>
              <a:rPr lang="en-US" dirty="0"/>
              <a:t>Once we have the new building, everyone will be much happier</a:t>
            </a:r>
          </a:p>
          <a:p>
            <a:pPr>
              <a:buFont typeface="Arial" panose="020B0604020202020204" pitchFamily="34" charset="0"/>
              <a:buChar char="•"/>
            </a:pPr>
            <a:r>
              <a:rPr lang="en-US" dirty="0"/>
              <a:t>Need to work on new customer introduction to Service during the sale. We also recorded a video with our Fixed Ops Director that will play on </a:t>
            </a:r>
            <a:r>
              <a:rPr lang="en-US" dirty="0" err="1"/>
              <a:t>DocuPad</a:t>
            </a:r>
            <a:r>
              <a:rPr lang="en-US" dirty="0"/>
              <a:t> at the end of every transaction.</a:t>
            </a:r>
          </a:p>
          <a:p>
            <a:pPr>
              <a:buFont typeface="Arial" panose="020B0604020202020204" pitchFamily="34" charset="0"/>
              <a:buChar char="•"/>
            </a:pPr>
            <a:r>
              <a:rPr lang="en-US" dirty="0"/>
              <a:t>Continue building relationships with existing clients to make sure they stay with the dealership, service their car with us past the warranty expiration date, and eventually buy new cars from us</a:t>
            </a:r>
          </a:p>
          <a:p>
            <a:pPr>
              <a:buFont typeface="Arial" panose="020B0604020202020204" pitchFamily="34" charset="0"/>
              <a:buChar char="•"/>
            </a:pPr>
            <a:r>
              <a:rPr lang="en-US" dirty="0"/>
              <a:t>We need to do a better job pro-actively reaching out to customers, inviting them in for service that’s due</a:t>
            </a:r>
          </a:p>
          <a:p>
            <a:pPr>
              <a:buFont typeface="Arial" panose="020B0604020202020204" pitchFamily="34" charset="0"/>
              <a:buChar char="•"/>
            </a:pPr>
            <a:r>
              <a:rPr lang="en-US" dirty="0"/>
              <a:t>We need to show cost of complimentary items on the RO to help build value</a:t>
            </a:r>
          </a:p>
          <a:p>
            <a:pPr>
              <a:buFont typeface="Arial" panose="020B0604020202020204" pitchFamily="34" charset="0"/>
              <a:buChar char="•"/>
            </a:pPr>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066800" y="-205274"/>
            <a:ext cx="10058400" cy="1450757"/>
          </a:xfrm>
        </p:spPr>
        <p:txBody>
          <a:bodyPr>
            <a:normAutofit/>
          </a:bodyPr>
          <a:lstStyle/>
          <a:p>
            <a:r>
              <a:rPr lang="en-US" sz="3600" b="1" dirty="0">
                <a:solidFill>
                  <a:schemeClr val="tx1"/>
                </a:solidFill>
                <a:latin typeface="+mn-lt"/>
              </a:rPr>
              <a:t>SWOT Analysis -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Threats</a:t>
            </a:r>
          </a:p>
          <a:p>
            <a:pPr>
              <a:buFont typeface="Arial" panose="020B0604020202020204" pitchFamily="34" charset="0"/>
              <a:buChar char="•"/>
            </a:pPr>
            <a:r>
              <a:rPr lang="en-US" dirty="0"/>
              <a:t>Recent increased amount of recalls on Toyota’s undermine our reputation for quality.</a:t>
            </a:r>
          </a:p>
          <a:p>
            <a:pPr>
              <a:buFont typeface="Arial" panose="020B0604020202020204" pitchFamily="34" charset="0"/>
              <a:buChar char="•"/>
            </a:pPr>
            <a:r>
              <a:rPr lang="en-US" dirty="0"/>
              <a:t>Interim recalls – upset and inconvenienced  customers in long-term rentals.</a:t>
            </a:r>
          </a:p>
          <a:p>
            <a:pPr>
              <a:buFont typeface="Arial" panose="020B0604020202020204" pitchFamily="34" charset="0"/>
              <a:buChar char="•"/>
            </a:pPr>
            <a:r>
              <a:rPr lang="en-US" dirty="0"/>
              <a:t>High Door Rate scaring people away.</a:t>
            </a:r>
          </a:p>
          <a:p>
            <a:pPr>
              <a:buFont typeface="Arial" panose="020B0604020202020204" pitchFamily="34" charset="0"/>
              <a:buChar char="•"/>
            </a:pPr>
            <a:r>
              <a:rPr lang="en-US" dirty="0"/>
              <a:t>Credit Card fees being passed to the customer (launched recently) upsetting customers.</a:t>
            </a:r>
          </a:p>
          <a:p>
            <a:pPr>
              <a:buFont typeface="Arial" panose="020B0604020202020204" pitchFamily="34" charset="0"/>
              <a:buChar char="•"/>
            </a:pPr>
            <a:r>
              <a:rPr lang="en-US" dirty="0"/>
              <a:t>3 other Toyota Dealers within 10 mile radius and 6 total Toyota Dealers within 20 miles.</a:t>
            </a:r>
          </a:p>
          <a:p>
            <a:pPr>
              <a:buFont typeface="Arial" panose="020B0604020202020204" pitchFamily="34" charset="0"/>
              <a:buChar char="•"/>
            </a:pPr>
            <a:r>
              <a:rPr lang="en-US" dirty="0"/>
              <a:t>The quality of our facility (old, lack of a/c in service bays) scaring away good techs.</a:t>
            </a:r>
          </a:p>
          <a:p>
            <a:pPr>
              <a:buFont typeface="Arial" panose="020B0604020202020204" pitchFamily="34" charset="0"/>
              <a:buChar char="•"/>
            </a:pPr>
            <a:r>
              <a:rPr lang="en-US" dirty="0"/>
              <a:t>Cost of living in the Bay Area (hard to find hourly support staff)</a:t>
            </a:r>
          </a:p>
          <a:p>
            <a:pPr>
              <a:buFont typeface="Arial" panose="020B0604020202020204" pitchFamily="34" charset="0"/>
              <a:buChar char="•"/>
            </a:pPr>
            <a:r>
              <a:rPr lang="en-US" dirty="0"/>
              <a:t>We need to make sure our Express Lane technicians feel valued</a:t>
            </a:r>
          </a:p>
          <a:p>
            <a:pPr>
              <a:buFont typeface="Arial" panose="020B0604020202020204" pitchFamily="34" charset="0"/>
              <a:buChar char="•"/>
            </a:pP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066800" y="-77291"/>
            <a:ext cx="10058400" cy="1450757"/>
          </a:xfrm>
        </p:spPr>
        <p:txBody>
          <a:bodyPr>
            <a:normAutofit/>
          </a:bodyPr>
          <a:lstStyle/>
          <a:p>
            <a:r>
              <a:rPr lang="en-US" sz="3600" b="1" dirty="0">
                <a:solidFill>
                  <a:schemeClr val="tx1"/>
                </a:solidFill>
                <a:latin typeface="+mn-lt"/>
              </a:rPr>
              <a:t>SWOT Analysis -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b="1" dirty="0"/>
              <a:t>Objectives</a:t>
            </a:r>
          </a:p>
          <a:p>
            <a:r>
              <a:rPr lang="en-US" dirty="0"/>
              <a:t>1. Scheduling / Staffing – we need more techs on both sides: Express and main shop</a:t>
            </a:r>
          </a:p>
          <a:p>
            <a:r>
              <a:rPr lang="en-US" dirty="0"/>
              <a:t>2. Hiring Parts Runner</a:t>
            </a:r>
          </a:p>
          <a:p>
            <a:r>
              <a:rPr lang="en-US" dirty="0"/>
              <a:t>3. Addressing concerns with Express technicians to make sure they feel valued and appreciated</a:t>
            </a:r>
          </a:p>
          <a:p>
            <a:r>
              <a:rPr lang="en-US" dirty="0"/>
              <a:t>4.  Increase Overall ELR</a:t>
            </a:r>
          </a:p>
          <a:p>
            <a:r>
              <a:rPr lang="en-US" dirty="0"/>
              <a:t>5. Decrease amount of one-line Ros</a:t>
            </a:r>
          </a:p>
          <a:p>
            <a:r>
              <a:rPr lang="en-US" dirty="0"/>
              <a:t>6. Addressing concerns with Express technicians to make sure they feel valued and appreciated</a:t>
            </a:r>
          </a:p>
          <a:p>
            <a:r>
              <a:rPr lang="en-US" dirty="0"/>
              <a:t>7. Checking in with every tech individually to make sure tools / computers work properly</a:t>
            </a:r>
          </a:p>
          <a:p>
            <a:r>
              <a:rPr lang="en-US" dirty="0"/>
              <a:t>8. Cleaning up breakroom / bathrooms</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normAutofit/>
          </a:bodyPr>
          <a:lstStyle/>
          <a:p>
            <a:r>
              <a:rPr lang="en-US" sz="3600" b="1" dirty="0">
                <a:solidFill>
                  <a:schemeClr val="tx1"/>
                </a:solidFill>
                <a:latin typeface="+mn-lt"/>
              </a:rPr>
              <a:t>SWOT Analysis - Strategies</a:t>
            </a:r>
            <a:br>
              <a:rPr lang="en-US" sz="3600" b="1" dirty="0">
                <a:solidFill>
                  <a:schemeClr val="tx1"/>
                </a:solidFill>
                <a:latin typeface="+mn-lt"/>
              </a:rPr>
            </a:br>
            <a:endParaRPr lang="en-US" sz="3600" b="1" dirty="0">
              <a:solidFill>
                <a:schemeClr val="tx1"/>
              </a:solidFill>
              <a:latin typeface="+mn-lt"/>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b="1" dirty="0"/>
              <a:t>Strategies:</a:t>
            </a:r>
          </a:p>
          <a:p>
            <a:r>
              <a:rPr lang="en-US" dirty="0"/>
              <a:t>1. Increase service customer retention</a:t>
            </a:r>
          </a:p>
          <a:p>
            <a:r>
              <a:rPr lang="en-US" dirty="0"/>
              <a:t>2. Improve technician efficiency</a:t>
            </a:r>
          </a:p>
          <a:p>
            <a:r>
              <a:rPr lang="en-US" dirty="0"/>
              <a:t>3. Increase shop utilization</a:t>
            </a:r>
          </a:p>
          <a:p>
            <a:r>
              <a:rPr lang="en-US" dirty="0"/>
              <a:t>4. Improve Lube Tech’s proficiency</a:t>
            </a:r>
          </a:p>
          <a:p>
            <a:r>
              <a:rPr lang="en-US" dirty="0"/>
              <a:t>5. Reduce unapplied labor</a:t>
            </a:r>
          </a:p>
          <a:p>
            <a:r>
              <a:rPr lang="en-US" dirty="0"/>
              <a:t>6. Ensure adequate staffing during afternoons and weekends</a:t>
            </a:r>
          </a:p>
          <a:p>
            <a:r>
              <a:rPr lang="en-US" dirty="0"/>
              <a:t>7. Reduce amount of one-line ROs</a:t>
            </a:r>
          </a:p>
          <a:p>
            <a:endParaRPr lang="en-US" dirty="0"/>
          </a:p>
          <a:p>
            <a:endParaRPr lang="en-US" dirty="0"/>
          </a:p>
          <a:p>
            <a:endParaRPr lang="en-US" dirty="0"/>
          </a:p>
          <a:p>
            <a:endParaRPr lang="en-US" b="1"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097280" y="-123944"/>
            <a:ext cx="10058400" cy="1450757"/>
          </a:xfrm>
        </p:spPr>
        <p:txBody>
          <a:bodyPr>
            <a:normAutofit/>
          </a:bodyPr>
          <a:lstStyle/>
          <a:p>
            <a:r>
              <a:rPr lang="en-US" sz="3600" b="1" dirty="0">
                <a:solidFill>
                  <a:schemeClr val="tx1"/>
                </a:solidFill>
                <a:latin typeface="+mn-lt"/>
              </a:rPr>
              <a:t>SWOT Analysis - 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097280" y="1845733"/>
            <a:ext cx="10058400" cy="4387115"/>
          </a:xfrm>
        </p:spPr>
        <p:txBody>
          <a:bodyPr>
            <a:normAutofit fontScale="77500" lnSpcReduction="20000"/>
          </a:bodyPr>
          <a:lstStyle/>
          <a:p>
            <a:r>
              <a:rPr lang="en-US" sz="2600" b="1" dirty="0"/>
              <a:t>Tactics:</a:t>
            </a:r>
          </a:p>
          <a:p>
            <a:r>
              <a:rPr lang="en-US" dirty="0"/>
              <a:t>1. Hire a Parts Runner to reduce tech down time and improve efficiency.</a:t>
            </a:r>
          </a:p>
          <a:p>
            <a:r>
              <a:rPr lang="en-US" dirty="0"/>
              <a:t>2. </a:t>
            </a:r>
            <a:r>
              <a:rPr lang="en-US" sz="2000" b="0" i="0" u="none" strike="noStrike" baseline="0" dirty="0">
                <a:solidFill>
                  <a:srgbClr val="221E1F"/>
                </a:solidFill>
                <a:latin typeface="Calibri" panose="020F0502020204030204" pitchFamily="34" charset="0"/>
              </a:rPr>
              <a:t>Training &amp; Certification of the Lube techs so they can transition to the main shop &amp; hiring additional Lube techs.</a:t>
            </a:r>
          </a:p>
          <a:p>
            <a:r>
              <a:rPr lang="en-US" dirty="0">
                <a:solidFill>
                  <a:srgbClr val="221E1F"/>
                </a:solidFill>
                <a:latin typeface="Calibri" panose="020F0502020204030204" pitchFamily="34" charset="0"/>
              </a:rPr>
              <a:t>3. </a:t>
            </a:r>
            <a:r>
              <a:rPr lang="en-US" sz="2000" dirty="0">
                <a:solidFill>
                  <a:srgbClr val="221E1F"/>
                </a:solidFill>
                <a:latin typeface="Calibri" panose="020F0502020204030204" pitchFamily="34" charset="0"/>
              </a:rPr>
              <a:t>Revise schedule and have techs available to take on appointments late in the afternoon on weekdays.</a:t>
            </a:r>
          </a:p>
          <a:p>
            <a:r>
              <a:rPr lang="en-US" dirty="0">
                <a:solidFill>
                  <a:srgbClr val="221E1F"/>
                </a:solidFill>
                <a:latin typeface="Calibri" panose="020F0502020204030204" pitchFamily="34" charset="0"/>
              </a:rPr>
              <a:t>4</a:t>
            </a:r>
            <a:r>
              <a:rPr lang="en-US" b="0" i="0" u="none" strike="noStrike" baseline="0" dirty="0">
                <a:solidFill>
                  <a:srgbClr val="221E1F"/>
                </a:solidFill>
                <a:latin typeface="Calibri" panose="020F0502020204030204" pitchFamily="34" charset="0"/>
              </a:rPr>
              <a:t>. </a:t>
            </a:r>
            <a:r>
              <a:rPr lang="en-US" sz="2000" b="0" i="0" u="none" strike="noStrike" baseline="0" dirty="0">
                <a:solidFill>
                  <a:srgbClr val="221E1F"/>
                </a:solidFill>
                <a:latin typeface="Calibri" panose="020F0502020204030204" pitchFamily="34" charset="0"/>
              </a:rPr>
              <a:t>Increase staffing on Saturday </a:t>
            </a:r>
          </a:p>
          <a:p>
            <a:r>
              <a:rPr lang="en-US" dirty="0"/>
              <a:t>5. </a:t>
            </a:r>
            <a:r>
              <a:rPr lang="en-US" sz="2000" b="0" i="0" u="none" strike="noStrike" baseline="0" dirty="0">
                <a:solidFill>
                  <a:srgbClr val="221E1F"/>
                </a:solidFill>
                <a:latin typeface="Calibri" panose="020F0502020204030204" pitchFamily="34" charset="0"/>
              </a:rPr>
              <a:t>Training &amp; Certification of the Lube techs so they can transition to the main shop &amp; hiring additional Lube techs.</a:t>
            </a:r>
          </a:p>
          <a:p>
            <a:r>
              <a:rPr lang="en-US" dirty="0"/>
              <a:t>6. Improve communication with Lube Techs, include them in Top III celebrations, make sure everyone clearly understands career path / required Certifications</a:t>
            </a:r>
          </a:p>
          <a:p>
            <a:r>
              <a:rPr lang="en-US" dirty="0"/>
              <a:t>7. Enhance marketing to existing customers to ensure retention.</a:t>
            </a:r>
            <a:endParaRPr lang="en-US" sz="20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8. Log and analyze comebacks</a:t>
            </a:r>
          </a:p>
          <a:p>
            <a:r>
              <a:rPr lang="en-US" dirty="0">
                <a:solidFill>
                  <a:srgbClr val="221E1F"/>
                </a:solidFill>
                <a:latin typeface="Calibri" panose="020F0502020204030204" pitchFamily="34" charset="0"/>
              </a:rPr>
              <a:t>9</a:t>
            </a:r>
            <a:r>
              <a:rPr lang="en-US" sz="2000" b="0" i="0" u="none" strike="noStrike" baseline="0" dirty="0">
                <a:solidFill>
                  <a:srgbClr val="221E1F"/>
                </a:solidFill>
                <a:latin typeface="Calibri" panose="020F0502020204030204" pitchFamily="34" charset="0"/>
              </a:rPr>
              <a:t>. </a:t>
            </a:r>
            <a:r>
              <a:rPr lang="en-US" b="0" i="0" u="none" strike="noStrike" baseline="0" dirty="0">
                <a:solidFill>
                  <a:srgbClr val="221E1F"/>
                </a:solidFill>
                <a:latin typeface="Calibri" panose="020F0502020204030204" pitchFamily="34" charset="0"/>
              </a:rPr>
              <a:t>O</a:t>
            </a:r>
            <a:r>
              <a:rPr lang="en-US" sz="2000" dirty="0">
                <a:solidFill>
                  <a:srgbClr val="221E1F"/>
                </a:solidFill>
                <a:latin typeface="Calibri" panose="020F0502020204030204" pitchFamily="34" charset="0"/>
              </a:rPr>
              <a:t>utsource all BDC calls to TCC for appointment scheduling</a:t>
            </a:r>
            <a:r>
              <a:rPr lang="en-US" sz="20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10. </a:t>
            </a:r>
            <a:r>
              <a:rPr lang="en-US" dirty="0">
                <a:solidFill>
                  <a:srgbClr val="000000"/>
                </a:solidFill>
                <a:latin typeface="Calibri" panose="020F0502020204030204" pitchFamily="34" charset="0"/>
              </a:rPr>
              <a:t>T</a:t>
            </a:r>
            <a:r>
              <a:rPr lang="en-US" b="0" i="0" dirty="0">
                <a:solidFill>
                  <a:srgbClr val="000000"/>
                </a:solidFill>
                <a:effectLst/>
                <a:latin typeface="Calibri" panose="020F0502020204030204" pitchFamily="34" charset="0"/>
              </a:rPr>
              <a:t>rain techs to do a better job with video MPI so that ASMs have something to fall back on when they offer additional      items / services. </a:t>
            </a:r>
            <a:endParaRPr lang="en-US" dirty="0"/>
          </a:p>
          <a:p>
            <a:endParaRPr lang="en-US" b="1" dirty="0"/>
          </a:p>
          <a:p>
            <a:endParaRPr lang="en-US" b="1"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3039"/>
            <a:ext cx="10058400" cy="1450757"/>
          </a:xfrm>
        </p:spPr>
        <p:txBody>
          <a:bodyPr>
            <a:normAutofit/>
          </a:bodyPr>
          <a:lstStyle/>
          <a:p>
            <a:r>
              <a:rPr lang="en-US" sz="4300" b="1" dirty="0">
                <a:solidFill>
                  <a:schemeClr val="tx1"/>
                </a:solidFill>
                <a:latin typeface="+mn-lt"/>
              </a:rPr>
              <a:t>SWOT Analysis -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endParaRPr lang="en-US" dirty="0"/>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097457583"/>
              </p:ext>
            </p:extLst>
          </p:nvPr>
        </p:nvGraphicFramePr>
        <p:xfrm>
          <a:off x="677334" y="1447718"/>
          <a:ext cx="9132492" cy="4753465"/>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33117">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33117">
                <a:tc>
                  <a:txBody>
                    <a:bodyPr/>
                    <a:lstStyle/>
                    <a:p>
                      <a:r>
                        <a:rPr lang="en-US" sz="1700" dirty="0"/>
                        <a:t>Hiring Parts Runner</a:t>
                      </a:r>
                    </a:p>
                  </a:txBody>
                  <a:tcPr/>
                </a:tc>
                <a:tc>
                  <a:txBody>
                    <a:bodyPr/>
                    <a:lstStyle/>
                    <a:p>
                      <a:r>
                        <a:rPr lang="en-US" sz="1700" dirty="0"/>
                        <a:t>Service Manager</a:t>
                      </a:r>
                    </a:p>
                  </a:txBody>
                  <a:tcPr/>
                </a:tc>
                <a:tc>
                  <a:txBody>
                    <a:bodyPr/>
                    <a:lstStyle/>
                    <a:p>
                      <a:r>
                        <a:rPr lang="en-US" sz="1700" dirty="0"/>
                        <a:t>07/20/2024</a:t>
                      </a:r>
                    </a:p>
                  </a:txBody>
                  <a:tcPr/>
                </a:tc>
                <a:extLst>
                  <a:ext uri="{0D108BD9-81ED-4DB2-BD59-A6C34878D82A}">
                    <a16:rowId xmlns:a16="http://schemas.microsoft.com/office/drawing/2014/main" val="2400365483"/>
                  </a:ext>
                </a:extLst>
              </a:tr>
              <a:tr h="533117">
                <a:tc>
                  <a:txBody>
                    <a:bodyPr/>
                    <a:lstStyle/>
                    <a:p>
                      <a:r>
                        <a:rPr lang="en-US" sz="1700" dirty="0"/>
                        <a:t>Revising schedule and staffing</a:t>
                      </a:r>
                    </a:p>
                  </a:txBody>
                  <a:tcPr/>
                </a:tc>
                <a:tc>
                  <a:txBody>
                    <a:bodyPr/>
                    <a:lstStyle/>
                    <a:p>
                      <a:r>
                        <a:rPr lang="en-US" sz="1700" dirty="0"/>
                        <a:t>Service Manager</a:t>
                      </a:r>
                    </a:p>
                  </a:txBody>
                  <a:tcPr/>
                </a:tc>
                <a:tc>
                  <a:txBody>
                    <a:bodyPr/>
                    <a:lstStyle/>
                    <a:p>
                      <a:r>
                        <a:rPr lang="en-US" sz="1700" dirty="0"/>
                        <a:t>07/07/2024</a:t>
                      </a:r>
                    </a:p>
                  </a:txBody>
                  <a:tcPr/>
                </a:tc>
                <a:extLst>
                  <a:ext uri="{0D108BD9-81ED-4DB2-BD59-A6C34878D82A}">
                    <a16:rowId xmlns:a16="http://schemas.microsoft.com/office/drawing/2014/main" val="107845787"/>
                  </a:ext>
                </a:extLst>
              </a:tr>
              <a:tr h="533117">
                <a:tc>
                  <a:txBody>
                    <a:bodyPr/>
                    <a:lstStyle/>
                    <a:p>
                      <a:r>
                        <a:rPr lang="en-US" sz="1700" dirty="0"/>
                        <a:t>Revise existing and develop enhanced marketing strategy</a:t>
                      </a:r>
                    </a:p>
                  </a:txBody>
                  <a:tcPr/>
                </a:tc>
                <a:tc>
                  <a:txBody>
                    <a:bodyPr/>
                    <a:lstStyle/>
                    <a:p>
                      <a:r>
                        <a:rPr lang="en-US" sz="1700" dirty="0"/>
                        <a:t>Fixed Ops Director</a:t>
                      </a:r>
                    </a:p>
                  </a:txBody>
                  <a:tcPr/>
                </a:tc>
                <a:tc>
                  <a:txBody>
                    <a:bodyPr/>
                    <a:lstStyle/>
                    <a:p>
                      <a:r>
                        <a:rPr lang="en-US" sz="1700" dirty="0"/>
                        <a:t>07/31/2024</a:t>
                      </a:r>
                    </a:p>
                  </a:txBody>
                  <a:tcPr/>
                </a:tc>
                <a:extLst>
                  <a:ext uri="{0D108BD9-81ED-4DB2-BD59-A6C34878D82A}">
                    <a16:rowId xmlns:a16="http://schemas.microsoft.com/office/drawing/2014/main" val="1530126605"/>
                  </a:ext>
                </a:extLst>
              </a:tr>
              <a:tr h="533117">
                <a:tc>
                  <a:txBody>
                    <a:bodyPr/>
                    <a:lstStyle/>
                    <a:p>
                      <a:r>
                        <a:rPr lang="en-US" sz="1700" dirty="0"/>
                        <a:t>Create a comeback log</a:t>
                      </a:r>
                    </a:p>
                  </a:txBody>
                  <a:tcPr/>
                </a:tc>
                <a:tc>
                  <a:txBody>
                    <a:bodyPr/>
                    <a:lstStyle/>
                    <a:p>
                      <a:r>
                        <a:rPr lang="en-US" sz="1700" dirty="0"/>
                        <a:t>Service Manager</a:t>
                      </a:r>
                    </a:p>
                  </a:txBody>
                  <a:tcPr/>
                </a:tc>
                <a:tc>
                  <a:txBody>
                    <a:bodyPr/>
                    <a:lstStyle/>
                    <a:p>
                      <a:r>
                        <a:rPr lang="en-US" sz="1700" dirty="0"/>
                        <a:t>07/07/2024</a:t>
                      </a:r>
                    </a:p>
                  </a:txBody>
                  <a:tcPr/>
                </a:tc>
                <a:extLst>
                  <a:ext uri="{0D108BD9-81ED-4DB2-BD59-A6C34878D82A}">
                    <a16:rowId xmlns:a16="http://schemas.microsoft.com/office/drawing/2014/main" val="1950345431"/>
                  </a:ext>
                </a:extLst>
              </a:tr>
              <a:tr h="533117">
                <a:tc>
                  <a:txBody>
                    <a:bodyPr/>
                    <a:lstStyle/>
                    <a:p>
                      <a:r>
                        <a:rPr lang="en-US" sz="1700" dirty="0"/>
                        <a:t>Outsource BDC calling to TCC</a:t>
                      </a:r>
                    </a:p>
                  </a:txBody>
                  <a:tcPr/>
                </a:tc>
                <a:tc>
                  <a:txBody>
                    <a:bodyPr/>
                    <a:lstStyle/>
                    <a:p>
                      <a:r>
                        <a:rPr lang="en-US" sz="1700" dirty="0"/>
                        <a:t>Fixed Ops Director</a:t>
                      </a:r>
                    </a:p>
                  </a:txBody>
                  <a:tcPr/>
                </a:tc>
                <a:tc>
                  <a:txBody>
                    <a:bodyPr/>
                    <a:lstStyle/>
                    <a:p>
                      <a:r>
                        <a:rPr lang="en-US" sz="1700" dirty="0"/>
                        <a:t>07/31/2024</a:t>
                      </a:r>
                    </a:p>
                  </a:txBody>
                  <a:tcPr/>
                </a:tc>
                <a:extLst>
                  <a:ext uri="{0D108BD9-81ED-4DB2-BD59-A6C34878D82A}">
                    <a16:rowId xmlns:a16="http://schemas.microsoft.com/office/drawing/2014/main" val="1960891333"/>
                  </a:ext>
                </a:extLst>
              </a:tr>
              <a:tr h="533117">
                <a:tc>
                  <a:txBody>
                    <a:bodyPr/>
                    <a:lstStyle/>
                    <a:p>
                      <a:r>
                        <a:rPr lang="en-US" sz="1700" dirty="0"/>
                        <a:t>Schedule regular meetings with techs to improve communication</a:t>
                      </a:r>
                    </a:p>
                  </a:txBody>
                  <a:tcPr/>
                </a:tc>
                <a:tc>
                  <a:txBody>
                    <a:bodyPr/>
                    <a:lstStyle/>
                    <a:p>
                      <a:r>
                        <a:rPr lang="en-US" sz="1700" dirty="0"/>
                        <a:t>Service Manager</a:t>
                      </a:r>
                    </a:p>
                  </a:txBody>
                  <a:tcPr/>
                </a:tc>
                <a:tc>
                  <a:txBody>
                    <a:bodyPr/>
                    <a:lstStyle/>
                    <a:p>
                      <a:r>
                        <a:rPr lang="en-US" sz="1700" dirty="0"/>
                        <a:t>07/14/2024</a:t>
                      </a:r>
                    </a:p>
                  </a:txBody>
                  <a:tcPr/>
                </a:tc>
                <a:extLst>
                  <a:ext uri="{0D108BD9-81ED-4DB2-BD59-A6C34878D82A}">
                    <a16:rowId xmlns:a16="http://schemas.microsoft.com/office/drawing/2014/main" val="4137224325"/>
                  </a:ext>
                </a:extLst>
              </a:tr>
              <a:tr h="533117">
                <a:tc>
                  <a:txBody>
                    <a:bodyPr/>
                    <a:lstStyle/>
                    <a:p>
                      <a:r>
                        <a:rPr lang="en-US" sz="1700" dirty="0"/>
                        <a:t>Design a website page laying out career path for Techs</a:t>
                      </a:r>
                    </a:p>
                  </a:txBody>
                  <a:tcPr/>
                </a:tc>
                <a:tc>
                  <a:txBody>
                    <a:bodyPr/>
                    <a:lstStyle/>
                    <a:p>
                      <a:r>
                        <a:rPr lang="en-US" sz="1700" dirty="0"/>
                        <a:t>Service Manager + Marketing</a:t>
                      </a:r>
                    </a:p>
                  </a:txBody>
                  <a:tcPr/>
                </a:tc>
                <a:tc>
                  <a:txBody>
                    <a:bodyPr/>
                    <a:lstStyle/>
                    <a:p>
                      <a:r>
                        <a:rPr lang="en-US" sz="1700" dirty="0"/>
                        <a:t>07/31/2024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097280" y="0"/>
            <a:ext cx="10058400" cy="1450757"/>
          </a:xfrm>
        </p:spPr>
        <p:txBody>
          <a:bodyPr>
            <a:normAutofit/>
          </a:bodyPr>
          <a:lstStyle/>
          <a:p>
            <a:r>
              <a:rPr lang="en-US" sz="3600" b="1" dirty="0">
                <a:solidFill>
                  <a:schemeClr val="tx1"/>
                </a:solidFill>
                <a:latin typeface="+mn-lt"/>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b="1" dirty="0"/>
              <a:t>Synopsis</a:t>
            </a:r>
          </a:p>
          <a:p>
            <a:r>
              <a:rPr lang="en-US" dirty="0"/>
              <a:t>We are in a unique position, catering to a large and continuously growing population in a very affluent area, operating out of a very outdated facility, yet able to make customers happy, build great relationships with them and sustain high retention % while producing over $1 mil. gross on a monthly basis.</a:t>
            </a:r>
          </a:p>
          <a:p>
            <a:r>
              <a:rPr lang="en-US" dirty="0"/>
              <a:t>The challenge of our facility is not the one that can be resolved in a quick or easy way, but with our talented leaders, we are going to work and maximize the potential of our Service Department by deploying the strategies and tactics described in the previous slides.</a:t>
            </a:r>
          </a:p>
          <a:p>
            <a:r>
              <a:rPr lang="en-US" dirty="0"/>
              <a:t>We need to continue focusing on the happiness of our employees, and continue removing any obstacles for them to do the best job possible, through increased communication, regular meetings, clearly communicated training schedule, etc.</a:t>
            </a:r>
          </a:p>
          <a:p>
            <a:r>
              <a:rPr lang="en-US" dirty="0"/>
              <a:t>We are anxiously looking forward to the 3</a:t>
            </a:r>
            <a:r>
              <a:rPr lang="en-US" baseline="30000" dirty="0"/>
              <a:t>rd</a:t>
            </a:r>
            <a:r>
              <a:rPr lang="en-US" dirty="0"/>
              <a:t> quarter of 2026 when the new facility is finished, and we are able to take our Fixed Ops. Department to a whole new level, servicing our community.</a:t>
            </a:r>
          </a:p>
          <a:p>
            <a:r>
              <a:rPr lang="en-US" dirty="0"/>
              <a:t>In the meantime, revised schedule, adequate staffing, parts runner and a few other changes we are going to implement should help us ensure increased efficiency and facility utilization. </a:t>
            </a:r>
          </a:p>
          <a:p>
            <a:endParaRPr lang="en-US" dirty="0"/>
          </a:p>
          <a:p>
            <a:r>
              <a:rPr lang="en-US" dirty="0"/>
              <a:t>.</a:t>
            </a:r>
          </a:p>
          <a:p>
            <a:endParaRPr lang="en-US" dirty="0"/>
          </a:p>
          <a:p>
            <a:endParaRPr lang="en-US" dirty="0"/>
          </a:p>
          <a:p>
            <a:endParaRPr lang="en-US" dirty="0"/>
          </a:p>
          <a:p>
            <a:endParaRPr lang="en-US" dirty="0"/>
          </a:p>
        </p:txBody>
      </p:sp>
      <p:pic>
        <p:nvPicPr>
          <p:cNvPr id="5" name="Picture 4">
            <a:extLst>
              <a:ext uri="{FF2B5EF4-FFF2-40B4-BE49-F238E27FC236}">
                <a16:creationId xmlns:a16="http://schemas.microsoft.com/office/drawing/2014/main" id="{473DB0F7-2581-8C42-1873-C5A66A14B62C}"/>
              </a:ext>
            </a:extLst>
          </p:cNvPr>
          <p:cNvPicPr>
            <a:picLocks noChangeAspect="1"/>
          </p:cNvPicPr>
          <p:nvPr/>
        </p:nvPicPr>
        <p:blipFill>
          <a:blip r:embed="rId2"/>
          <a:stretch>
            <a:fillRect/>
          </a:stretch>
        </p:blipFill>
        <p:spPr>
          <a:xfrm>
            <a:off x="4224908" y="5620217"/>
            <a:ext cx="3803144" cy="497753"/>
          </a:xfrm>
          <a:prstGeom prst="rect">
            <a:avLst/>
          </a:prstGeom>
        </p:spPr>
      </p:pic>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1097280" y="1417320"/>
            <a:ext cx="10058400" cy="4768876"/>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chemeClr val="tx1"/>
                </a:solidFill>
                <a:latin typeface="Calibri" panose="020F0502020204030204" pitchFamily="34" charset="0"/>
              </a:rPr>
              <a:t>Current practices: </a:t>
            </a:r>
          </a:p>
          <a:p>
            <a:pPr>
              <a:spcBef>
                <a:spcPts val="0"/>
              </a:spcBef>
              <a:spcAft>
                <a:spcPts val="0"/>
              </a:spcAft>
            </a:pPr>
            <a:r>
              <a:rPr lang="en-US" sz="1600" b="0" i="0" u="none" strike="noStrike" baseline="0" dirty="0">
                <a:solidFill>
                  <a:schemeClr val="tx1"/>
                </a:solidFill>
                <a:latin typeface="Calibri" panose="020F0502020204030204" pitchFamily="34" charset="0"/>
              </a:rPr>
              <a:t>- We are currently using e-mail campaigns as well as direct mail to customers about our specials</a:t>
            </a:r>
          </a:p>
          <a:p>
            <a:pPr>
              <a:spcBef>
                <a:spcPts val="0"/>
              </a:spcBef>
              <a:spcAft>
                <a:spcPts val="0"/>
              </a:spcAft>
            </a:pPr>
            <a:r>
              <a:rPr lang="en-US" sz="1600" b="0" i="0" u="none" strike="noStrike" baseline="0" dirty="0">
                <a:solidFill>
                  <a:schemeClr val="tx1"/>
                </a:solidFill>
                <a:latin typeface="Calibri" panose="020F0502020204030204" pitchFamily="34" charset="0"/>
              </a:rPr>
              <a:t>- We also advertise on our website </a:t>
            </a:r>
          </a:p>
          <a:p>
            <a:pPr>
              <a:spcBef>
                <a:spcPts val="0"/>
              </a:spcBef>
              <a:spcAft>
                <a:spcPts val="0"/>
              </a:spcAft>
            </a:pPr>
            <a:r>
              <a:rPr lang="en-US" sz="1600" dirty="0">
                <a:solidFill>
                  <a:schemeClr val="tx1"/>
                </a:solidFill>
                <a:latin typeface="Calibri" panose="020F0502020204030204" pitchFamily="34" charset="0"/>
              </a:rPr>
              <a:t>- We send targeted e-mails offering to purchase extended maintenance packages </a:t>
            </a:r>
            <a:endParaRPr lang="en-US" sz="1600" b="0" i="0" u="none" strike="noStrike" baseline="0" dirty="0">
              <a:solidFill>
                <a:schemeClr val="tx1"/>
              </a:solidFill>
              <a:latin typeface="Calibri" panose="020F0502020204030204" pitchFamily="34" charset="0"/>
            </a:endParaRPr>
          </a:p>
          <a:p>
            <a:r>
              <a:rPr lang="en-US" sz="1800" b="1" i="0" u="none" strike="noStrike" baseline="0" dirty="0">
                <a:solidFill>
                  <a:schemeClr val="tx1"/>
                </a:solidFill>
                <a:latin typeface="Calibri" panose="020F0502020204030204" pitchFamily="34" charset="0"/>
              </a:rPr>
              <a:t>Goals for improvement</a:t>
            </a:r>
            <a:r>
              <a:rPr lang="en-US" sz="1800" b="1" dirty="0">
                <a:solidFill>
                  <a:schemeClr val="tx1"/>
                </a:solidFill>
                <a:latin typeface="Calibri" panose="020F0502020204030204" pitchFamily="34" charset="0"/>
              </a:rPr>
              <a:t>:</a:t>
            </a:r>
          </a:p>
          <a:p>
            <a:pPr>
              <a:spcBef>
                <a:spcPts val="0"/>
              </a:spcBef>
              <a:spcAft>
                <a:spcPts val="0"/>
              </a:spcAft>
            </a:pPr>
            <a:r>
              <a:rPr lang="en-US" sz="1600" b="0" i="0" u="none" strike="noStrike" baseline="0" dirty="0">
                <a:solidFill>
                  <a:schemeClr val="tx1"/>
                </a:solidFill>
                <a:latin typeface="Calibri" panose="020F0502020204030204" pitchFamily="34" charset="0"/>
              </a:rPr>
              <a:t>- </a:t>
            </a:r>
            <a:r>
              <a:rPr lang="en-US" sz="1600" dirty="0">
                <a:solidFill>
                  <a:schemeClr val="tx1"/>
                </a:solidFill>
                <a:latin typeface="Calibri" panose="020F0502020204030204" pitchFamily="34" charset="0"/>
              </a:rPr>
              <a:t>We will focus our marketing efforts on customers with </a:t>
            </a:r>
            <a:r>
              <a:rPr lang="en-US" sz="1600" dirty="0" err="1">
                <a:solidFill>
                  <a:schemeClr val="tx1"/>
                </a:solidFill>
                <a:latin typeface="Calibri" panose="020F0502020204030204" pitchFamily="34" charset="0"/>
              </a:rPr>
              <a:t>ToyotaCare</a:t>
            </a:r>
            <a:r>
              <a:rPr lang="en-US" sz="1600" dirty="0">
                <a:solidFill>
                  <a:schemeClr val="tx1"/>
                </a:solidFill>
                <a:latin typeface="Calibri" panose="020F0502020204030204" pitchFamily="34" charset="0"/>
              </a:rPr>
              <a:t> coming to an end (2 years / 25,000 miles) as we often see drop off after the initial complimentary period</a:t>
            </a:r>
          </a:p>
          <a:p>
            <a:pPr>
              <a:spcBef>
                <a:spcPts val="0"/>
              </a:spcBef>
              <a:spcAft>
                <a:spcPts val="0"/>
              </a:spcAft>
            </a:pPr>
            <a:r>
              <a:rPr lang="en-US" sz="1600" b="0" i="0" u="none" strike="noStrike" baseline="0" dirty="0">
                <a:solidFill>
                  <a:schemeClr val="tx1"/>
                </a:solidFill>
                <a:latin typeface="Calibri" panose="020F0502020204030204" pitchFamily="34" charset="0"/>
              </a:rPr>
              <a:t>- </a:t>
            </a:r>
            <a:r>
              <a:rPr lang="en-US" sz="1600" dirty="0">
                <a:solidFill>
                  <a:schemeClr val="tx1"/>
                </a:solidFill>
                <a:latin typeface="Calibri" panose="020F0502020204030204" pitchFamily="34" charset="0"/>
              </a:rPr>
              <a:t>We are designing “Dare to Compare” board for our current customers to see, so they have no desire to go somewhere else for “cheaper service”</a:t>
            </a:r>
            <a:endParaRPr lang="en-US" sz="1600" b="0" i="0" u="none" strike="noStrike" baseline="0" dirty="0">
              <a:solidFill>
                <a:schemeClr val="tx1"/>
              </a:solidFill>
              <a:latin typeface="Calibri" panose="020F0502020204030204" pitchFamily="34" charset="0"/>
            </a:endParaRPr>
          </a:p>
          <a:p>
            <a:r>
              <a:rPr lang="en-US" sz="1800" b="1" i="0" u="none" strike="noStrike" baseline="0" dirty="0">
                <a:solidFill>
                  <a:schemeClr val="tx1"/>
                </a:solidFill>
                <a:latin typeface="Calibri" panose="020F0502020204030204" pitchFamily="34" charset="0"/>
              </a:rPr>
              <a:t>Plans to achieve your goals:</a:t>
            </a:r>
          </a:p>
          <a:p>
            <a:pPr>
              <a:spcBef>
                <a:spcPts val="0"/>
              </a:spcBef>
              <a:spcAft>
                <a:spcPts val="0"/>
              </a:spcAft>
            </a:pPr>
            <a:r>
              <a:rPr lang="en-US" sz="1600" dirty="0">
                <a:solidFill>
                  <a:schemeClr val="tx1"/>
                </a:solidFill>
                <a:latin typeface="Calibri" panose="020F0502020204030204" pitchFamily="34" charset="0"/>
              </a:rPr>
              <a:t>- Post “Dare to Compare” board in the Service waiting lounge </a:t>
            </a:r>
          </a:p>
          <a:p>
            <a:pPr>
              <a:spcBef>
                <a:spcPts val="0"/>
              </a:spcBef>
              <a:spcAft>
                <a:spcPts val="0"/>
              </a:spcAft>
            </a:pPr>
            <a:r>
              <a:rPr lang="en-US" sz="1600" b="0" i="0" u="none" strike="noStrike" baseline="0" dirty="0">
                <a:solidFill>
                  <a:schemeClr val="tx1"/>
                </a:solidFill>
                <a:latin typeface="Calibri" panose="020F0502020204030204" pitchFamily="34" charset="0"/>
              </a:rPr>
              <a:t>- Utilize our customer database to target customers with expiring </a:t>
            </a:r>
            <a:r>
              <a:rPr lang="en-US" sz="1600" b="0" i="0" u="none" strike="noStrike" baseline="0" dirty="0" err="1">
                <a:solidFill>
                  <a:schemeClr val="tx1"/>
                </a:solidFill>
                <a:latin typeface="Calibri" panose="020F0502020204030204" pitchFamily="34" charset="0"/>
              </a:rPr>
              <a:t>ToyotaCare</a:t>
            </a:r>
            <a:r>
              <a:rPr lang="en-US" sz="1600" b="0" i="0" u="none" strike="noStrike" baseline="0" dirty="0">
                <a:solidFill>
                  <a:schemeClr val="tx1"/>
                </a:solidFill>
                <a:latin typeface="Calibri" panose="020F0502020204030204" pitchFamily="34" charset="0"/>
              </a:rPr>
              <a:t> and create e-mail / mail campaigns to drive them back to our store </a:t>
            </a:r>
          </a:p>
          <a:p>
            <a:r>
              <a:rPr lang="en-US" sz="1800" b="1" i="0" u="none" strike="noStrike" baseline="0" dirty="0">
                <a:solidFill>
                  <a:schemeClr val="tx1"/>
                </a:solidFill>
                <a:latin typeface="Calibri" panose="020F0502020204030204" pitchFamily="34" charset="0"/>
              </a:rPr>
              <a:t>Plans to evaluate your changes:</a:t>
            </a:r>
          </a:p>
          <a:p>
            <a:pPr>
              <a:spcBef>
                <a:spcPts val="0"/>
              </a:spcBef>
              <a:spcAft>
                <a:spcPts val="0"/>
              </a:spcAft>
            </a:pPr>
            <a:r>
              <a:rPr lang="en-US" sz="1600" b="0" i="0" u="none" strike="noStrike" baseline="0" dirty="0">
                <a:solidFill>
                  <a:schemeClr val="tx1"/>
                </a:solidFill>
                <a:latin typeface="Calibri" panose="020F0502020204030204" pitchFamily="34" charset="0"/>
              </a:rPr>
              <a:t>- On a monthly basis evaluate increase in number of customers bringing in their vehicle over 2 years old.</a:t>
            </a:r>
          </a:p>
          <a:p>
            <a:pPr>
              <a:spcBef>
                <a:spcPts val="0"/>
              </a:spcBef>
              <a:spcAft>
                <a:spcPts val="0"/>
              </a:spcAft>
            </a:pPr>
            <a:r>
              <a:rPr lang="en-US" sz="1600" dirty="0">
                <a:solidFill>
                  <a:schemeClr val="tx1"/>
                </a:solidFill>
                <a:latin typeface="Calibri" panose="020F0502020204030204" pitchFamily="34" charset="0"/>
              </a:rPr>
              <a:t>- Monitor customer pay RO count.</a:t>
            </a:r>
            <a:endParaRPr lang="en-US" sz="16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973183" y="417232"/>
            <a:ext cx="10058400" cy="1450757"/>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570293" y="1595208"/>
            <a:ext cx="5242678" cy="5038858"/>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Current practices </a:t>
            </a:r>
          </a:p>
          <a:p>
            <a:pPr>
              <a:spcBef>
                <a:spcPts val="0"/>
              </a:spcBef>
              <a:spcAft>
                <a:spcPts val="0"/>
              </a:spcAft>
            </a:pPr>
            <a:r>
              <a:rPr lang="en-US" sz="1600" b="0" i="0" u="none" strike="noStrike" baseline="0" dirty="0">
                <a:solidFill>
                  <a:srgbClr val="221E1F"/>
                </a:solidFill>
                <a:latin typeface="Calibri" panose="020F0502020204030204" pitchFamily="34" charset="0"/>
              </a:rPr>
              <a:t>- </a:t>
            </a:r>
            <a:r>
              <a:rPr lang="en-US" sz="1700" b="0" i="0" u="none" strike="noStrike" baseline="0" dirty="0">
                <a:solidFill>
                  <a:srgbClr val="221E1F"/>
                </a:solidFill>
                <a:latin typeface="Calibri" panose="020F0502020204030204" pitchFamily="34" charset="0"/>
              </a:rPr>
              <a:t>We run a </a:t>
            </a:r>
            <a:r>
              <a:rPr lang="en-US" sz="1700" dirty="0">
                <a:solidFill>
                  <a:srgbClr val="221E1F"/>
                </a:solidFill>
                <a:latin typeface="Calibri" panose="020F0502020204030204" pitchFamily="34" charset="0"/>
              </a:rPr>
              <a:t>large</a:t>
            </a:r>
            <a:r>
              <a:rPr lang="en-US" sz="1700" b="0" i="0" u="none" strike="noStrike" baseline="0" dirty="0">
                <a:solidFill>
                  <a:srgbClr val="221E1F"/>
                </a:solidFill>
                <a:latin typeface="Calibri" panose="020F0502020204030204" pitchFamily="34" charset="0"/>
              </a:rPr>
              <a:t> E</a:t>
            </a:r>
            <a:r>
              <a:rPr lang="en-US" sz="1700" dirty="0">
                <a:solidFill>
                  <a:srgbClr val="221E1F"/>
                </a:solidFill>
                <a:latin typeface="Calibri" panose="020F0502020204030204" pitchFamily="34" charset="0"/>
              </a:rPr>
              <a:t>xpress Maintenance operation, averaging 90 appointments per day between Express lane and the Main shop, however it’s clear that there’s a lot more potential.</a:t>
            </a:r>
          </a:p>
          <a:p>
            <a:pPr>
              <a:spcBef>
                <a:spcPts val="0"/>
              </a:spcBef>
              <a:spcAft>
                <a:spcPts val="0"/>
              </a:spcAft>
            </a:pPr>
            <a:r>
              <a:rPr lang="en-US" sz="1700" dirty="0">
                <a:solidFill>
                  <a:srgbClr val="221E1F"/>
                </a:solidFill>
                <a:latin typeface="Calibri" panose="020F0502020204030204" pitchFamily="34" charset="0"/>
              </a:rPr>
              <a:t>- We currently don’t schedule appointments for after 2 pm, due to hours of operation &amp; staffing. By 2 pm existing techs have enough work for the rest of the day (8 pm close)</a:t>
            </a:r>
            <a:endParaRPr lang="en-US" sz="1700" b="0"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Goals for improvement </a:t>
            </a:r>
          </a:p>
          <a:p>
            <a:pPr>
              <a:spcBef>
                <a:spcPts val="0"/>
              </a:spcBef>
              <a:spcAft>
                <a:spcPts val="0"/>
              </a:spcAft>
            </a:pPr>
            <a:r>
              <a:rPr lang="en-US" sz="1600" b="0" i="0" u="none" strike="noStrike" baseline="0" dirty="0">
                <a:solidFill>
                  <a:srgbClr val="221E1F"/>
                </a:solidFill>
                <a:latin typeface="Calibri" panose="020F0502020204030204" pitchFamily="34" charset="0"/>
              </a:rPr>
              <a:t>- </a:t>
            </a:r>
            <a:r>
              <a:rPr lang="en-US" sz="1700" b="0" i="0" u="none" strike="noStrike" baseline="0" dirty="0">
                <a:solidFill>
                  <a:srgbClr val="221E1F"/>
                </a:solidFill>
                <a:latin typeface="Calibri" panose="020F0502020204030204" pitchFamily="34" charset="0"/>
              </a:rPr>
              <a:t>Adding techs in both Express Lane and Main Shop and adjusting scheduling, so we can accept later appointments, ultimately increasing # of Ros</a:t>
            </a:r>
          </a:p>
          <a:p>
            <a:pPr>
              <a:spcBef>
                <a:spcPts val="0"/>
              </a:spcBef>
              <a:spcAft>
                <a:spcPts val="0"/>
              </a:spcAft>
            </a:pPr>
            <a:r>
              <a:rPr lang="en-US" sz="1700" dirty="0">
                <a:solidFill>
                  <a:srgbClr val="221E1F"/>
                </a:solidFill>
                <a:latin typeface="Calibri" panose="020F0502020204030204" pitchFamily="34" charset="0"/>
              </a:rPr>
              <a:t>- Improving existing technicians' efficiency </a:t>
            </a:r>
            <a:endParaRPr lang="en-US" sz="1700" b="0"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Plans to achieve your goals </a:t>
            </a:r>
          </a:p>
          <a:p>
            <a:pPr>
              <a:spcBef>
                <a:spcPts val="0"/>
              </a:spcBef>
              <a:spcAft>
                <a:spcPts val="0"/>
              </a:spcAft>
            </a:pPr>
            <a:r>
              <a:rPr lang="en-US" sz="1700" b="0" i="0" u="none" strike="noStrike" baseline="0" dirty="0">
                <a:solidFill>
                  <a:srgbClr val="221E1F"/>
                </a:solidFill>
                <a:latin typeface="Calibri" panose="020F0502020204030204" pitchFamily="34" charset="0"/>
              </a:rPr>
              <a:t>- Training &amp; Certification of the Lube techs so they can transition to the main shop &amp; hiring additional Lube techs</a:t>
            </a:r>
          </a:p>
          <a:p>
            <a:pPr>
              <a:spcBef>
                <a:spcPts val="0"/>
              </a:spcBef>
              <a:spcAft>
                <a:spcPts val="0"/>
              </a:spcAft>
            </a:pPr>
            <a:r>
              <a:rPr lang="en-US" sz="1700" b="0" i="0" u="none" strike="noStrike" baseline="0" dirty="0">
                <a:solidFill>
                  <a:srgbClr val="221E1F"/>
                </a:solidFill>
                <a:latin typeface="Calibri" panose="020F0502020204030204" pitchFamily="34" charset="0"/>
              </a:rPr>
              <a:t>- Hiring a Parts Runner to increase efficiency</a:t>
            </a:r>
          </a:p>
          <a:p>
            <a:r>
              <a:rPr lang="en-US" sz="1800" b="1" i="0" u="none" strike="noStrike" baseline="0" dirty="0">
                <a:solidFill>
                  <a:srgbClr val="221E1F"/>
                </a:solidFill>
                <a:latin typeface="Calibri" panose="020F0502020204030204" pitchFamily="34" charset="0"/>
              </a:rPr>
              <a:t>Plans to evaluate your changes</a:t>
            </a:r>
          </a:p>
          <a:p>
            <a:pPr>
              <a:spcBef>
                <a:spcPts val="0"/>
              </a:spcBef>
              <a:spcAft>
                <a:spcPts val="0"/>
              </a:spcAft>
            </a:pPr>
            <a:r>
              <a:rPr lang="en-US" sz="1700" dirty="0">
                <a:solidFill>
                  <a:srgbClr val="221E1F"/>
                </a:solidFill>
                <a:latin typeface="Calibri" panose="020F0502020204030204" pitchFamily="34" charset="0"/>
              </a:rPr>
              <a:t>- Analyze technician’s efficiency on a monthly basis expecting an increase after we bring on a Parts Runner</a:t>
            </a:r>
          </a:p>
          <a:p>
            <a:pPr>
              <a:spcBef>
                <a:spcPts val="0"/>
              </a:spcBef>
              <a:spcAft>
                <a:spcPts val="0"/>
              </a:spcAft>
            </a:pPr>
            <a:r>
              <a:rPr lang="en-US" sz="1700" dirty="0">
                <a:solidFill>
                  <a:srgbClr val="221E1F"/>
                </a:solidFill>
                <a:latin typeface="Calibri" panose="020F0502020204030204" pitchFamily="34" charset="0"/>
              </a:rPr>
              <a:t>- Track # of appointments expecting an increase due to late afternoon appointment scheduling</a:t>
            </a:r>
          </a:p>
        </p:txBody>
      </p:sp>
      <p:pic>
        <p:nvPicPr>
          <p:cNvPr id="14" name="Picture 13">
            <a:extLst>
              <a:ext uri="{FF2B5EF4-FFF2-40B4-BE49-F238E27FC236}">
                <a16:creationId xmlns:a16="http://schemas.microsoft.com/office/drawing/2014/main" id="{BD18785F-92DF-9096-400D-EF2F71A5B828}"/>
              </a:ext>
            </a:extLst>
          </p:cNvPr>
          <p:cNvPicPr>
            <a:picLocks noChangeAspect="1"/>
          </p:cNvPicPr>
          <p:nvPr/>
        </p:nvPicPr>
        <p:blipFill>
          <a:blip r:embed="rId2"/>
          <a:stretch>
            <a:fillRect/>
          </a:stretch>
        </p:blipFill>
        <p:spPr>
          <a:xfrm>
            <a:off x="5974081" y="2263684"/>
            <a:ext cx="5873295" cy="3289819"/>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1066800" y="743803"/>
            <a:ext cx="10058400" cy="1450757"/>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902413" y="1547155"/>
            <a:ext cx="5815628" cy="4567042"/>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Current practices:</a:t>
            </a:r>
          </a:p>
          <a:p>
            <a:pPr>
              <a:spcBef>
                <a:spcPts val="0"/>
              </a:spcBef>
              <a:spcAft>
                <a:spcPts val="0"/>
              </a:spcAft>
            </a:pPr>
            <a:r>
              <a:rPr lang="en-US" sz="1600" dirty="0">
                <a:solidFill>
                  <a:srgbClr val="221E1F"/>
                </a:solidFill>
                <a:latin typeface="Calibri" panose="020F0502020204030204" pitchFamily="34" charset="0"/>
              </a:rPr>
              <a:t>- We currently have 3 people in service BDC and additionally we are using Total Customer Connect</a:t>
            </a:r>
            <a:endParaRPr lang="en-US" sz="1600" b="0"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Goals for improvement:</a:t>
            </a:r>
          </a:p>
          <a:p>
            <a:pPr>
              <a:spcBef>
                <a:spcPts val="0"/>
              </a:spcBef>
              <a:spcAft>
                <a:spcPts val="0"/>
              </a:spcAft>
            </a:pPr>
            <a:r>
              <a:rPr lang="en-US" sz="1600" b="0" i="0" u="none" strike="noStrike" baseline="0" dirty="0">
                <a:solidFill>
                  <a:srgbClr val="221E1F"/>
                </a:solidFill>
                <a:latin typeface="Calibri" panose="020F0502020204030204" pitchFamily="34" charset="0"/>
              </a:rPr>
              <a:t>- Reduce Policy &amp; Claims Adjustment expense</a:t>
            </a:r>
          </a:p>
          <a:p>
            <a:pPr>
              <a:spcBef>
                <a:spcPts val="0"/>
              </a:spcBef>
              <a:spcAft>
                <a:spcPts val="0"/>
              </a:spcAft>
            </a:pPr>
            <a:r>
              <a:rPr lang="en-US" sz="1600" dirty="0">
                <a:solidFill>
                  <a:srgbClr val="221E1F"/>
                </a:solidFill>
                <a:latin typeface="Calibri" panose="020F0502020204030204" pitchFamily="34" charset="0"/>
              </a:rPr>
              <a:t>- Reduce support personnel expense (BDC)</a:t>
            </a:r>
            <a:endParaRPr lang="en-US" sz="1600" b="0" i="0" u="none" strike="noStrike" baseline="0" dirty="0">
              <a:solidFill>
                <a:srgbClr val="221E1F"/>
              </a:solidFill>
              <a:latin typeface="Calibri" panose="020F0502020204030204" pitchFamily="34" charset="0"/>
            </a:endParaRPr>
          </a:p>
          <a:p>
            <a:pPr>
              <a:spcBef>
                <a:spcPts val="0"/>
              </a:spcBef>
              <a:spcAft>
                <a:spcPts val="0"/>
              </a:spcAft>
            </a:pPr>
            <a:r>
              <a:rPr lang="en-US" sz="1600" dirty="0">
                <a:solidFill>
                  <a:srgbClr val="221E1F"/>
                </a:solidFill>
                <a:latin typeface="Calibri" panose="020F0502020204030204" pitchFamily="34" charset="0"/>
              </a:rPr>
              <a:t>- Reduce Unapplied Labor </a:t>
            </a:r>
          </a:p>
          <a:p>
            <a:pPr>
              <a:spcBef>
                <a:spcPts val="0"/>
              </a:spcBef>
              <a:spcAft>
                <a:spcPts val="0"/>
              </a:spcAft>
            </a:pPr>
            <a:r>
              <a:rPr lang="en-US" sz="1600" b="0" i="0" u="none" strike="noStrike" baseline="0" dirty="0">
                <a:solidFill>
                  <a:srgbClr val="221E1F"/>
                </a:solidFill>
                <a:latin typeface="Calibri" panose="020F0502020204030204" pitchFamily="34" charset="0"/>
              </a:rPr>
              <a:t>- </a:t>
            </a:r>
            <a:r>
              <a:rPr lang="en-US" sz="1600" dirty="0">
                <a:solidFill>
                  <a:srgbClr val="221E1F"/>
                </a:solidFill>
                <a:latin typeface="Calibri" panose="020F0502020204030204" pitchFamily="34" charset="0"/>
              </a:rPr>
              <a:t>Analyze “Outside Services” expense</a:t>
            </a:r>
            <a:endParaRPr lang="en-US" sz="1600" b="0"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Plans to achieve your goals:</a:t>
            </a:r>
          </a:p>
          <a:p>
            <a:pPr>
              <a:spcBef>
                <a:spcPts val="0"/>
              </a:spcBef>
              <a:spcAft>
                <a:spcPts val="0"/>
              </a:spcAft>
            </a:pPr>
            <a:r>
              <a:rPr lang="en-US" sz="1600" dirty="0">
                <a:solidFill>
                  <a:srgbClr val="221E1F"/>
                </a:solidFill>
                <a:latin typeface="Calibri" panose="020F0502020204030204" pitchFamily="34" charset="0"/>
              </a:rPr>
              <a:t>- Watch and log “Comebacks”	</a:t>
            </a:r>
          </a:p>
          <a:p>
            <a:pPr>
              <a:spcBef>
                <a:spcPts val="0"/>
              </a:spcBef>
              <a:spcAft>
                <a:spcPts val="0"/>
              </a:spcAft>
            </a:pPr>
            <a:r>
              <a:rPr lang="en-US" sz="1600" b="0" i="0" u="none" strike="noStrike" baseline="0" dirty="0">
                <a:solidFill>
                  <a:srgbClr val="221E1F"/>
                </a:solidFill>
                <a:latin typeface="Calibri" panose="020F0502020204030204" pitchFamily="34" charset="0"/>
              </a:rPr>
              <a:t>- Dispatching jobs to the correct technician</a:t>
            </a:r>
          </a:p>
          <a:p>
            <a:pPr>
              <a:spcBef>
                <a:spcPts val="0"/>
              </a:spcBef>
              <a:spcAft>
                <a:spcPts val="0"/>
              </a:spcAft>
            </a:pPr>
            <a:r>
              <a:rPr lang="en-US" sz="1600" dirty="0">
                <a:solidFill>
                  <a:srgbClr val="221E1F"/>
                </a:solidFill>
                <a:latin typeface="Calibri" panose="020F0502020204030204" pitchFamily="34" charset="0"/>
              </a:rPr>
              <a:t>- outsource all BDC calls to TCC for appointment scheduling</a:t>
            </a:r>
            <a:r>
              <a:rPr lang="en-US" sz="1600" b="0" i="0" u="none" strike="noStrike" baseline="0" dirty="0">
                <a:solidFill>
                  <a:srgbClr val="221E1F"/>
                </a:solidFill>
                <a:latin typeface="Calibri" panose="020F0502020204030204" pitchFamily="34" charset="0"/>
              </a:rPr>
              <a:t> </a:t>
            </a:r>
          </a:p>
          <a:p>
            <a:r>
              <a:rPr lang="en-US" sz="1800" b="1" i="0" u="none" strike="noStrike" baseline="0" dirty="0">
                <a:solidFill>
                  <a:srgbClr val="221E1F"/>
                </a:solidFill>
                <a:latin typeface="Calibri" panose="020F0502020204030204" pitchFamily="34" charset="0"/>
              </a:rPr>
              <a:t>Plans to evaluate your changes:</a:t>
            </a:r>
          </a:p>
          <a:p>
            <a:pPr>
              <a:spcBef>
                <a:spcPts val="0"/>
              </a:spcBef>
              <a:spcAft>
                <a:spcPts val="0"/>
              </a:spcAft>
            </a:pPr>
            <a:r>
              <a:rPr lang="en-US" sz="1600" dirty="0">
                <a:solidFill>
                  <a:srgbClr val="221E1F"/>
                </a:solidFill>
                <a:latin typeface="Calibri" panose="020F0502020204030204" pitchFamily="34" charset="0"/>
              </a:rPr>
              <a:t>- Watch overall monthly expenses </a:t>
            </a:r>
          </a:p>
          <a:p>
            <a:pPr>
              <a:spcBef>
                <a:spcPts val="0"/>
              </a:spcBef>
              <a:spcAft>
                <a:spcPts val="0"/>
              </a:spcAft>
            </a:pPr>
            <a:r>
              <a:rPr lang="en-US" sz="1600" b="0" i="0" u="none" strike="noStrike" baseline="0" dirty="0">
                <a:solidFill>
                  <a:srgbClr val="221E1F"/>
                </a:solidFill>
                <a:latin typeface="Calibri" panose="020F0502020204030204" pitchFamily="34" charset="0"/>
              </a:rPr>
              <a:t>- Evaluate technician's proficiency and watch for improvement on a monthly basis</a:t>
            </a:r>
          </a:p>
          <a:p>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A36EE4A2-7EB7-7FDB-4620-EBE764D834B3}"/>
              </a:ext>
            </a:extLst>
          </p:cNvPr>
          <p:cNvPicPr>
            <a:picLocks noChangeAspect="1"/>
          </p:cNvPicPr>
          <p:nvPr/>
        </p:nvPicPr>
        <p:blipFill>
          <a:blip r:embed="rId2"/>
          <a:stretch>
            <a:fillRect/>
          </a:stretch>
        </p:blipFill>
        <p:spPr>
          <a:xfrm>
            <a:off x="7160347" y="1845734"/>
            <a:ext cx="4129240" cy="3659327"/>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836023" y="765110"/>
            <a:ext cx="10058400" cy="1450757"/>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497007" y="1490488"/>
            <a:ext cx="4598743" cy="4611050"/>
          </a:xfrm>
        </p:spPr>
        <p:txBody>
          <a:bodyPr>
            <a:normAutofit fontScale="92500"/>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Current practices</a:t>
            </a:r>
            <a:r>
              <a:rPr lang="en-US" sz="1800" b="1" dirty="0">
                <a:solidFill>
                  <a:srgbClr val="221E1F"/>
                </a:solidFill>
                <a:latin typeface="Calibri" panose="020F0502020204030204" pitchFamily="34" charset="0"/>
              </a:rPr>
              <a:t>:</a:t>
            </a:r>
          </a:p>
          <a:p>
            <a:pPr>
              <a:spcBef>
                <a:spcPts val="0"/>
              </a:spcBef>
              <a:spcAft>
                <a:spcPts val="0"/>
              </a:spcAft>
            </a:pPr>
            <a:r>
              <a:rPr lang="en-US" sz="1600" dirty="0">
                <a:solidFill>
                  <a:srgbClr val="221E1F"/>
                </a:solidFill>
                <a:latin typeface="Calibri" panose="020F0502020204030204" pitchFamily="34" charset="0"/>
              </a:rPr>
              <a:t>- Large Express Service operation</a:t>
            </a:r>
          </a:p>
          <a:p>
            <a:pPr>
              <a:spcBef>
                <a:spcPts val="0"/>
              </a:spcBef>
              <a:spcAft>
                <a:spcPts val="0"/>
              </a:spcAft>
            </a:pPr>
            <a:r>
              <a:rPr lang="en-US" sz="1600" dirty="0">
                <a:solidFill>
                  <a:srgbClr val="221E1F"/>
                </a:solidFill>
                <a:latin typeface="Calibri" panose="020F0502020204030204" pitchFamily="34" charset="0"/>
              </a:rPr>
              <a:t>- Main shop and Recon with stalls in multiple locations</a:t>
            </a:r>
            <a:endParaRPr lang="en-US" sz="1600" b="0"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Goals for improvement:</a:t>
            </a:r>
          </a:p>
          <a:p>
            <a:pPr>
              <a:spcBef>
                <a:spcPts val="0"/>
              </a:spcBef>
              <a:spcAft>
                <a:spcPts val="0"/>
              </a:spcAft>
            </a:pPr>
            <a:r>
              <a:rPr lang="en-US" sz="1600" dirty="0">
                <a:solidFill>
                  <a:srgbClr val="221E1F"/>
                </a:solidFill>
                <a:latin typeface="Calibri" panose="020F0502020204030204" pitchFamily="34" charset="0"/>
              </a:rPr>
              <a:t>- Increase Lube Tech’s proficiency</a:t>
            </a:r>
          </a:p>
          <a:p>
            <a:pPr>
              <a:spcBef>
                <a:spcPts val="0"/>
              </a:spcBef>
              <a:spcAft>
                <a:spcPts val="0"/>
              </a:spcAft>
            </a:pPr>
            <a:r>
              <a:rPr lang="en-US" sz="1600" b="0" i="0" u="none" strike="noStrike" baseline="0" dirty="0">
                <a:solidFill>
                  <a:srgbClr val="221E1F"/>
                </a:solidFill>
                <a:latin typeface="Calibri" panose="020F0502020204030204" pitchFamily="34" charset="0"/>
              </a:rPr>
              <a:t>- Improve communication between ASMs &amp; Techs + Dispatchers</a:t>
            </a:r>
            <a:endParaRPr lang="en-US" sz="1800" b="0"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Plans to achieve your goals: </a:t>
            </a:r>
          </a:p>
          <a:p>
            <a:pPr>
              <a:spcBef>
                <a:spcPts val="0"/>
              </a:spcBef>
              <a:spcAft>
                <a:spcPts val="0"/>
              </a:spcAft>
            </a:pPr>
            <a:r>
              <a:rPr lang="en-US" sz="1700" dirty="0">
                <a:solidFill>
                  <a:srgbClr val="221E1F"/>
                </a:solidFill>
                <a:latin typeface="Calibri" panose="020F0502020204030204" pitchFamily="34" charset="0"/>
              </a:rPr>
              <a:t>- Get a new building where everyone will be working close together will help with speed &amp; communication</a:t>
            </a:r>
          </a:p>
          <a:p>
            <a:pPr>
              <a:spcBef>
                <a:spcPts val="0"/>
              </a:spcBef>
              <a:spcAft>
                <a:spcPts val="0"/>
              </a:spcAft>
            </a:pPr>
            <a:r>
              <a:rPr lang="en-US" sz="1700" dirty="0">
                <a:solidFill>
                  <a:srgbClr val="221E1F"/>
                </a:solidFill>
                <a:latin typeface="Calibri" panose="020F0502020204030204" pitchFamily="34" charset="0"/>
              </a:rPr>
              <a:t>(est. completion date September 2026)</a:t>
            </a:r>
          </a:p>
          <a:p>
            <a:pPr>
              <a:spcBef>
                <a:spcPts val="0"/>
              </a:spcBef>
              <a:spcAft>
                <a:spcPts val="0"/>
              </a:spcAft>
            </a:pPr>
            <a:r>
              <a:rPr lang="en-US" sz="1700" b="0" i="0" u="none" strike="noStrike" baseline="0" dirty="0">
                <a:solidFill>
                  <a:srgbClr val="221E1F"/>
                </a:solidFill>
                <a:latin typeface="Calibri" panose="020F0502020204030204" pitchFamily="34" charset="0"/>
              </a:rPr>
              <a:t>- Continuous training of Lube Techs</a:t>
            </a:r>
          </a:p>
          <a:p>
            <a:pPr>
              <a:spcBef>
                <a:spcPts val="0"/>
              </a:spcBef>
              <a:spcAft>
                <a:spcPts val="0"/>
              </a:spcAft>
            </a:pPr>
            <a:r>
              <a:rPr lang="en-US" sz="1700" b="0" i="0" u="none" strike="noStrike" baseline="0" dirty="0">
                <a:solidFill>
                  <a:srgbClr val="221E1F"/>
                </a:solidFill>
                <a:latin typeface="Calibri" panose="020F0502020204030204" pitchFamily="34" charset="0"/>
              </a:rPr>
              <a:t>- Hiring Parts Runner for main shop techs to save time</a:t>
            </a:r>
          </a:p>
          <a:p>
            <a:r>
              <a:rPr lang="en-US" sz="1800" b="1" i="0" u="none" strike="noStrike" baseline="0" dirty="0">
                <a:solidFill>
                  <a:srgbClr val="221E1F"/>
                </a:solidFill>
                <a:latin typeface="Calibri" panose="020F0502020204030204" pitchFamily="34" charset="0"/>
              </a:rPr>
              <a:t>Plans to evaluate your changes:</a:t>
            </a:r>
          </a:p>
          <a:p>
            <a:pPr>
              <a:spcBef>
                <a:spcPts val="0"/>
              </a:spcBef>
              <a:spcAft>
                <a:spcPts val="0"/>
              </a:spcAft>
            </a:pPr>
            <a:r>
              <a:rPr lang="en-US" sz="1700" dirty="0">
                <a:solidFill>
                  <a:srgbClr val="221E1F"/>
                </a:solidFill>
                <a:latin typeface="Calibri" panose="020F0502020204030204" pitchFamily="34" charset="0"/>
              </a:rPr>
              <a:t>- Analyze Tech Proficiency monthly and expect increase</a:t>
            </a:r>
            <a:endParaRPr lang="en-US" sz="1700" b="0" i="0" u="none" strike="noStrike" baseline="0" dirty="0">
              <a:solidFill>
                <a:srgbClr val="221E1F"/>
              </a:solidFill>
              <a:latin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EAE9469C-D66F-7DAC-D2FF-446FA5DC45E5}"/>
              </a:ext>
            </a:extLst>
          </p:cNvPr>
          <p:cNvPicPr>
            <a:picLocks noChangeAspect="1"/>
          </p:cNvPicPr>
          <p:nvPr/>
        </p:nvPicPr>
        <p:blipFill>
          <a:blip r:embed="rId2"/>
          <a:stretch>
            <a:fillRect/>
          </a:stretch>
        </p:blipFill>
        <p:spPr>
          <a:xfrm>
            <a:off x="5095750" y="587829"/>
            <a:ext cx="6941163" cy="5505061"/>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1097279" y="827778"/>
            <a:ext cx="10058400" cy="1450757"/>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854683" y="1417320"/>
            <a:ext cx="5648754" cy="4612902"/>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Current practices: </a:t>
            </a:r>
          </a:p>
          <a:p>
            <a:pPr>
              <a:spcBef>
                <a:spcPts val="0"/>
              </a:spcBef>
              <a:spcAft>
                <a:spcPts val="0"/>
              </a:spcAft>
            </a:pPr>
            <a:r>
              <a:rPr lang="en-US" sz="1600" b="0" i="0" u="none" strike="noStrike" baseline="0" dirty="0">
                <a:solidFill>
                  <a:srgbClr val="221E1F"/>
                </a:solidFill>
                <a:latin typeface="Calibri" panose="020F0502020204030204" pitchFamily="34" charset="0"/>
              </a:rPr>
              <a:t>- </a:t>
            </a:r>
            <a:r>
              <a:rPr lang="en-US" sz="1600" dirty="0">
                <a:solidFill>
                  <a:srgbClr val="221E1F"/>
                </a:solidFill>
                <a:latin typeface="Calibri" panose="020F0502020204030204" pitchFamily="34" charset="0"/>
              </a:rPr>
              <a:t>N</a:t>
            </a:r>
            <a:r>
              <a:rPr lang="en-US" sz="1600" b="0" i="0" u="none" strike="noStrike" baseline="0" dirty="0">
                <a:solidFill>
                  <a:srgbClr val="221E1F"/>
                </a:solidFill>
                <a:latin typeface="Calibri" panose="020F0502020204030204" pitchFamily="34" charset="0"/>
              </a:rPr>
              <a:t>o appointment scheduling </a:t>
            </a:r>
            <a:r>
              <a:rPr lang="en-US" sz="1600" dirty="0">
                <a:solidFill>
                  <a:srgbClr val="221E1F"/>
                </a:solidFill>
                <a:latin typeface="Calibri" panose="020F0502020204030204" pitchFamily="34" charset="0"/>
              </a:rPr>
              <a:t>later than 2 pm </a:t>
            </a:r>
            <a:r>
              <a:rPr lang="en-US" sz="1600" b="0" i="0" u="none" strike="noStrike" baseline="0" dirty="0">
                <a:solidFill>
                  <a:srgbClr val="221E1F"/>
                </a:solidFill>
                <a:latin typeface="Calibri" panose="020F0502020204030204" pitchFamily="34" charset="0"/>
              </a:rPr>
              <a:t>(drop-off time).</a:t>
            </a:r>
            <a:endParaRPr lang="en-US" sz="1600" dirty="0">
              <a:solidFill>
                <a:srgbClr val="221E1F"/>
              </a:solidFill>
              <a:latin typeface="Calibri" panose="020F0502020204030204" pitchFamily="34" charset="0"/>
            </a:endParaRPr>
          </a:p>
          <a:p>
            <a:pPr>
              <a:spcBef>
                <a:spcPts val="0"/>
              </a:spcBef>
              <a:spcAft>
                <a:spcPts val="0"/>
              </a:spcAft>
            </a:pPr>
            <a:r>
              <a:rPr lang="en-US" sz="1600" b="0" i="0" u="none" strike="noStrike" baseline="0" dirty="0">
                <a:solidFill>
                  <a:srgbClr val="221E1F"/>
                </a:solidFill>
                <a:latin typeface="Calibri" panose="020F0502020204030204" pitchFamily="34" charset="0"/>
              </a:rPr>
              <a:t>- Saturday is a lot slower than weekdays due to staffing &amp; not scheduling enough appointments. </a:t>
            </a:r>
          </a:p>
          <a:p>
            <a:pPr>
              <a:spcBef>
                <a:spcPts val="0"/>
              </a:spcBef>
              <a:spcAft>
                <a:spcPts val="0"/>
              </a:spcAft>
            </a:pPr>
            <a:r>
              <a:rPr lang="en-US" sz="1600" dirty="0">
                <a:solidFill>
                  <a:srgbClr val="221E1F"/>
                </a:solidFill>
                <a:latin typeface="Calibri" panose="020F0502020204030204" pitchFamily="34" charset="0"/>
              </a:rPr>
              <a:t>- closed on Sundays</a:t>
            </a:r>
            <a:endParaRPr lang="en-US" sz="1600" b="0"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Goals for improvement : </a:t>
            </a:r>
          </a:p>
          <a:p>
            <a:pPr>
              <a:spcBef>
                <a:spcPts val="0"/>
              </a:spcBef>
              <a:spcAft>
                <a:spcPts val="0"/>
              </a:spcAft>
            </a:pPr>
            <a:r>
              <a:rPr lang="en-US" sz="1600" dirty="0">
                <a:solidFill>
                  <a:srgbClr val="221E1F"/>
                </a:solidFill>
                <a:latin typeface="Calibri" panose="020F0502020204030204" pitchFamily="34" charset="0"/>
              </a:rPr>
              <a:t>- Be able to schedule appointments late in the afternoon on weekdays, as late as 6 pm for Express and 4 pm for main shop</a:t>
            </a:r>
          </a:p>
          <a:p>
            <a:pPr>
              <a:spcBef>
                <a:spcPts val="0"/>
              </a:spcBef>
              <a:spcAft>
                <a:spcPts val="0"/>
              </a:spcAft>
            </a:pPr>
            <a:r>
              <a:rPr lang="en-US" sz="1600" b="0" i="0" u="none" strike="noStrike" baseline="0" dirty="0">
                <a:solidFill>
                  <a:srgbClr val="221E1F"/>
                </a:solidFill>
                <a:latin typeface="Calibri" panose="020F0502020204030204" pitchFamily="34" charset="0"/>
              </a:rPr>
              <a:t>- Saturday coverage in both main shop and Express Lane</a:t>
            </a:r>
          </a:p>
          <a:p>
            <a:r>
              <a:rPr lang="en-US" sz="1800" b="1" i="0" u="none" strike="noStrike" baseline="0" dirty="0">
                <a:solidFill>
                  <a:srgbClr val="221E1F"/>
                </a:solidFill>
                <a:latin typeface="Calibri" panose="020F0502020204030204" pitchFamily="34" charset="0"/>
              </a:rPr>
              <a:t>Plans to achieve your goals:</a:t>
            </a:r>
          </a:p>
          <a:p>
            <a:pPr>
              <a:spcBef>
                <a:spcPts val="0"/>
              </a:spcBef>
              <a:spcAft>
                <a:spcPts val="0"/>
              </a:spcAft>
            </a:pPr>
            <a:r>
              <a:rPr lang="en-US" sz="1800" dirty="0">
                <a:solidFill>
                  <a:srgbClr val="221E1F"/>
                </a:solidFill>
                <a:latin typeface="Calibri" panose="020F0502020204030204" pitchFamily="34" charset="0"/>
              </a:rPr>
              <a:t>- </a:t>
            </a:r>
            <a:r>
              <a:rPr lang="en-US" sz="1600" dirty="0">
                <a:solidFill>
                  <a:srgbClr val="221E1F"/>
                </a:solidFill>
                <a:latin typeface="Calibri" panose="020F0502020204030204" pitchFamily="34" charset="0"/>
              </a:rPr>
              <a:t>Revise schedule and have techs available to take on appointments late in the afternoon on weekdays</a:t>
            </a:r>
          </a:p>
          <a:p>
            <a:pPr>
              <a:spcBef>
                <a:spcPts val="0"/>
              </a:spcBef>
              <a:spcAft>
                <a:spcPts val="0"/>
              </a:spcAft>
            </a:pPr>
            <a:r>
              <a:rPr lang="en-US" sz="1600" b="0" i="0" u="none" strike="noStrike" baseline="0" dirty="0">
                <a:solidFill>
                  <a:srgbClr val="221E1F"/>
                </a:solidFill>
                <a:latin typeface="Calibri" panose="020F0502020204030204" pitchFamily="34" charset="0"/>
              </a:rPr>
              <a:t>- Increase staffing on Saturday </a:t>
            </a:r>
          </a:p>
          <a:p>
            <a:r>
              <a:rPr lang="en-US" sz="1800" b="1" i="0" u="none" strike="noStrike" baseline="0" dirty="0">
                <a:solidFill>
                  <a:srgbClr val="221E1F"/>
                </a:solidFill>
                <a:latin typeface="Calibri" panose="020F0502020204030204" pitchFamily="34" charset="0"/>
              </a:rPr>
              <a:t>Plans to evaluate your changes:</a:t>
            </a:r>
          </a:p>
          <a:p>
            <a:pPr>
              <a:spcBef>
                <a:spcPts val="0"/>
              </a:spcBef>
              <a:spcAft>
                <a:spcPts val="0"/>
              </a:spcAft>
            </a:pPr>
            <a:r>
              <a:rPr lang="en-US" sz="1700" dirty="0">
                <a:solidFill>
                  <a:srgbClr val="221E1F"/>
                </a:solidFill>
                <a:latin typeface="Calibri" panose="020F0502020204030204" pitchFamily="34" charset="0"/>
              </a:rPr>
              <a:t>- Analyze increase in Saturday business</a:t>
            </a:r>
          </a:p>
          <a:p>
            <a:pPr>
              <a:spcBef>
                <a:spcPts val="0"/>
              </a:spcBef>
              <a:spcAft>
                <a:spcPts val="0"/>
              </a:spcAft>
            </a:pPr>
            <a:r>
              <a:rPr lang="en-US" sz="1700" b="0" i="0" u="none" strike="noStrike" baseline="0" dirty="0">
                <a:solidFill>
                  <a:srgbClr val="221E1F"/>
                </a:solidFill>
                <a:latin typeface="Calibri" panose="020F0502020204030204" pitchFamily="34" charset="0"/>
              </a:rPr>
              <a:t>- Analyze # of appointments being made in late afternoon</a:t>
            </a:r>
          </a:p>
          <a:p>
            <a:endParaRPr lang="en-US" dirty="0"/>
          </a:p>
        </p:txBody>
      </p:sp>
      <p:pic>
        <p:nvPicPr>
          <p:cNvPr id="8" name="Picture 7">
            <a:extLst>
              <a:ext uri="{FF2B5EF4-FFF2-40B4-BE49-F238E27FC236}">
                <a16:creationId xmlns:a16="http://schemas.microsoft.com/office/drawing/2014/main" id="{8F2AF009-502D-029D-575F-84B2F1A18528}"/>
              </a:ext>
            </a:extLst>
          </p:cNvPr>
          <p:cNvPicPr>
            <a:picLocks noChangeAspect="1"/>
          </p:cNvPicPr>
          <p:nvPr/>
        </p:nvPicPr>
        <p:blipFill>
          <a:blip r:embed="rId2"/>
          <a:stretch>
            <a:fillRect/>
          </a:stretch>
        </p:blipFill>
        <p:spPr>
          <a:xfrm>
            <a:off x="6983147" y="1052181"/>
            <a:ext cx="4172532" cy="4753638"/>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873346" y="-8772"/>
            <a:ext cx="10058400" cy="1450757"/>
          </a:xfrm>
        </p:spPr>
        <p:txBody>
          <a:bodyPr>
            <a:normAutofit/>
          </a:bodyPr>
          <a:lstStyle/>
          <a:p>
            <a:r>
              <a:rPr lang="en-US" sz="3600" b="1" dirty="0">
                <a:solidFill>
                  <a:schemeClr val="tx1"/>
                </a:solidFill>
                <a:latin typeface="+mn-lt"/>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1097279" y="1845734"/>
            <a:ext cx="4034558" cy="4023360"/>
          </a:xfrm>
        </p:spPr>
        <p:txBody>
          <a:bodyPr>
            <a:normAutofit fontScale="85000" lnSpcReduction="20000"/>
          </a:bodyPr>
          <a:lstStyle/>
          <a:p>
            <a:pPr algn="l" fontAlgn="base">
              <a:buFont typeface="Arial" panose="020B0604020202020204" pitchFamily="34" charset="0"/>
              <a:buChar char="•"/>
            </a:pPr>
            <a:r>
              <a:rPr lang="en-US" b="0" i="0" dirty="0">
                <a:solidFill>
                  <a:srgbClr val="000000"/>
                </a:solidFill>
                <a:effectLst/>
                <a:latin typeface="Calibri" panose="020F0502020204030204" pitchFamily="34" charset="0"/>
              </a:rPr>
              <a:t>Our rate for competitive is comparable to local market rates.</a:t>
            </a:r>
          </a:p>
          <a:p>
            <a:pPr algn="l" fontAlgn="base">
              <a:buFont typeface="Arial" panose="020B0604020202020204" pitchFamily="34" charset="0"/>
              <a:buChar char="•"/>
            </a:pPr>
            <a:r>
              <a:rPr lang="en-US" dirty="0">
                <a:solidFill>
                  <a:srgbClr val="000000"/>
                </a:solidFill>
                <a:latin typeface="Calibri" panose="020F0502020204030204" pitchFamily="34" charset="0"/>
              </a:rPr>
              <a:t>Our maintenance rate is about $3 over warranty rate.</a:t>
            </a:r>
          </a:p>
          <a:p>
            <a:pPr algn="l" fontAlgn="base">
              <a:buFont typeface="Arial" panose="020B0604020202020204" pitchFamily="34" charset="0"/>
              <a:buChar char="•"/>
            </a:pPr>
            <a:r>
              <a:rPr lang="en-US" b="0" i="0" dirty="0">
                <a:solidFill>
                  <a:srgbClr val="000000"/>
                </a:solidFill>
                <a:effectLst/>
                <a:latin typeface="Calibri" panose="020F0502020204030204" pitchFamily="34" charset="0"/>
              </a:rPr>
              <a:t>We are significantly below the target on Repair rate, and that’s something we are doing further analysis on.</a:t>
            </a:r>
          </a:p>
          <a:p>
            <a:pPr algn="l" fontAlgn="base">
              <a:buFont typeface="Arial" panose="020B0604020202020204" pitchFamily="34" charset="0"/>
              <a:buChar char="•"/>
            </a:pPr>
            <a:r>
              <a:rPr lang="en-US" b="0" i="0" dirty="0">
                <a:solidFill>
                  <a:srgbClr val="000000"/>
                </a:solidFill>
                <a:effectLst/>
                <a:latin typeface="Calibri" panose="020F0502020204030204" pitchFamily="34" charset="0"/>
              </a:rPr>
              <a:t>Comebacks and / or discounting are most likely the reasons.</a:t>
            </a:r>
          </a:p>
          <a:p>
            <a:pPr algn="l" fontAlgn="base">
              <a:buFont typeface="Arial" panose="020B0604020202020204" pitchFamily="34" charset="0"/>
              <a:buChar char="•"/>
            </a:pPr>
            <a:r>
              <a:rPr lang="en-US" b="0" i="0" dirty="0">
                <a:solidFill>
                  <a:srgbClr val="000000"/>
                </a:solidFill>
                <a:effectLst/>
                <a:latin typeface="Calibri" panose="020F0502020204030204" pitchFamily="34" charset="0"/>
              </a:rPr>
              <a:t>Our hours per RO is lower than the guide due to large Express Lane operation</a:t>
            </a:r>
          </a:p>
          <a:p>
            <a:pPr algn="l" fontAlgn="base">
              <a:buFont typeface="Arial" panose="020B0604020202020204" pitchFamily="34" charset="0"/>
              <a:buChar char="•"/>
            </a:pPr>
            <a:r>
              <a:rPr lang="en-US" dirty="0">
                <a:solidFill>
                  <a:srgbClr val="000000"/>
                </a:solidFill>
                <a:latin typeface="Calibri" panose="020F0502020204030204" pitchFamily="34" charset="0"/>
              </a:rPr>
              <a:t>O</a:t>
            </a:r>
            <a:r>
              <a:rPr lang="en-US" b="0" i="0" dirty="0">
                <a:solidFill>
                  <a:srgbClr val="000000"/>
                </a:solidFill>
                <a:effectLst/>
                <a:latin typeface="Calibri" panose="020F0502020204030204" pitchFamily="34" charset="0"/>
              </a:rPr>
              <a:t>ne-line Ros are significantly higher than what we’d like it to be. We need to train techs to do a better job with video MPI so that ASMs have something to fall back on when they offer additional items / services. </a:t>
            </a:r>
          </a:p>
        </p:txBody>
      </p:sp>
      <p:pic>
        <p:nvPicPr>
          <p:cNvPr id="8" name="Picture 7">
            <a:extLst>
              <a:ext uri="{FF2B5EF4-FFF2-40B4-BE49-F238E27FC236}">
                <a16:creationId xmlns:a16="http://schemas.microsoft.com/office/drawing/2014/main" id="{98B7852C-0FAA-07BF-1DAE-4B43F3A9CE7C}"/>
              </a:ext>
            </a:extLst>
          </p:cNvPr>
          <p:cNvPicPr>
            <a:picLocks noChangeAspect="1"/>
          </p:cNvPicPr>
          <p:nvPr/>
        </p:nvPicPr>
        <p:blipFill>
          <a:blip r:embed="rId2"/>
          <a:stretch>
            <a:fillRect/>
          </a:stretch>
        </p:blipFill>
        <p:spPr>
          <a:xfrm>
            <a:off x="5551714" y="784654"/>
            <a:ext cx="6417210" cy="5356739"/>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normAutofit/>
          </a:bodyPr>
          <a:lstStyle/>
          <a:p>
            <a:r>
              <a:rPr lang="en-US" sz="3600" b="1" dirty="0">
                <a:solidFill>
                  <a:schemeClr val="tx1"/>
                </a:solidFill>
                <a:latin typeface="+mn-lt"/>
              </a:rPr>
              <a:t>SWOT Analysis- Strengths</a:t>
            </a:r>
            <a:br>
              <a:rPr lang="en-US" sz="3600" b="1" dirty="0">
                <a:solidFill>
                  <a:schemeClr val="tx1"/>
                </a:solidFill>
                <a:latin typeface="+mn-lt"/>
              </a:rPr>
            </a:br>
            <a:endParaRPr lang="en-US" sz="3600" b="1" dirty="0">
              <a:solidFill>
                <a:schemeClr val="tx1"/>
              </a:solidFill>
              <a:latin typeface="+mn-lt"/>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b="1" dirty="0"/>
              <a:t>Strengths</a:t>
            </a:r>
          </a:p>
          <a:p>
            <a:pPr>
              <a:buFont typeface="Arial" panose="020B0604020202020204" pitchFamily="34" charset="0"/>
              <a:buChar char="•"/>
            </a:pPr>
            <a:r>
              <a:rPr lang="en-US" sz="1600" dirty="0"/>
              <a:t> We are doing a good job with video MPI at 80% average</a:t>
            </a:r>
          </a:p>
          <a:p>
            <a:pPr>
              <a:buFont typeface="Arial" panose="020B0604020202020204" pitchFamily="34" charset="0"/>
              <a:buChar char="•"/>
            </a:pPr>
            <a:r>
              <a:rPr lang="en-US" sz="1600" dirty="0"/>
              <a:t>Leadership team with decades of experience; Easy to talk to; Kind; Team players, Open door policy (quotes)</a:t>
            </a:r>
          </a:p>
          <a:p>
            <a:pPr>
              <a:buFont typeface="Arial" panose="020B0604020202020204" pitchFamily="34" charset="0"/>
              <a:buChar char="•"/>
            </a:pPr>
            <a:r>
              <a:rPr lang="en-US" sz="1600" dirty="0"/>
              <a:t>Company values of integrity and always doing the right thing show through actions of every employee</a:t>
            </a:r>
          </a:p>
          <a:p>
            <a:pPr>
              <a:buFont typeface="Arial" panose="020B0604020202020204" pitchFamily="34" charset="0"/>
              <a:buChar char="•"/>
            </a:pPr>
            <a:r>
              <a:rPr lang="en-US" sz="1600" dirty="0"/>
              <a:t>ASM team is very strong, many have been with the dealership for 10+ years</a:t>
            </a:r>
          </a:p>
          <a:p>
            <a:pPr>
              <a:buFont typeface="Arial" panose="020B0604020202020204" pitchFamily="34" charset="0"/>
              <a:buChar char="•"/>
            </a:pPr>
            <a:r>
              <a:rPr lang="en-US" sz="1600" dirty="0"/>
              <a:t>We are located in a very affluent area </a:t>
            </a:r>
          </a:p>
          <a:p>
            <a:pPr>
              <a:buFont typeface="Arial" panose="020B0604020202020204" pitchFamily="34" charset="0"/>
              <a:buChar char="•"/>
            </a:pPr>
            <a:r>
              <a:rPr lang="en-US" sz="1600" dirty="0"/>
              <a:t>We are a very well funded business from Corporate perspective</a:t>
            </a:r>
          </a:p>
          <a:p>
            <a:pPr>
              <a:buFont typeface="Arial" panose="020B0604020202020204" pitchFamily="34" charset="0"/>
              <a:buChar char="•"/>
            </a:pPr>
            <a:r>
              <a:rPr lang="en-US" sz="1600" dirty="0"/>
              <a:t>We have a lot of support from the factory. We sell and service Toyota, best brand in the industry.</a:t>
            </a:r>
          </a:p>
          <a:p>
            <a:pPr>
              <a:buFont typeface="Arial" panose="020B0604020202020204" pitchFamily="34" charset="0"/>
              <a:buChar char="•"/>
            </a:pPr>
            <a:r>
              <a:rPr lang="en-US" sz="1600" dirty="0"/>
              <a:t>We have very high customer retention</a:t>
            </a:r>
          </a:p>
          <a:p>
            <a:pPr>
              <a:buFont typeface="Arial" panose="020B0604020202020204" pitchFamily="34" charset="0"/>
              <a:buChar char="•"/>
            </a:pPr>
            <a:r>
              <a:rPr lang="en-US" sz="1600" dirty="0"/>
              <a:t>We are 1 out of 15 stores in Price Family Dealerships and we can benefit from exchanging knowledge and experience. </a:t>
            </a:r>
          </a:p>
          <a:p>
            <a:pPr>
              <a:buFont typeface="Arial" panose="020B0604020202020204" pitchFamily="34" charset="0"/>
              <a:buChar char="•"/>
            </a:pPr>
            <a:r>
              <a:rPr lang="en-US" sz="1600" dirty="0"/>
              <a:t>Comradery / Work gatherings / Company Luncheons / Retirement parties / Top tech Lunch / Top ASM dinner </a:t>
            </a:r>
          </a:p>
          <a:p>
            <a:pPr>
              <a:buFont typeface="Arial" panose="020B0604020202020204" pitchFamily="34" charset="0"/>
              <a:buChar char="•"/>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097280" y="-170597"/>
            <a:ext cx="10058400" cy="1450757"/>
          </a:xfrm>
        </p:spPr>
        <p:txBody>
          <a:bodyPr>
            <a:normAutofit/>
          </a:bodyPr>
          <a:lstStyle/>
          <a:p>
            <a:r>
              <a:rPr lang="en-US" sz="3600" b="1" dirty="0">
                <a:solidFill>
                  <a:schemeClr val="tx1"/>
                </a:solidFill>
                <a:latin typeface="+mn-lt"/>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Weaknesses</a:t>
            </a:r>
          </a:p>
          <a:p>
            <a:pPr>
              <a:buFont typeface="Arial" panose="020B0604020202020204" pitchFamily="34" charset="0"/>
              <a:buChar char="•"/>
            </a:pPr>
            <a:r>
              <a:rPr lang="en-US" dirty="0"/>
              <a:t>Our facility is out biggest weakness. It’s very old. Something always breaks and needs fixing</a:t>
            </a:r>
          </a:p>
          <a:p>
            <a:pPr>
              <a:buFont typeface="Arial" panose="020B0604020202020204" pitchFamily="34" charset="0"/>
              <a:buChar char="•"/>
            </a:pPr>
            <a:r>
              <a:rPr lang="en-US" dirty="0"/>
              <a:t>Small service driveway – gets backed up. </a:t>
            </a:r>
          </a:p>
          <a:p>
            <a:pPr>
              <a:buFont typeface="Arial" panose="020B0604020202020204" pitchFamily="34" charset="0"/>
              <a:buChar char="•"/>
            </a:pPr>
            <a:r>
              <a:rPr lang="en-US" dirty="0"/>
              <a:t>We have 3 locations with service stalls, 2 parts locations, therefore communication is delayed.</a:t>
            </a:r>
          </a:p>
          <a:p>
            <a:pPr>
              <a:buFont typeface="Arial" panose="020B0604020202020204" pitchFamily="34" charset="0"/>
              <a:buChar char="•"/>
            </a:pPr>
            <a:r>
              <a:rPr lang="en-US" dirty="0"/>
              <a:t>Certain areas don’t have the best wi-fi.</a:t>
            </a:r>
          </a:p>
          <a:p>
            <a:pPr>
              <a:buFont typeface="Arial" panose="020B0604020202020204" pitchFamily="34" charset="0"/>
              <a:buChar char="•"/>
            </a:pPr>
            <a:r>
              <a:rPr lang="en-US" dirty="0"/>
              <a:t>Limited parking is an issue.</a:t>
            </a:r>
          </a:p>
          <a:p>
            <a:pPr>
              <a:buFont typeface="Arial" panose="020B0604020202020204" pitchFamily="34" charset="0"/>
              <a:buChar char="•"/>
            </a:pPr>
            <a:r>
              <a:rPr lang="en-US" dirty="0"/>
              <a:t>Express technicians feel underappreciated (based on the feedback provided).</a:t>
            </a:r>
          </a:p>
          <a:p>
            <a:pPr>
              <a:buFont typeface="Arial" panose="020B0604020202020204" pitchFamily="34" charset="0"/>
              <a:buChar char="•"/>
            </a:pPr>
            <a:r>
              <a:rPr lang="en-US" dirty="0"/>
              <a:t>We need more porters in service drive during morning hours</a:t>
            </a:r>
          </a:p>
          <a:p>
            <a:pPr>
              <a:buFont typeface="Arial" panose="020B0604020202020204" pitchFamily="34" charset="0"/>
              <a:buChar char="•"/>
            </a:pPr>
            <a:r>
              <a:rPr lang="en-US" dirty="0"/>
              <a:t>Understaffed (techs) and overwhelmed. </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475</TotalTime>
  <Words>1976</Words>
  <Application>Microsoft Office PowerPoint</Application>
  <PresentationFormat>Widescreen</PresentationFormat>
  <Paragraphs>202</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Retrospect</vt:lpstr>
      <vt:lpstr>NADA SERVICE HOMEWORK Irina Ellis</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 Opportunities</vt:lpstr>
      <vt:lpstr>SWOT Analysis - Threats</vt:lpstr>
      <vt:lpstr>SWOT Analysis - Objectives</vt:lpstr>
      <vt:lpstr>SWOT Analysis - Strategies </vt:lpstr>
      <vt:lpstr>SWOT Analysis - Tactics</vt:lpstr>
      <vt:lpstr>SWOT Analysis -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Irina Ellis</cp:lastModifiedBy>
  <cp:revision>11</cp:revision>
  <dcterms:created xsi:type="dcterms:W3CDTF">2022-12-04T13:10:55Z</dcterms:created>
  <dcterms:modified xsi:type="dcterms:W3CDTF">2024-07-01T00:12:04Z</dcterms:modified>
</cp:coreProperties>
</file>