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23" d="100"/>
          <a:sy n="123" d="100"/>
        </p:scale>
        <p:origin x="114" y="15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7/4/2024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RICHMOND FORD WEST</a:t>
            </a:r>
          </a:p>
          <a:p>
            <a:pPr algn="ctr"/>
            <a:r>
              <a:rPr lang="en-US" sz="3200" dirty="0"/>
              <a:t>MICHAEL RZEMINSKI</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Opportunities:</a:t>
            </a:r>
          </a:p>
          <a:p>
            <a:r>
              <a:rPr lang="en-US" dirty="0"/>
              <a:t>Train advisors on proper menu usage, customer service etiquette, and the increase of upselling hours.</a:t>
            </a:r>
          </a:p>
          <a:p>
            <a:r>
              <a:rPr lang="en-US" dirty="0"/>
              <a:t>I reviewed excessive coupon usage in the RO’s which many were overrides. Reduce discounting.</a:t>
            </a:r>
          </a:p>
          <a:p>
            <a:r>
              <a:rPr lang="en-US" dirty="0"/>
              <a:t>Dispatch is inconsistent and needs to be revised and monitored to prevent cherry picking and reduce roll over to the next day.</a:t>
            </a:r>
          </a:p>
          <a:p>
            <a:r>
              <a:rPr lang="en-US" dirty="0"/>
              <a:t>Targeted advertising to our local market which is rapidly growing.</a:t>
            </a:r>
          </a:p>
          <a:p>
            <a:r>
              <a:rPr lang="en-US" dirty="0"/>
              <a:t>Create a fast moving parts bin where technicians can get high moving parts without having to wait at the parts counter.</a:t>
            </a:r>
          </a:p>
          <a:p>
            <a:r>
              <a:rPr lang="en-US" dirty="0"/>
              <a:t>Pair Senior technicians whom are close to retirement, with motivated and ambitious apprentices. Grow the future.</a:t>
            </a:r>
          </a:p>
          <a:p>
            <a:r>
              <a:rPr lang="en-US" dirty="0"/>
              <a:t>Train more technicians on EV repairs.</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EV is a growing industry that can cut into service profitability. </a:t>
            </a:r>
          </a:p>
          <a:p>
            <a:r>
              <a:rPr lang="en-US" dirty="0"/>
              <a:t>Technician shortage has reduced our ability to maximize facility utilization.</a:t>
            </a:r>
          </a:p>
          <a:p>
            <a:r>
              <a:rPr lang="en-US" dirty="0"/>
              <a:t>Inflation continues to hurt our industry, as parts and labor rise. Hurts our ability to retain lower paying position employees.</a:t>
            </a:r>
          </a:p>
          <a:p>
            <a:r>
              <a:rPr lang="en-US" dirty="0"/>
              <a:t>Competition is fierce in our market, reducing profit levels and making technician retention difficult.</a:t>
            </a:r>
          </a:p>
          <a:p>
            <a:r>
              <a:rPr lang="en-US" dirty="0"/>
              <a:t>New CAFE laws could reduce the number of commercial trucks on the road. These vehicles are among our most profitable at servicing and would impact our service department negatively.</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Reduce one line RO’s</a:t>
            </a:r>
          </a:p>
          <a:p>
            <a:r>
              <a:rPr lang="en-US" dirty="0"/>
              <a:t>Increase service and warranty sales to improve customer retention in service.</a:t>
            </a:r>
          </a:p>
          <a:p>
            <a:r>
              <a:rPr lang="en-US" dirty="0"/>
              <a:t>Improve Morale through company events and recognition, leading to higher employee retention and making recruiting easier.</a:t>
            </a:r>
          </a:p>
          <a:p>
            <a:r>
              <a:rPr lang="en-US" dirty="0"/>
              <a:t>Reduce turn time in service by promoting a shop foreman to fix dispatch and assist when needed.</a:t>
            </a:r>
          </a:p>
          <a:p>
            <a:r>
              <a:rPr lang="en-US" dirty="0"/>
              <a:t>Offer additional services like in house truck lifts, bedliners, tinting, etc.</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Work with BDC to improve work mix and scheduling.</a:t>
            </a:r>
          </a:p>
          <a:p>
            <a:r>
              <a:rPr lang="en-US" dirty="0"/>
              <a:t>Hold meetings weekly and monthly to communicate needs and opportunities to the staff and get their buy in.</a:t>
            </a:r>
          </a:p>
          <a:p>
            <a:r>
              <a:rPr lang="en-US" dirty="0"/>
              <a:t>Increase shop hours to better reflect the needs of our customers. Mirror sales, or something very close to it.</a:t>
            </a:r>
          </a:p>
          <a:p>
            <a:r>
              <a:rPr lang="en-US" dirty="0"/>
              <a:t>Have a dedicated person whom works on job approvals and customer contact during and after the repair.</a:t>
            </a:r>
          </a:p>
          <a:p>
            <a:r>
              <a:rPr lang="en-US" dirty="0"/>
              <a:t>Remove the ability for our advisors to manually coupon RO’s and require our lane manager to override any exceptions.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Review pricing of all services, as we were below most of our competitors. Make changes where needed</a:t>
            </a:r>
          </a:p>
          <a:p>
            <a:r>
              <a:rPr lang="en-US" dirty="0"/>
              <a:t>Offer specials to lost customers over 12 months, to re engage them and earn their business again.</a:t>
            </a:r>
          </a:p>
          <a:p>
            <a:r>
              <a:rPr lang="en-US" dirty="0"/>
              <a:t>Utilize displays in lane with our prices versus our competitors which are higher than us. </a:t>
            </a:r>
          </a:p>
          <a:p>
            <a:r>
              <a:rPr lang="en-US" dirty="0"/>
              <a:t>Revise our advisor menu to better streamline sales. Good / Better / Best</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78387312"/>
              </p:ext>
            </p:extLst>
          </p:nvPr>
        </p:nvGraphicFramePr>
        <p:xfrm>
          <a:off x="677334" y="1818624"/>
          <a:ext cx="9132492" cy="649224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Hire or promote a shop foreman</a:t>
                      </a:r>
                    </a:p>
                  </a:txBody>
                  <a:tcPr/>
                </a:tc>
                <a:tc>
                  <a:txBody>
                    <a:bodyPr/>
                    <a:lstStyle/>
                    <a:p>
                      <a:r>
                        <a:rPr lang="en-US" dirty="0"/>
                        <a:t>Dispatch, training, and assisting in difficult jobs.</a:t>
                      </a:r>
                    </a:p>
                  </a:txBody>
                  <a:tcPr/>
                </a:tc>
                <a:tc>
                  <a:txBody>
                    <a:bodyPr/>
                    <a:lstStyle/>
                    <a:p>
                      <a:r>
                        <a:rPr lang="en-US" dirty="0"/>
                        <a:t>August 1</a:t>
                      </a:r>
                      <a:r>
                        <a:rPr lang="en-US" baseline="30000" dirty="0"/>
                        <a:t>st</a:t>
                      </a:r>
                      <a:endParaRPr lang="en-US" dirty="0"/>
                    </a:p>
                    <a:p>
                      <a:endParaRPr lang="en-US" dirty="0"/>
                    </a:p>
                  </a:txBody>
                  <a:tcPr/>
                </a:tc>
                <a:extLst>
                  <a:ext uri="{0D108BD9-81ED-4DB2-BD59-A6C34878D82A}">
                    <a16:rowId xmlns:a16="http://schemas.microsoft.com/office/drawing/2014/main" val="2400365483"/>
                  </a:ext>
                </a:extLst>
              </a:tr>
              <a:tr h="565004">
                <a:tc>
                  <a:txBody>
                    <a:bodyPr/>
                    <a:lstStyle/>
                    <a:p>
                      <a:r>
                        <a:rPr lang="en-US" dirty="0"/>
                        <a:t>Send Kathy Mix (Lane Manager) to NADA Service class.</a:t>
                      </a:r>
                    </a:p>
                  </a:txBody>
                  <a:tcPr/>
                </a:tc>
                <a:tc>
                  <a:txBody>
                    <a:bodyPr/>
                    <a:lstStyle/>
                    <a:p>
                      <a:r>
                        <a:rPr lang="en-US" dirty="0"/>
                        <a:t>Grow our team, learn tactics, and train our advisors better.</a:t>
                      </a:r>
                    </a:p>
                  </a:txBody>
                  <a:tcPr/>
                </a:tc>
                <a:tc>
                  <a:txBody>
                    <a:bodyPr/>
                    <a:lstStyle/>
                    <a:p>
                      <a:r>
                        <a:rPr lang="en-US" dirty="0"/>
                        <a:t>Next available NADA class in conjunction with dealership needs.</a:t>
                      </a:r>
                    </a:p>
                  </a:txBody>
                  <a:tcPr/>
                </a:tc>
                <a:extLst>
                  <a:ext uri="{0D108BD9-81ED-4DB2-BD59-A6C34878D82A}">
                    <a16:rowId xmlns:a16="http://schemas.microsoft.com/office/drawing/2014/main" val="107845787"/>
                  </a:ext>
                </a:extLst>
              </a:tr>
              <a:tr h="565004">
                <a:tc>
                  <a:txBody>
                    <a:bodyPr/>
                    <a:lstStyle/>
                    <a:p>
                      <a:r>
                        <a:rPr lang="en-US" dirty="0"/>
                        <a:t>Pre-</a:t>
                      </a:r>
                      <a:r>
                        <a:rPr lang="en-US" dirty="0" err="1"/>
                        <a:t>Diag</a:t>
                      </a:r>
                      <a:r>
                        <a:rPr lang="en-US" dirty="0"/>
                        <a:t>/Dispatching on skill set</a:t>
                      </a:r>
                    </a:p>
                  </a:txBody>
                  <a:tcPr/>
                </a:tc>
                <a:tc>
                  <a:txBody>
                    <a:bodyPr/>
                    <a:lstStyle/>
                    <a:p>
                      <a:r>
                        <a:rPr lang="en-US" dirty="0"/>
                        <a:t>Shop Foreman</a:t>
                      </a:r>
                    </a:p>
                  </a:txBody>
                  <a:tcPr/>
                </a:tc>
                <a:tc>
                  <a:txBody>
                    <a:bodyPr/>
                    <a:lstStyle/>
                    <a:p>
                      <a:r>
                        <a:rPr lang="en-US" dirty="0"/>
                        <a:t>8/1/24</a:t>
                      </a:r>
                    </a:p>
                  </a:txBody>
                  <a:tcPr/>
                </a:tc>
                <a:extLst>
                  <a:ext uri="{0D108BD9-81ED-4DB2-BD59-A6C34878D82A}">
                    <a16:rowId xmlns:a16="http://schemas.microsoft.com/office/drawing/2014/main" val="1530126605"/>
                  </a:ext>
                </a:extLst>
              </a:tr>
              <a:tr h="565004">
                <a:tc>
                  <a:txBody>
                    <a:bodyPr/>
                    <a:lstStyle/>
                    <a:p>
                      <a:r>
                        <a:rPr lang="en-US" dirty="0"/>
                        <a:t>Review one line repair orders daily</a:t>
                      </a:r>
                    </a:p>
                  </a:txBody>
                  <a:tcPr/>
                </a:tc>
                <a:tc>
                  <a:txBody>
                    <a:bodyPr/>
                    <a:lstStyle/>
                    <a:p>
                      <a:r>
                        <a:rPr lang="en-US" dirty="0"/>
                        <a:t>Lane Manager Kathy Mix</a:t>
                      </a:r>
                    </a:p>
                  </a:txBody>
                  <a:tcPr/>
                </a:tc>
                <a:tc>
                  <a:txBody>
                    <a:bodyPr/>
                    <a:lstStyle/>
                    <a:p>
                      <a:r>
                        <a:rPr lang="en-US" dirty="0"/>
                        <a:t>7/8/24</a:t>
                      </a:r>
                    </a:p>
                    <a:p>
                      <a:endParaRPr lang="en-US" dirty="0"/>
                    </a:p>
                  </a:txBody>
                  <a:tcPr/>
                </a:tc>
                <a:extLst>
                  <a:ext uri="{0D108BD9-81ED-4DB2-BD59-A6C34878D82A}">
                    <a16:rowId xmlns:a16="http://schemas.microsoft.com/office/drawing/2014/main" val="1950345431"/>
                  </a:ext>
                </a:extLst>
              </a:tr>
              <a:tr h="565004">
                <a:tc>
                  <a:txBody>
                    <a:bodyPr/>
                    <a:lstStyle/>
                    <a:p>
                      <a:r>
                        <a:rPr lang="en-US" dirty="0"/>
                        <a:t>Advertising service specials on older models</a:t>
                      </a:r>
                    </a:p>
                  </a:txBody>
                  <a:tcPr/>
                </a:tc>
                <a:tc>
                  <a:txBody>
                    <a:bodyPr/>
                    <a:lstStyle/>
                    <a:p>
                      <a:r>
                        <a:rPr lang="en-US" dirty="0"/>
                        <a:t>Marketing Director Kayla Kody</a:t>
                      </a:r>
                    </a:p>
                  </a:txBody>
                  <a:tcPr/>
                </a:tc>
                <a:tc>
                  <a:txBody>
                    <a:bodyPr/>
                    <a:lstStyle/>
                    <a:p>
                      <a:r>
                        <a:rPr lang="en-US" dirty="0"/>
                        <a:t>8/1/24</a:t>
                      </a:r>
                    </a:p>
                    <a:p>
                      <a:endParaRPr lang="en-US" dirty="0"/>
                    </a:p>
                  </a:txBody>
                  <a:tcPr/>
                </a:tc>
                <a:extLst>
                  <a:ext uri="{0D108BD9-81ED-4DB2-BD59-A6C34878D82A}">
                    <a16:rowId xmlns:a16="http://schemas.microsoft.com/office/drawing/2014/main" val="1960891333"/>
                  </a:ext>
                </a:extLst>
              </a:tr>
              <a:tr h="565004">
                <a:tc>
                  <a:txBody>
                    <a:bodyPr/>
                    <a:lstStyle/>
                    <a:p>
                      <a:r>
                        <a:rPr lang="en-US" dirty="0"/>
                        <a:t>Remove the ability for advisors to discount without Lane Manager override</a:t>
                      </a:r>
                    </a:p>
                  </a:txBody>
                  <a:tcPr/>
                </a:tc>
                <a:tc>
                  <a:txBody>
                    <a:bodyPr/>
                    <a:lstStyle/>
                    <a:p>
                      <a:r>
                        <a:rPr lang="en-US" dirty="0"/>
                        <a:t>Lane Manager Kathy Mix</a:t>
                      </a:r>
                    </a:p>
                  </a:txBody>
                  <a:tcPr/>
                </a:tc>
                <a:tc>
                  <a:txBody>
                    <a:bodyPr/>
                    <a:lstStyle/>
                    <a:p>
                      <a:r>
                        <a:rPr lang="en-US" dirty="0"/>
                        <a:t>7/8/24</a:t>
                      </a:r>
                    </a:p>
                  </a:txBody>
                  <a:tcPr/>
                </a:tc>
                <a:extLst>
                  <a:ext uri="{0D108BD9-81ED-4DB2-BD59-A6C34878D82A}">
                    <a16:rowId xmlns:a16="http://schemas.microsoft.com/office/drawing/2014/main" val="4137224325"/>
                  </a:ext>
                </a:extLst>
              </a:tr>
              <a:tr h="565004">
                <a:tc>
                  <a:txBody>
                    <a:bodyPr/>
                    <a:lstStyle/>
                    <a:p>
                      <a:r>
                        <a:rPr lang="en-US" dirty="0"/>
                        <a:t>Place a parts fast moving bin in the shop to reduce waiting time on express and quick lane.</a:t>
                      </a:r>
                    </a:p>
                  </a:txBody>
                  <a:tcPr/>
                </a:tc>
                <a:tc>
                  <a:txBody>
                    <a:bodyPr/>
                    <a:lstStyle/>
                    <a:p>
                      <a:r>
                        <a:rPr lang="en-US" dirty="0"/>
                        <a:t>Chris Haynie / Glen </a:t>
                      </a:r>
                      <a:r>
                        <a:rPr lang="en-US" dirty="0" err="1"/>
                        <a:t>Travethian</a:t>
                      </a:r>
                      <a:r>
                        <a:rPr lang="en-US" dirty="0"/>
                        <a:t> (Service and Parts Managers)</a:t>
                      </a:r>
                    </a:p>
                  </a:txBody>
                  <a:tcPr/>
                </a:tc>
                <a:tc>
                  <a:txBody>
                    <a:bodyPr/>
                    <a:lstStyle/>
                    <a:p>
                      <a:r>
                        <a:rPr lang="en-US" dirty="0"/>
                        <a:t>8/1/24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Synopsis:</a:t>
            </a:r>
          </a:p>
          <a:p>
            <a:r>
              <a:rPr lang="en-US" dirty="0"/>
              <a:t>Our dealership has a great mix of experience and youth. We are growing at a rapid pace and it has created some big opportunities. Unfortunately, expanding quickly often leads to growing pains. Certain processes are broken or severely flawed. This has lead to loss in sales, efficiency, and customer satisfaction.</a:t>
            </a:r>
          </a:p>
          <a:p>
            <a:r>
              <a:rPr lang="en-US" dirty="0"/>
              <a:t>We need to put in place an action plan to address the issues at hand and prepare for the opening of our 13 newly built service bays. With the local increase in migration and growth, there will be a great opportunity to capitalize if we can properly prepare and fix the problems previously discussed.</a:t>
            </a:r>
          </a:p>
          <a:p>
            <a:r>
              <a:rPr lang="en-US" dirty="0"/>
              <a:t>Additionally, we need to embrace electrification, as it is not going to go away. The quicker we train our technicians through certifications and Ford training, the quicker we can maximize our profits in this area.</a:t>
            </a:r>
          </a:p>
          <a:p>
            <a:r>
              <a:rPr lang="en-US" dirty="0"/>
              <a:t>There are many challenges ahead that can be turned met with creative solutions by our leadership and subordinates alike. </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We advertise through Ford national marketing and do digital marketing through social media, google, and other online providers.</a:t>
            </a:r>
          </a:p>
          <a:p>
            <a:r>
              <a:rPr lang="en-US" sz="1800" b="0" i="0" u="none" strike="noStrike" baseline="0" dirty="0">
                <a:solidFill>
                  <a:schemeClr val="tx1"/>
                </a:solidFill>
                <a:latin typeface="Calibri" panose="020F0502020204030204" pitchFamily="34" charset="0"/>
              </a:rPr>
              <a:t>Goals for improvement: Shift some focus from competitive advertisements (oil changes, tire rotations) to higher yielding repairs and maintenance.</a:t>
            </a:r>
          </a:p>
          <a:p>
            <a:r>
              <a:rPr lang="en-US" sz="1800" b="0" i="0" u="none" strike="noStrike" baseline="0" dirty="0">
                <a:solidFill>
                  <a:schemeClr val="tx1"/>
                </a:solidFill>
                <a:latin typeface="Calibri" panose="020F0502020204030204" pitchFamily="34" charset="0"/>
              </a:rPr>
              <a:t>Plans to achieve your goals: Work with our marketing director, Kayla Kody, to increase google views when consumers search for key words like “Transmission Repairs”. Offer targeted special and discounts for these higher profitable repairs.</a:t>
            </a:r>
          </a:p>
          <a:p>
            <a:r>
              <a:rPr lang="en-US" sz="1800" b="0" i="0" u="none" strike="noStrike" baseline="0" dirty="0">
                <a:solidFill>
                  <a:schemeClr val="tx1"/>
                </a:solidFill>
                <a:latin typeface="Calibri" panose="020F0502020204030204" pitchFamily="34" charset="0"/>
              </a:rPr>
              <a:t>Plans to evaluate your changes: Evaluate current work mix and compare with future work mix 1 month from initial advertising changes.</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Express Service, Main Shop, Prep &amp; Recon. We average 40-50 appointments per day.</a:t>
            </a:r>
          </a:p>
          <a:p>
            <a:r>
              <a:rPr lang="en-US" sz="1800" b="0" i="0" u="none" strike="noStrike" baseline="0" dirty="0">
                <a:solidFill>
                  <a:srgbClr val="221E1F"/>
                </a:solidFill>
                <a:latin typeface="Calibri" panose="020F0502020204030204" pitchFamily="34" charset="0"/>
              </a:rPr>
              <a:t>Goals for improvement: Improve shop output to achieve 4500 hours per month sold.</a:t>
            </a:r>
          </a:p>
          <a:p>
            <a:r>
              <a:rPr lang="en-US" sz="1800" b="0" i="0" u="none" strike="noStrike" baseline="0" dirty="0">
                <a:solidFill>
                  <a:srgbClr val="221E1F"/>
                </a:solidFill>
                <a:latin typeface="Calibri" panose="020F0502020204030204" pitchFamily="34" charset="0"/>
              </a:rPr>
              <a:t>Plans to achieve your goals: Hire additional technicians through social marketing and events. Continue to utilize mentorship programs, to grow new recruits into the business. </a:t>
            </a:r>
          </a:p>
          <a:p>
            <a:r>
              <a:rPr lang="en-US" sz="1800" b="0" i="0" u="none" strike="noStrike" baseline="0" dirty="0">
                <a:solidFill>
                  <a:srgbClr val="221E1F"/>
                </a:solidFill>
                <a:latin typeface="Calibri" panose="020F0502020204030204" pitchFamily="34" charset="0"/>
              </a:rPr>
              <a:t>Plans to evaluate your changes: Pair apprentice technicians with senior techs to gain experience and knowledge. Incentivize Senior techs with a bonus structure related to apprentice production and growth. </a:t>
            </a: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pic>
        <p:nvPicPr>
          <p:cNvPr id="5" name="Picture 4">
            <a:extLst>
              <a:ext uri="{FF2B5EF4-FFF2-40B4-BE49-F238E27FC236}">
                <a16:creationId xmlns:a16="http://schemas.microsoft.com/office/drawing/2014/main" id="{82832A8D-894E-CC7D-4F10-52AE9E5C7040}"/>
              </a:ext>
            </a:extLst>
          </p:cNvPr>
          <p:cNvPicPr>
            <a:picLocks noChangeAspect="1"/>
          </p:cNvPicPr>
          <p:nvPr/>
        </p:nvPicPr>
        <p:blipFill>
          <a:blip r:embed="rId3"/>
          <a:stretch>
            <a:fillRect/>
          </a:stretch>
        </p:blipFill>
        <p:spPr>
          <a:xfrm>
            <a:off x="5569201" y="1843168"/>
            <a:ext cx="4991100" cy="2990850"/>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Flat rate pay with no guarantees. High unapplied labor due to training of new technicians for service bay expansion being built.</a:t>
            </a:r>
          </a:p>
          <a:p>
            <a:r>
              <a:rPr lang="en-US" sz="1800" b="0" i="0" u="none" strike="noStrike" baseline="0" dirty="0">
                <a:solidFill>
                  <a:srgbClr val="221E1F"/>
                </a:solidFill>
                <a:latin typeface="Calibri" panose="020F0502020204030204" pitchFamily="34" charset="0"/>
              </a:rPr>
              <a:t>Goals for improvement: Reduce unapplied labor by transitioning trainees to C and D level technicians. </a:t>
            </a:r>
          </a:p>
          <a:p>
            <a:r>
              <a:rPr lang="en-US" sz="1800" b="0" i="0" u="none" strike="noStrike" baseline="0" dirty="0">
                <a:solidFill>
                  <a:srgbClr val="221E1F"/>
                </a:solidFill>
                <a:latin typeface="Calibri" panose="020F0502020204030204" pitchFamily="34" charset="0"/>
              </a:rPr>
              <a:t>Plans to achieve your goals: Once the new building is finished, promote apprentice technicians based on current performance, and move newly hired technicians to expanded building. </a:t>
            </a:r>
          </a:p>
          <a:p>
            <a:r>
              <a:rPr lang="en-US" sz="1800" b="0" i="0" u="none" strike="noStrike" baseline="0" dirty="0">
                <a:solidFill>
                  <a:srgbClr val="221E1F"/>
                </a:solidFill>
                <a:latin typeface="Calibri" panose="020F0502020204030204" pitchFamily="34" charset="0"/>
              </a:rPr>
              <a:t>Plans to evaluate your changes: Monitor unapplied labor closely several months after the opening and utilization of the new service bays.</a:t>
            </a: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pic>
        <p:nvPicPr>
          <p:cNvPr id="5" name="Picture 4">
            <a:extLst>
              <a:ext uri="{FF2B5EF4-FFF2-40B4-BE49-F238E27FC236}">
                <a16:creationId xmlns:a16="http://schemas.microsoft.com/office/drawing/2014/main" id="{740D28AC-34D4-ED36-3EDA-CAF54D537576}"/>
              </a:ext>
            </a:extLst>
          </p:cNvPr>
          <p:cNvPicPr>
            <a:picLocks noChangeAspect="1"/>
          </p:cNvPicPr>
          <p:nvPr/>
        </p:nvPicPr>
        <p:blipFill>
          <a:blip r:embed="rId3"/>
          <a:stretch>
            <a:fillRect/>
          </a:stretch>
        </p:blipFill>
        <p:spPr>
          <a:xfrm>
            <a:off x="4861369" y="2439501"/>
            <a:ext cx="4430323" cy="3724205"/>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Running an Express service department/Diesel Repair/Main Shop/</a:t>
            </a:r>
            <a:r>
              <a:rPr lang="en-US" sz="1800" b="0" i="0" u="none" strike="noStrike" baseline="0" dirty="0" err="1">
                <a:solidFill>
                  <a:srgbClr val="221E1F"/>
                </a:solidFill>
                <a:latin typeface="Calibri" panose="020F0502020204030204" pitchFamily="34" charset="0"/>
              </a:rPr>
              <a:t>Rocon</a:t>
            </a:r>
            <a:r>
              <a:rPr lang="en-US" sz="1800" b="0" i="0" u="none" strike="noStrike" baseline="0" dirty="0">
                <a:solidFill>
                  <a:srgbClr val="221E1F"/>
                </a:solidFill>
                <a:latin typeface="Calibri" panose="020F0502020204030204" pitchFamily="34" charset="0"/>
              </a:rPr>
              <a:t> PDI shared by all.</a:t>
            </a:r>
          </a:p>
          <a:p>
            <a:r>
              <a:rPr lang="en-US" sz="1800" b="0" i="0" u="none" strike="noStrike" baseline="0" dirty="0">
                <a:solidFill>
                  <a:srgbClr val="221E1F"/>
                </a:solidFill>
                <a:latin typeface="Calibri" panose="020F0502020204030204" pitchFamily="34" charset="0"/>
              </a:rPr>
              <a:t>Goals for improvement: Combine Recon and Express into one team to increase capacity and utilization. </a:t>
            </a:r>
          </a:p>
          <a:p>
            <a:r>
              <a:rPr lang="en-US" sz="1800" b="0" i="0" u="none" strike="noStrike" baseline="0" dirty="0">
                <a:solidFill>
                  <a:srgbClr val="221E1F"/>
                </a:solidFill>
                <a:latin typeface="Calibri" panose="020F0502020204030204" pitchFamily="34" charset="0"/>
              </a:rPr>
              <a:t>Plans to achieve your goals: Integration of Express and Recon will help cross training lesser experienced technicians.</a:t>
            </a:r>
          </a:p>
          <a:p>
            <a:r>
              <a:rPr lang="en-US" sz="1800" b="0" i="0" u="none" strike="noStrike" baseline="0" dirty="0">
                <a:solidFill>
                  <a:srgbClr val="221E1F"/>
                </a:solidFill>
                <a:latin typeface="Calibri" panose="020F0502020204030204" pitchFamily="34" charset="0"/>
              </a:rPr>
              <a:t>Plans to evaluate your changes: Training express lane techs on recon will help experienced technicians focus on higher yielding repairs. Experienced Technicians are more proficient in these repairs, increasing productivity by all of our team.</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pic>
        <p:nvPicPr>
          <p:cNvPr id="5" name="Picture 4">
            <a:extLst>
              <a:ext uri="{FF2B5EF4-FFF2-40B4-BE49-F238E27FC236}">
                <a16:creationId xmlns:a16="http://schemas.microsoft.com/office/drawing/2014/main" id="{78F94A51-0CC9-4F89-CA3B-4F459A9F34ED}"/>
              </a:ext>
            </a:extLst>
          </p:cNvPr>
          <p:cNvPicPr>
            <a:picLocks noChangeAspect="1"/>
          </p:cNvPicPr>
          <p:nvPr/>
        </p:nvPicPr>
        <p:blipFill>
          <a:blip r:embed="rId3"/>
          <a:stretch>
            <a:fillRect/>
          </a:stretch>
        </p:blipFill>
        <p:spPr>
          <a:xfrm>
            <a:off x="4729018" y="1644073"/>
            <a:ext cx="5043632" cy="4272714"/>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Technicians only work 8-5PM weekdays and one Saturday per month. </a:t>
            </a:r>
          </a:p>
          <a:p>
            <a:r>
              <a:rPr lang="en-US" sz="1800" b="0" i="0" u="none" strike="noStrike" baseline="0" dirty="0">
                <a:solidFill>
                  <a:srgbClr val="221E1F"/>
                </a:solidFill>
                <a:latin typeface="Calibri" panose="020F0502020204030204" pitchFamily="34" charset="0"/>
              </a:rPr>
              <a:t>Goals for improvement: Improve Total Labor Sales and Utilization.</a:t>
            </a:r>
          </a:p>
          <a:p>
            <a:r>
              <a:rPr lang="en-US" sz="1800" b="0" i="0" u="none" strike="noStrike" baseline="0" dirty="0">
                <a:solidFill>
                  <a:srgbClr val="221E1F"/>
                </a:solidFill>
                <a:latin typeface="Calibri" panose="020F0502020204030204" pitchFamily="34" charset="0"/>
              </a:rPr>
              <a:t>Plans to achieve your goals: Add one additional </a:t>
            </a:r>
            <a:r>
              <a:rPr lang="en-US" dirty="0">
                <a:solidFill>
                  <a:srgbClr val="221E1F"/>
                </a:solidFill>
                <a:latin typeface="Calibri" panose="020F0502020204030204" pitchFamily="34" charset="0"/>
              </a:rPr>
              <a:t>Saturday per month and allow technicians to work overtime past 5PM if sales is still open.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Use one on ones with technicians to get buy in and show them the potential growth in their own pay by increasing Total Labor Sales.</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pic>
        <p:nvPicPr>
          <p:cNvPr id="5" name="Picture 4">
            <a:extLst>
              <a:ext uri="{FF2B5EF4-FFF2-40B4-BE49-F238E27FC236}">
                <a16:creationId xmlns:a16="http://schemas.microsoft.com/office/drawing/2014/main" id="{EB955438-DEC0-EC01-7C9B-7494973786DF}"/>
              </a:ext>
            </a:extLst>
          </p:cNvPr>
          <p:cNvPicPr>
            <a:picLocks noChangeAspect="1"/>
          </p:cNvPicPr>
          <p:nvPr/>
        </p:nvPicPr>
        <p:blipFill>
          <a:blip r:embed="rId3"/>
          <a:stretch>
            <a:fillRect/>
          </a:stretch>
        </p:blipFill>
        <p:spPr>
          <a:xfrm>
            <a:off x="5109873" y="1578408"/>
            <a:ext cx="3819525" cy="4791075"/>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lnSpcReduction="10000"/>
          </a:bodyPr>
          <a:lstStyle/>
          <a:p>
            <a:r>
              <a:rPr lang="en-US" dirty="0"/>
              <a:t>Competitive and Maintenance drive down labor hour averages through heavy coupon use in a highly competitive market. </a:t>
            </a:r>
          </a:p>
          <a:p>
            <a:r>
              <a:rPr lang="en-US" dirty="0"/>
              <a:t>It was agreed that we have a huge opportunity to upsell more of these customers from 1 line RO’s to multiple repairs. </a:t>
            </a:r>
          </a:p>
          <a:p>
            <a:r>
              <a:rPr lang="en-US" dirty="0"/>
              <a:t>We can be improve these numbers doing more thorough multi point inspections and having advisors upsell on the menus, especially on some of the older vehicles that were 1 line RO’s.</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pic>
        <p:nvPicPr>
          <p:cNvPr id="5" name="Picture 4">
            <a:extLst>
              <a:ext uri="{FF2B5EF4-FFF2-40B4-BE49-F238E27FC236}">
                <a16:creationId xmlns:a16="http://schemas.microsoft.com/office/drawing/2014/main" id="{E42A55DE-0DAD-B961-C1A5-3DD7D863DFB6}"/>
              </a:ext>
            </a:extLst>
          </p:cNvPr>
          <p:cNvPicPr>
            <a:picLocks noChangeAspect="1"/>
          </p:cNvPicPr>
          <p:nvPr/>
        </p:nvPicPr>
        <p:blipFill>
          <a:blip r:embed="rId3"/>
          <a:stretch>
            <a:fillRect/>
          </a:stretch>
        </p:blipFill>
        <p:spPr>
          <a:xfrm>
            <a:off x="4994450" y="2118651"/>
            <a:ext cx="4672365" cy="3979212"/>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6665575" cy="3880773"/>
          </a:xfrm>
        </p:spPr>
        <p:txBody>
          <a:bodyPr>
            <a:normAutofit fontScale="85000" lnSpcReduction="20000"/>
          </a:bodyPr>
          <a:lstStyle/>
          <a:p>
            <a:r>
              <a:rPr lang="en-US" dirty="0"/>
              <a:t>Strengths:</a:t>
            </a:r>
          </a:p>
          <a:p>
            <a:r>
              <a:rPr lang="en-US" dirty="0"/>
              <a:t>Family company with owners who are dedicated to training and expanding the business: NADA Training, 20 Groups, Expansion of Service</a:t>
            </a:r>
          </a:p>
          <a:p>
            <a:r>
              <a:rPr lang="en-US" dirty="0"/>
              <a:t>Apprentice Program in place to recruit technicians right out of school.</a:t>
            </a:r>
          </a:p>
          <a:p>
            <a:r>
              <a:rPr lang="en-US" dirty="0"/>
              <a:t>Experienced Service Manager with 25 years in the field.</a:t>
            </a:r>
          </a:p>
          <a:p>
            <a:r>
              <a:rPr lang="en-US" dirty="0"/>
              <a:t>The overall health of the service department is strong. Well staffed with good morale and growth year over year.</a:t>
            </a:r>
          </a:p>
          <a:p>
            <a:r>
              <a:rPr lang="en-US" dirty="0"/>
              <a:t>We have a good mix of youth and experience in technicians and service advisors.</a:t>
            </a:r>
          </a:p>
          <a:p>
            <a:r>
              <a:rPr lang="en-US" dirty="0"/>
              <a:t>New Vehicles represent 50% of total RO’s which is exactly where NADA says we should be at.</a:t>
            </a:r>
          </a:p>
          <a:p>
            <a:r>
              <a:rPr lang="en-US" dirty="0"/>
              <a:t>Current location is rapidly growing and affluent. There is huge potential for the future.</a:t>
            </a:r>
          </a:p>
          <a:p>
            <a:r>
              <a:rPr lang="en-US" dirty="0"/>
              <a:t>Currently our Net profit represents 32% of total sales, which is significantly above 20% goal.</a:t>
            </a:r>
          </a:p>
          <a:p>
            <a:endParaRPr lang="en-US" dirty="0"/>
          </a:p>
        </p:txBody>
      </p:sp>
      <p:pic>
        <p:nvPicPr>
          <p:cNvPr id="5" name="Picture 4">
            <a:extLst>
              <a:ext uri="{FF2B5EF4-FFF2-40B4-BE49-F238E27FC236}">
                <a16:creationId xmlns:a16="http://schemas.microsoft.com/office/drawing/2014/main" id="{9DB4B895-BA98-31E3-C729-A3FAE6B038C1}"/>
              </a:ext>
            </a:extLst>
          </p:cNvPr>
          <p:cNvPicPr>
            <a:picLocks noChangeAspect="1"/>
          </p:cNvPicPr>
          <p:nvPr/>
        </p:nvPicPr>
        <p:blipFill>
          <a:blip r:embed="rId2"/>
          <a:stretch>
            <a:fillRect/>
          </a:stretch>
        </p:blipFill>
        <p:spPr>
          <a:xfrm>
            <a:off x="7493648" y="1185200"/>
            <a:ext cx="4360214" cy="4856162"/>
          </a:xfrm>
          <a:prstGeom prst="rect">
            <a:avLst/>
          </a:prstGeom>
        </p:spPr>
      </p:pic>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6684048" cy="3880773"/>
          </a:xfrm>
        </p:spPr>
        <p:txBody>
          <a:bodyPr>
            <a:normAutofit fontScale="77500" lnSpcReduction="20000"/>
          </a:bodyPr>
          <a:lstStyle/>
          <a:p>
            <a:r>
              <a:rPr lang="en-US" dirty="0"/>
              <a:t>Weaknesses:</a:t>
            </a:r>
          </a:p>
          <a:p>
            <a:r>
              <a:rPr lang="en-US" dirty="0"/>
              <a:t>Total Fixed Operations Absorption is at 52%, below NADA guide of 60%.</a:t>
            </a:r>
          </a:p>
          <a:p>
            <a:r>
              <a:rPr lang="en-US" dirty="0"/>
              <a:t>Expenses are currently 47.6% of total gross. High unapplied labor is a big contributing factor.</a:t>
            </a:r>
          </a:p>
          <a:p>
            <a:r>
              <a:rPr lang="en-US" dirty="0"/>
              <a:t>Gross Profit Retention is at 52.4%, significantly below NADA standard of 76%.</a:t>
            </a:r>
          </a:p>
          <a:p>
            <a:r>
              <a:rPr lang="en-US" dirty="0"/>
              <a:t>Our most experienced staff are all older and close to retirement. This could cause a ripple effect in the near future without preparation and training of newer technicians.</a:t>
            </a:r>
          </a:p>
          <a:p>
            <a:r>
              <a:rPr lang="en-US" dirty="0"/>
              <a:t>One line RO’s are over 60% of evaluated RO’s. The goal should be roughly 10-15%</a:t>
            </a:r>
          </a:p>
          <a:p>
            <a:r>
              <a:rPr lang="en-US" dirty="0"/>
              <a:t>Technician Proficiency is 81.63% which is much lower than the 125% goal.</a:t>
            </a:r>
          </a:p>
          <a:p>
            <a:r>
              <a:rPr lang="en-US" dirty="0"/>
              <a:t>Hours per RO is 2.02 and should be increased 2.2-2.5 Per RO</a:t>
            </a:r>
          </a:p>
          <a:p>
            <a:r>
              <a:rPr lang="en-US" dirty="0"/>
              <a:t>The open RO report revealed we have an issue with heavily aged Ros that needs to be addressed immediately.</a:t>
            </a:r>
          </a:p>
          <a:p>
            <a:endParaRPr lang="en-US" dirty="0"/>
          </a:p>
          <a:p>
            <a:endParaRPr lang="en-US" dirty="0"/>
          </a:p>
          <a:p>
            <a:endParaRPr lang="en-US" dirty="0"/>
          </a:p>
        </p:txBody>
      </p:sp>
      <p:pic>
        <p:nvPicPr>
          <p:cNvPr id="4" name="Picture 3">
            <a:extLst>
              <a:ext uri="{FF2B5EF4-FFF2-40B4-BE49-F238E27FC236}">
                <a16:creationId xmlns:a16="http://schemas.microsoft.com/office/drawing/2014/main" id="{8774106B-D32F-0E22-BC31-ACCF8C0D93BC}"/>
              </a:ext>
            </a:extLst>
          </p:cNvPr>
          <p:cNvPicPr>
            <a:picLocks noChangeAspect="1"/>
          </p:cNvPicPr>
          <p:nvPr/>
        </p:nvPicPr>
        <p:blipFill>
          <a:blip r:embed="rId2"/>
          <a:stretch>
            <a:fillRect/>
          </a:stretch>
        </p:blipFill>
        <p:spPr>
          <a:xfrm>
            <a:off x="7499927" y="99928"/>
            <a:ext cx="4603317" cy="3625023"/>
          </a:xfrm>
          <a:prstGeom prst="rect">
            <a:avLst/>
          </a:prstGeom>
        </p:spPr>
      </p:pic>
      <p:pic>
        <p:nvPicPr>
          <p:cNvPr id="6" name="Picture 5">
            <a:extLst>
              <a:ext uri="{FF2B5EF4-FFF2-40B4-BE49-F238E27FC236}">
                <a16:creationId xmlns:a16="http://schemas.microsoft.com/office/drawing/2014/main" id="{7135732A-010A-373E-148F-1AB680EBCF3E}"/>
              </a:ext>
            </a:extLst>
          </p:cNvPr>
          <p:cNvPicPr>
            <a:picLocks noChangeAspect="1"/>
          </p:cNvPicPr>
          <p:nvPr/>
        </p:nvPicPr>
        <p:blipFill>
          <a:blip r:embed="rId3"/>
          <a:stretch>
            <a:fillRect/>
          </a:stretch>
        </p:blipFill>
        <p:spPr>
          <a:xfrm>
            <a:off x="7499927" y="3791856"/>
            <a:ext cx="4603317" cy="3066144"/>
          </a:xfrm>
          <a:prstGeom prst="rect">
            <a:avLst/>
          </a:prstGeom>
        </p:spPr>
      </p:pic>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202</TotalTime>
  <Words>1667</Words>
  <Application>Microsoft Office PowerPoint</Application>
  <PresentationFormat>Widescreen</PresentationFormat>
  <Paragraphs>128</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Michael Rzeminski</cp:lastModifiedBy>
  <cp:revision>7</cp:revision>
  <dcterms:created xsi:type="dcterms:W3CDTF">2022-12-04T13:10:55Z</dcterms:created>
  <dcterms:modified xsi:type="dcterms:W3CDTF">2024-07-04T20:52:52Z</dcterms:modified>
</cp:coreProperties>
</file>