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74" autoAdjust="0"/>
    <p:restoredTop sz="94660"/>
  </p:normalViewPr>
  <p:slideViewPr>
    <p:cSldViewPr snapToGrid="0">
      <p:cViewPr>
        <p:scale>
          <a:sx n="79" d="100"/>
          <a:sy n="79" d="100"/>
        </p:scale>
        <p:origin x="-152" y="17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file:////Users/yosi/Downloads/RO%20Analysis%20by%20Tech.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6B68-C34A-AB30-E46C76DDFC48}"/>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6B68-C34A-AB30-E46C76DDFC48}"/>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0.21364498436618995</c:v>
                </c:pt>
                <c:pt idx="1">
                  <c:v>0.32528576554410782</c:v>
                </c:pt>
                <c:pt idx="2">
                  <c:v>0.46106925008970229</c:v>
                </c:pt>
              </c:numCache>
            </c:numRef>
          </c:val>
          <c:extLst>
            <c:ext xmlns:c16="http://schemas.microsoft.com/office/drawing/2014/chart" uri="{C3380CC4-5D6E-409C-BE32-E72D297353CC}">
              <c16:uniqueId val="{00000004-6B68-C34A-AB30-E46C76DDFC48}"/>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78830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91161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329933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711791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388306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63876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643199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161141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86605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83326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81852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70572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83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6548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244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01020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47433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7/4/24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29433450"/>
      </p:ext>
    </p:extLst>
  </p:cSld>
  <p:clrMap bg1="dk1" tx1="lt1" bg2="dk2" tx2="lt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 id="214748386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683171" y="695631"/>
            <a:ext cx="8825658" cy="3329581"/>
          </a:xfrm>
        </p:spPr>
        <p:txBody>
          <a:bodyPr/>
          <a:lstStyle/>
          <a:p>
            <a:pPr algn="ctr"/>
            <a:r>
              <a:rPr lang="en-US" dirty="0">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683171" y="4025212"/>
            <a:ext cx="8825658" cy="861420"/>
          </a:xfrm>
        </p:spPr>
        <p:txBody>
          <a:bodyPr>
            <a:normAutofit fontScale="77500" lnSpcReduction="20000"/>
          </a:bodyPr>
          <a:lstStyle/>
          <a:p>
            <a:pPr algn="ctr"/>
            <a:r>
              <a:rPr lang="en-US" sz="3200" dirty="0"/>
              <a:t>Columbiana CJD</a:t>
            </a:r>
          </a:p>
          <a:p>
            <a:pPr algn="ctr"/>
            <a:r>
              <a:rPr lang="en-US" sz="3200" dirty="0"/>
              <a:t>Adam Yossef</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Gaining non-OEM traffic through targeted marketing efforts</a:t>
            </a:r>
          </a:p>
          <a:p>
            <a:r>
              <a:rPr lang="en-US" dirty="0"/>
              <a:t>Menu-Selling to decrease 1-Line RO’s </a:t>
            </a:r>
          </a:p>
          <a:p>
            <a:r>
              <a:rPr lang="en-US" dirty="0"/>
              <a:t>Submit for warranty labor rate increase </a:t>
            </a:r>
          </a:p>
          <a:p>
            <a:r>
              <a:rPr lang="en-US" dirty="0"/>
              <a:t>Improve our effective labor rate</a:t>
            </a:r>
          </a:p>
          <a:p>
            <a:r>
              <a:rPr lang="en-US" dirty="0"/>
              <a:t>Create customer loyalty programs and train new and used vehicle customers on regular maintenance. Sales to service conversion.</a:t>
            </a:r>
          </a:p>
          <a:p>
            <a:r>
              <a:rPr lang="en-US" dirty="0"/>
              <a:t>Video MPI’s to increase CP sold hours </a:t>
            </a:r>
          </a:p>
          <a:p>
            <a:r>
              <a:rPr lang="en-US" dirty="0"/>
              <a:t>Decrease unapplied time</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Our mothership store, </a:t>
            </a:r>
            <a:r>
              <a:rPr lang="en-US" dirty="0" err="1"/>
              <a:t>Kufleitner</a:t>
            </a:r>
            <a:r>
              <a:rPr lang="en-US" dirty="0"/>
              <a:t> CDJR of Boardman </a:t>
            </a:r>
          </a:p>
          <a:p>
            <a:r>
              <a:rPr lang="en-US" dirty="0"/>
              <a:t>Quick-Lube shops such as Valvoline, </a:t>
            </a:r>
            <a:r>
              <a:rPr lang="en-US" dirty="0" err="1"/>
              <a:t>Jiify</a:t>
            </a:r>
            <a:r>
              <a:rPr lang="en-US" dirty="0"/>
              <a:t> Lube, NTB, </a:t>
            </a:r>
            <a:r>
              <a:rPr lang="en-US" dirty="0" err="1"/>
              <a:t>PepBoys</a:t>
            </a:r>
            <a:r>
              <a:rPr lang="en-US" dirty="0"/>
              <a:t>, </a:t>
            </a:r>
            <a:r>
              <a:rPr lang="en-US" dirty="0" err="1"/>
              <a:t>Autozone</a:t>
            </a:r>
            <a:r>
              <a:rPr lang="en-US" dirty="0"/>
              <a:t>, etc. </a:t>
            </a:r>
          </a:p>
          <a:p>
            <a:r>
              <a:rPr lang="en-US" dirty="0"/>
              <a:t>Shortage of skilled automotive technicians in the labor market</a:t>
            </a:r>
          </a:p>
          <a:p>
            <a:r>
              <a:rPr lang="en-US" dirty="0"/>
              <a:t>Economic downturns leading to decreased customer expenditure on maintenance and repairs.</a:t>
            </a:r>
          </a:p>
          <a:p>
            <a:r>
              <a:rPr lang="en-US" dirty="0"/>
              <a:t>Supply chain issues</a:t>
            </a:r>
          </a:p>
          <a:p>
            <a:r>
              <a:rPr lang="en-US" dirty="0"/>
              <a:t>Cybersecurity and DMS crisis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latin typeface="Calibri" panose="020F0502020204030204" pitchFamily="34" charset="0"/>
              </a:rPr>
              <a:t>I</a:t>
            </a:r>
            <a:r>
              <a:rPr lang="en-US" sz="2000" b="0" i="0" u="none" strike="noStrike" baseline="0" dirty="0">
                <a:latin typeface="Calibri" panose="020F0502020204030204" pitchFamily="34" charset="0"/>
              </a:rPr>
              <a:t>mprove facility utilization, increase</a:t>
            </a:r>
            <a:r>
              <a:rPr lang="en-US" dirty="0">
                <a:latin typeface="Calibri" panose="020F0502020204030204" pitchFamily="34" charset="0"/>
              </a:rPr>
              <a:t> sold hours, </a:t>
            </a:r>
            <a:r>
              <a:rPr lang="en-US" sz="2000" b="0" i="0" u="none" strike="noStrike" baseline="0" dirty="0">
                <a:latin typeface="Calibri" panose="020F0502020204030204" pitchFamily="34" charset="0"/>
              </a:rPr>
              <a:t> </a:t>
            </a:r>
            <a:r>
              <a:rPr lang="en-US" dirty="0">
                <a:latin typeface="Calibri" panose="020F0502020204030204" pitchFamily="34" charset="0"/>
              </a:rPr>
              <a:t>decrease unapplied time.</a:t>
            </a:r>
          </a:p>
          <a:p>
            <a:r>
              <a:rPr lang="en-US" dirty="0">
                <a:latin typeface="Calibri" panose="020F0502020204030204" pitchFamily="34" charset="0"/>
              </a:rPr>
              <a:t>Increase tech proficiency, hours billed, and hours available</a:t>
            </a:r>
          </a:p>
          <a:p>
            <a:r>
              <a:rPr lang="en-US" b="0" i="0" strike="noStrike" baseline="0" dirty="0">
                <a:latin typeface="Calibri" panose="020F0502020204030204" pitchFamily="34" charset="0"/>
              </a:rPr>
              <a:t>Hire more techs and create </a:t>
            </a:r>
            <a:r>
              <a:rPr lang="en-US" dirty="0">
                <a:latin typeface="Calibri" panose="020F0502020204030204" pitchFamily="34" charset="0"/>
              </a:rPr>
              <a:t>the opportunity for flip-shifts to increase hours of operation</a:t>
            </a:r>
          </a:p>
          <a:p>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j-ea"/>
                <a:cs typeface="+mj-cs"/>
              </a:rPr>
              <a:t>Enhance customer experience and convenience</a:t>
            </a:r>
            <a:endParaRPr lang="en-US" u="sng" dirty="0">
              <a:solidFill>
                <a:prstClr val="white"/>
              </a:solidFill>
              <a:latin typeface="Calibri" panose="020F0502020204030204" pitchFamily="34" charset="0"/>
            </a:endParaRPr>
          </a:p>
          <a:p>
            <a:r>
              <a:rPr lang="en-US" sz="2000" dirty="0">
                <a:latin typeface="Calibri" panose="020F0502020204030204" pitchFamily="34" charset="0"/>
              </a:rPr>
              <a:t>Increase amount of non-OEM work</a:t>
            </a:r>
          </a:p>
          <a:p>
            <a:pPr lvl="1"/>
            <a:r>
              <a:rPr lang="en-US" b="0" i="0" strike="noStrike" baseline="0" dirty="0">
                <a:solidFill>
                  <a:schemeClr val="tx1"/>
                </a:solidFill>
                <a:latin typeface="Calibri" panose="020F0502020204030204" pitchFamily="34" charset="0"/>
              </a:rPr>
              <a:t>Optimi</a:t>
            </a:r>
            <a:r>
              <a:rPr lang="en-US" dirty="0">
                <a:latin typeface="Calibri" panose="020F0502020204030204" pitchFamily="34" charset="0"/>
              </a:rPr>
              <a:t>ze sales-to-service conversion </a:t>
            </a:r>
            <a:endParaRPr lang="en-US" sz="2000" b="0" i="0" u="sng" strike="noStrike" baseline="0" dirty="0">
              <a:solidFill>
                <a:schemeClr val="tx1"/>
              </a:solidFill>
              <a:latin typeface="Calibri" panose="020F0502020204030204" pitchFamily="34" charset="0"/>
            </a:endParaRPr>
          </a:p>
          <a:p>
            <a:endParaRPr lang="en-US" b="0" i="0" strike="noStrike" baseline="0" dirty="0">
              <a:latin typeface="Calibri" panose="020F0502020204030204" pitchFamily="34" charset="0"/>
            </a:endParaRPr>
          </a:p>
          <a:p>
            <a:endParaRPr lang="en-US" dirty="0">
              <a:latin typeface="Calibri" panose="020F0502020204030204" pitchFamily="34" charset="0"/>
            </a:endParaRPr>
          </a:p>
          <a:p>
            <a:endParaRPr lang="en-US" sz="2000" b="0" i="0" u="none" strike="noStrike" baseline="0" dirty="0">
              <a:latin typeface="Calibri" panose="020F0502020204030204" pitchFamily="34" charset="0"/>
            </a:endParaRP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Emphasize sales to service conversion for non-OEM customers</a:t>
            </a:r>
          </a:p>
          <a:p>
            <a:r>
              <a:rPr lang="en-US" dirty="0"/>
              <a:t>Explore training programs for service managers, advisors, and technicians</a:t>
            </a:r>
          </a:p>
          <a:p>
            <a:r>
              <a:rPr lang="en-US" dirty="0"/>
              <a:t>Increase service hours</a:t>
            </a:r>
          </a:p>
          <a:p>
            <a:r>
              <a:rPr lang="en-US" dirty="0"/>
              <a:t>Diversify service offerings </a:t>
            </a:r>
          </a:p>
          <a:p>
            <a:pPr lvl="1"/>
            <a:r>
              <a:rPr lang="en-US" dirty="0"/>
              <a:t>Expansion into aftermarket accessories instead of subletting </a:t>
            </a:r>
          </a:p>
          <a:p>
            <a:r>
              <a:rPr lang="en-US" dirty="0"/>
              <a:t>Focus on customer retention and adoption </a:t>
            </a:r>
          </a:p>
          <a:p>
            <a:pPr lvl="1"/>
            <a:r>
              <a:rPr lang="en-US" dirty="0"/>
              <a:t>Tailor targeted marketing campaigns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Utilize our service manager Jeff from our larger store nearby to inspire and train Columbiana’s service manager. </a:t>
            </a:r>
          </a:p>
          <a:p>
            <a:r>
              <a:rPr lang="en-US" dirty="0"/>
              <a:t>Incentivize and motivate technicians to reduce unapplied time</a:t>
            </a:r>
          </a:p>
          <a:p>
            <a:r>
              <a:rPr lang="en-US" dirty="0"/>
              <a:t>Create service specials tailored to non-brand vehicles and un-serviced vehicles in the area </a:t>
            </a:r>
          </a:p>
          <a:p>
            <a:r>
              <a:rPr lang="en-US" dirty="0"/>
              <a:t>Disrupt the hangout spot that the parts department has become </a:t>
            </a:r>
          </a:p>
          <a:p>
            <a:r>
              <a:rPr lang="en-US" dirty="0"/>
              <a:t>Hire 2 new service advisors and analyze each tech to avoid red herrings and eliminate parasitical workplace activity.</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658582453"/>
              </p:ext>
            </p:extLst>
          </p:nvPr>
        </p:nvGraphicFramePr>
        <p:xfrm>
          <a:off x="1118205" y="1374404"/>
          <a:ext cx="9201453" cy="5120640"/>
        </p:xfrm>
        <a:graphic>
          <a:graphicData uri="http://schemas.openxmlformats.org/drawingml/2006/table">
            <a:tbl>
              <a:tblPr firstRow="1" bandRow="1">
                <a:tableStyleId>{5C22544A-7EE6-4342-B048-85BDC9FD1C3A}</a:tableStyleId>
              </a:tblPr>
              <a:tblGrid>
                <a:gridCol w="3067151">
                  <a:extLst>
                    <a:ext uri="{9D8B030D-6E8A-4147-A177-3AD203B41FA5}">
                      <a16:colId xmlns:a16="http://schemas.microsoft.com/office/drawing/2014/main" val="2235853955"/>
                    </a:ext>
                  </a:extLst>
                </a:gridCol>
                <a:gridCol w="3067151">
                  <a:extLst>
                    <a:ext uri="{9D8B030D-6E8A-4147-A177-3AD203B41FA5}">
                      <a16:colId xmlns:a16="http://schemas.microsoft.com/office/drawing/2014/main" val="4174400132"/>
                    </a:ext>
                  </a:extLst>
                </a:gridCol>
                <a:gridCol w="3067151">
                  <a:extLst>
                    <a:ext uri="{9D8B030D-6E8A-4147-A177-3AD203B41FA5}">
                      <a16:colId xmlns:a16="http://schemas.microsoft.com/office/drawing/2014/main" val="1146395385"/>
                    </a:ext>
                  </a:extLst>
                </a:gridCol>
              </a:tblGrid>
              <a:tr h="545552">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908183">
                <a:tc>
                  <a:txBody>
                    <a:bodyPr/>
                    <a:lstStyle/>
                    <a:p>
                      <a:r>
                        <a:rPr lang="en-US" dirty="0"/>
                        <a:t>Implement new processes for Columbiana’s service manager</a:t>
                      </a:r>
                    </a:p>
                  </a:txBody>
                  <a:tcPr/>
                </a:tc>
                <a:tc>
                  <a:txBody>
                    <a:bodyPr/>
                    <a:lstStyle/>
                    <a:p>
                      <a:r>
                        <a:rPr lang="en-US" dirty="0"/>
                        <a:t>Service Manager of our Boardman Dealership </a:t>
                      </a:r>
                    </a:p>
                  </a:txBody>
                  <a:tcPr/>
                </a:tc>
                <a:tc>
                  <a:txBody>
                    <a:bodyPr/>
                    <a:lstStyle/>
                    <a:p>
                      <a:r>
                        <a:rPr lang="en-US" dirty="0"/>
                        <a:t>Weekly</a:t>
                      </a:r>
                    </a:p>
                  </a:txBody>
                  <a:tcPr/>
                </a:tc>
                <a:extLst>
                  <a:ext uri="{0D108BD9-81ED-4DB2-BD59-A6C34878D82A}">
                    <a16:rowId xmlns:a16="http://schemas.microsoft.com/office/drawing/2014/main" val="2400365483"/>
                  </a:ext>
                </a:extLst>
              </a:tr>
              <a:tr h="348342">
                <a:tc>
                  <a:txBody>
                    <a:bodyPr/>
                    <a:lstStyle/>
                    <a:p>
                      <a:r>
                        <a:rPr lang="en-US" dirty="0"/>
                        <a:t>Service Price Guide</a:t>
                      </a:r>
                    </a:p>
                  </a:txBody>
                  <a:tcPr/>
                </a:tc>
                <a:tc>
                  <a:txBody>
                    <a:bodyPr/>
                    <a:lstStyle/>
                    <a:p>
                      <a:r>
                        <a:rPr lang="en-US" dirty="0"/>
                        <a:t>Fixed Ops manager</a:t>
                      </a:r>
                    </a:p>
                  </a:txBody>
                  <a:tcPr/>
                </a:tc>
                <a:tc>
                  <a:txBody>
                    <a:bodyPr/>
                    <a:lstStyle/>
                    <a:p>
                      <a:r>
                        <a:rPr lang="en-US" dirty="0"/>
                        <a:t>12/31/24</a:t>
                      </a:r>
                    </a:p>
                  </a:txBody>
                  <a:tcPr/>
                </a:tc>
                <a:extLst>
                  <a:ext uri="{0D108BD9-81ED-4DB2-BD59-A6C34878D82A}">
                    <a16:rowId xmlns:a16="http://schemas.microsoft.com/office/drawing/2014/main" val="107845787"/>
                  </a:ext>
                </a:extLst>
              </a:tr>
              <a:tr h="348342">
                <a:tc>
                  <a:txBody>
                    <a:bodyPr/>
                    <a:lstStyle/>
                    <a:p>
                      <a:r>
                        <a:rPr lang="en-US" dirty="0"/>
                        <a:t>Video MPI’s</a:t>
                      </a:r>
                    </a:p>
                  </a:txBody>
                  <a:tcPr/>
                </a:tc>
                <a:tc>
                  <a:txBody>
                    <a:bodyPr/>
                    <a:lstStyle/>
                    <a:p>
                      <a:r>
                        <a:rPr lang="en-US" dirty="0"/>
                        <a:t>Service Manager, Techs</a:t>
                      </a:r>
                    </a:p>
                  </a:txBody>
                  <a:tcPr/>
                </a:tc>
                <a:tc>
                  <a:txBody>
                    <a:bodyPr/>
                    <a:lstStyle/>
                    <a:p>
                      <a:r>
                        <a:rPr lang="en-US" dirty="0"/>
                        <a:t>Monthly</a:t>
                      </a:r>
                    </a:p>
                  </a:txBody>
                  <a:tcPr/>
                </a:tc>
                <a:extLst>
                  <a:ext uri="{0D108BD9-81ED-4DB2-BD59-A6C34878D82A}">
                    <a16:rowId xmlns:a16="http://schemas.microsoft.com/office/drawing/2014/main" val="1530126605"/>
                  </a:ext>
                </a:extLst>
              </a:tr>
              <a:tr h="545552">
                <a:tc>
                  <a:txBody>
                    <a:bodyPr/>
                    <a:lstStyle/>
                    <a:p>
                      <a:r>
                        <a:rPr lang="en-US" dirty="0"/>
                        <a:t>One-Line RO Performance Analysis</a:t>
                      </a:r>
                    </a:p>
                  </a:txBody>
                  <a:tcPr/>
                </a:tc>
                <a:tc>
                  <a:txBody>
                    <a:bodyPr/>
                    <a:lstStyle/>
                    <a:p>
                      <a:r>
                        <a:rPr lang="en-US" dirty="0"/>
                        <a:t>Service Manager, SA’s</a:t>
                      </a:r>
                    </a:p>
                  </a:txBody>
                  <a:tcPr/>
                </a:tc>
                <a:tc>
                  <a:txBody>
                    <a:bodyPr/>
                    <a:lstStyle/>
                    <a:p>
                      <a:r>
                        <a:rPr lang="en-US" dirty="0"/>
                        <a:t>Weekly</a:t>
                      </a:r>
                    </a:p>
                  </a:txBody>
                  <a:tcPr/>
                </a:tc>
                <a:extLst>
                  <a:ext uri="{0D108BD9-81ED-4DB2-BD59-A6C34878D82A}">
                    <a16:rowId xmlns:a16="http://schemas.microsoft.com/office/drawing/2014/main" val="1950345431"/>
                  </a:ext>
                </a:extLst>
              </a:tr>
              <a:tr h="545552">
                <a:tc>
                  <a:txBody>
                    <a:bodyPr/>
                    <a:lstStyle/>
                    <a:p>
                      <a:r>
                        <a:rPr lang="en-US" dirty="0"/>
                        <a:t>Service Specials/Loyalty Programs</a:t>
                      </a:r>
                    </a:p>
                  </a:txBody>
                  <a:tcPr/>
                </a:tc>
                <a:tc>
                  <a:txBody>
                    <a:bodyPr/>
                    <a:lstStyle/>
                    <a:p>
                      <a:r>
                        <a:rPr lang="en-US" dirty="0"/>
                        <a:t>Fixed Ops manager</a:t>
                      </a:r>
                    </a:p>
                  </a:txBody>
                  <a:tcPr/>
                </a:tc>
                <a:tc>
                  <a:txBody>
                    <a:bodyPr/>
                    <a:lstStyle/>
                    <a:p>
                      <a:r>
                        <a:rPr lang="en-US" dirty="0"/>
                        <a:t>Monthly</a:t>
                      </a:r>
                    </a:p>
                  </a:txBody>
                  <a:tcPr/>
                </a:tc>
                <a:extLst>
                  <a:ext uri="{0D108BD9-81ED-4DB2-BD59-A6C34878D82A}">
                    <a16:rowId xmlns:a16="http://schemas.microsoft.com/office/drawing/2014/main" val="1960891333"/>
                  </a:ext>
                </a:extLst>
              </a:tr>
              <a:tr h="545552">
                <a:tc>
                  <a:txBody>
                    <a:bodyPr/>
                    <a:lstStyle/>
                    <a:p>
                      <a:r>
                        <a:rPr lang="en-US" dirty="0"/>
                        <a:t>Dispatching based on skillset</a:t>
                      </a:r>
                    </a:p>
                  </a:txBody>
                  <a:tcPr/>
                </a:tc>
                <a:tc>
                  <a:txBody>
                    <a:bodyPr/>
                    <a:lstStyle/>
                    <a:p>
                      <a:r>
                        <a:rPr lang="en-US" dirty="0"/>
                        <a:t>Service Manager</a:t>
                      </a:r>
                    </a:p>
                  </a:txBody>
                  <a:tcPr/>
                </a:tc>
                <a:tc>
                  <a:txBody>
                    <a:bodyPr/>
                    <a:lstStyle/>
                    <a:p>
                      <a:r>
                        <a:rPr lang="en-US" dirty="0"/>
                        <a:t>Bi-Weekly</a:t>
                      </a:r>
                    </a:p>
                  </a:txBody>
                  <a:tcPr/>
                </a:tc>
                <a:extLst>
                  <a:ext uri="{0D108BD9-81ED-4DB2-BD59-A6C34878D82A}">
                    <a16:rowId xmlns:a16="http://schemas.microsoft.com/office/drawing/2014/main" val="4137224325"/>
                  </a:ext>
                </a:extLst>
              </a:tr>
              <a:tr h="545552">
                <a:tc>
                  <a:txBody>
                    <a:bodyPr/>
                    <a:lstStyle/>
                    <a:p>
                      <a:r>
                        <a:rPr lang="en-US" dirty="0"/>
                        <a:t>Required training</a:t>
                      </a:r>
                    </a:p>
                  </a:txBody>
                  <a:tcPr/>
                </a:tc>
                <a:tc>
                  <a:txBody>
                    <a:bodyPr/>
                    <a:lstStyle/>
                    <a:p>
                      <a:r>
                        <a:rPr lang="en-US" dirty="0"/>
                        <a:t>Service Manager, FOM, Techs</a:t>
                      </a:r>
                    </a:p>
                  </a:txBody>
                  <a:tcPr/>
                </a:tc>
                <a:tc>
                  <a:txBody>
                    <a:bodyPr/>
                    <a:lstStyle/>
                    <a:p>
                      <a:r>
                        <a:rPr lang="en-US" dirty="0"/>
                        <a:t>Quarterly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Columbiana CJD is currently undergoing major reconstruction in our our service department. The major flaws such as a complacent  service manager, a problematic service advisor who had to be terminated, and overall lack of responsibility/drive in our marketing/selling efforts have been plucked out and are a work-in-progress.</a:t>
            </a:r>
          </a:p>
          <a:p>
            <a:r>
              <a:rPr lang="en-US" dirty="0"/>
              <a:t>Under the leadership of a new general manager, the expired processes of the “old fashioned way” are being thrown out and the demand for training and defined responsibilities is slowly but surely coming to fruition.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chemeClr val="tx1"/>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104293" y="1637282"/>
            <a:ext cx="8946541" cy="4768000"/>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2100" b="0" i="0" u="sng" strike="noStrike" baseline="0" dirty="0">
                <a:solidFill>
                  <a:schemeClr val="tx1"/>
                </a:solidFill>
                <a:latin typeface="Calibri" panose="020F0502020204030204" pitchFamily="34" charset="0"/>
              </a:rPr>
              <a:t>Current practices</a:t>
            </a:r>
          </a:p>
          <a:p>
            <a:pPr lvl="1"/>
            <a:r>
              <a:rPr lang="en-US" sz="2100" b="0" i="0" u="none" strike="noStrike" baseline="0" dirty="0">
                <a:solidFill>
                  <a:schemeClr val="tx1"/>
                </a:solidFill>
                <a:latin typeface="Calibri" panose="020F0502020204030204" pitchFamily="34" charset="0"/>
              </a:rPr>
              <a:t>Mailers, newsletter emails with specials, radio, nationwide campaign programs.</a:t>
            </a:r>
          </a:p>
          <a:p>
            <a:r>
              <a:rPr lang="en-US" sz="2100" b="0" i="0" u="sng" strike="noStrike" baseline="0" dirty="0">
                <a:solidFill>
                  <a:schemeClr val="tx1"/>
                </a:solidFill>
                <a:latin typeface="Calibri" panose="020F0502020204030204" pitchFamily="34" charset="0"/>
              </a:rPr>
              <a:t>Goals for improvement</a:t>
            </a:r>
          </a:p>
          <a:p>
            <a:pPr lvl="1"/>
            <a:r>
              <a:rPr lang="en-US" sz="2100" dirty="0">
                <a:latin typeface="Calibri" panose="020F0502020204030204" pitchFamily="34" charset="0"/>
              </a:rPr>
              <a:t>Increase amount of non-OEM work</a:t>
            </a:r>
          </a:p>
          <a:p>
            <a:pPr lvl="1"/>
            <a:r>
              <a:rPr lang="en-US" sz="2100" b="0" i="0" strike="noStrike" baseline="0" dirty="0">
                <a:solidFill>
                  <a:schemeClr val="tx1"/>
                </a:solidFill>
                <a:latin typeface="Calibri" panose="020F0502020204030204" pitchFamily="34" charset="0"/>
              </a:rPr>
              <a:t>Optimi</a:t>
            </a:r>
            <a:r>
              <a:rPr lang="en-US" sz="2100" dirty="0">
                <a:latin typeface="Calibri" panose="020F0502020204030204" pitchFamily="34" charset="0"/>
              </a:rPr>
              <a:t>ze sales-to-service conversion </a:t>
            </a:r>
          </a:p>
          <a:p>
            <a:pPr lvl="1"/>
            <a:r>
              <a:rPr lang="en-US" sz="2100" b="0" i="0" strike="noStrike" baseline="0" dirty="0">
                <a:solidFill>
                  <a:schemeClr val="tx1"/>
                </a:solidFill>
                <a:latin typeface="Calibri" panose="020F0502020204030204" pitchFamily="34" charset="0"/>
              </a:rPr>
              <a:t>Enhance customer experience and convenience</a:t>
            </a:r>
            <a:endParaRPr lang="en-US" sz="2100" b="0" i="0" u="sng" strike="noStrike" baseline="0" dirty="0">
              <a:solidFill>
                <a:schemeClr val="tx1"/>
              </a:solidFill>
              <a:latin typeface="Calibri" panose="020F0502020204030204" pitchFamily="34" charset="0"/>
            </a:endParaRPr>
          </a:p>
          <a:p>
            <a:r>
              <a:rPr lang="en-US" sz="2100" b="0" i="0" u="sng" strike="noStrike" baseline="0" dirty="0">
                <a:solidFill>
                  <a:schemeClr val="tx1"/>
                </a:solidFill>
                <a:latin typeface="Calibri" panose="020F0502020204030204" pitchFamily="34" charset="0"/>
              </a:rPr>
              <a:t>Plans to achieve your goals </a:t>
            </a:r>
          </a:p>
          <a:p>
            <a:pPr lvl="1"/>
            <a:r>
              <a:rPr lang="en-US" sz="2100" dirty="0">
                <a:latin typeface="Calibri" panose="020F0502020204030204" pitchFamily="34" charset="0"/>
              </a:rPr>
              <a:t>Optimize local SEO; improving the dealership’s visibility for general automotive service-related searches. In addition, we should utilize more diverse marketing channels. Ex; Social Media, targeted Google Ad campaigns, etc.</a:t>
            </a:r>
          </a:p>
          <a:p>
            <a:pPr lvl="1"/>
            <a:r>
              <a:rPr lang="en-US" sz="2100" dirty="0">
                <a:latin typeface="Calibri" panose="020F0502020204030204" pitchFamily="34" charset="0"/>
              </a:rPr>
              <a:t>Implement loyalty incentive programs and regular specials for other makes and models.</a:t>
            </a:r>
            <a:endParaRPr lang="en-US" sz="2100" b="0" i="0" strike="noStrike" baseline="0" dirty="0">
              <a:solidFill>
                <a:schemeClr val="tx1"/>
              </a:solidFill>
              <a:latin typeface="Calibri" panose="020F0502020204030204" pitchFamily="34" charset="0"/>
            </a:endParaRPr>
          </a:p>
          <a:p>
            <a:r>
              <a:rPr lang="en-US" sz="2100" b="0" i="0" u="sng" strike="noStrike" baseline="0" dirty="0">
                <a:solidFill>
                  <a:schemeClr val="tx1"/>
                </a:solidFill>
                <a:latin typeface="Calibri" panose="020F0502020204030204" pitchFamily="34" charset="0"/>
              </a:rPr>
              <a:t>Plans to evaluate your changes </a:t>
            </a:r>
          </a:p>
          <a:p>
            <a:pPr lvl="1"/>
            <a:r>
              <a:rPr lang="en-US" sz="2100" b="0" i="0" strike="noStrike" baseline="0" dirty="0">
                <a:solidFill>
                  <a:schemeClr val="tx1"/>
                </a:solidFill>
                <a:latin typeface="Calibri" panose="020F0502020204030204" pitchFamily="34" charset="0"/>
              </a:rPr>
              <a:t> Track service revenue, bookings, and online engagement from non-OEM vehicles</a:t>
            </a:r>
          </a:p>
          <a:p>
            <a:pPr lvl="1"/>
            <a:r>
              <a:rPr lang="en-US" sz="2100" dirty="0">
                <a:latin typeface="Calibri" panose="020F0502020204030204" pitchFamily="34" charset="0"/>
              </a:rPr>
              <a:t>Measure customer acquisition and retention on a biweekly basis</a:t>
            </a:r>
          </a:p>
          <a:p>
            <a:pPr lvl="1"/>
            <a:endParaRPr lang="en-US" sz="1600" b="0" i="0"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chemeClr val="tx1"/>
                </a:solidFill>
                <a:latin typeface="Calibri" panose="020F0502020204030204" pitchFamily="34" charset="0"/>
              </a:rPr>
            </a:br>
            <a:r>
              <a:rPr lang="en-US" sz="1800" b="0" i="0" u="none" strike="noStrike" baseline="0" dirty="0">
                <a:solidFill>
                  <a:schemeClr val="tx1"/>
                </a:solidFill>
                <a:latin typeface="Calibri" panose="020F0502020204030204" pitchFamily="34" charset="0"/>
              </a:rPr>
              <a:t> </a:t>
            </a:r>
            <a:r>
              <a:rPr lang="en-US" b="1" i="0" u="none" strike="noStrike" baseline="0" dirty="0">
                <a:solidFill>
                  <a:schemeClr val="tx1"/>
                </a:solidFill>
                <a:latin typeface="Calibri" panose="020F0502020204030204" pitchFamily="34" charset="0"/>
              </a:rPr>
              <a:t>Analyze Cost of Labor </a:t>
            </a:r>
            <a:br>
              <a:rPr lang="en-US" sz="1800" b="0" i="0" u="none" strike="noStrike" baseline="0" dirty="0">
                <a:solidFill>
                  <a:schemeClr val="tx1"/>
                </a:solidFill>
                <a:latin typeface="Calibri" panose="020F0502020204030204" pitchFamily="34" charset="0"/>
              </a:rPr>
            </a:br>
            <a:br>
              <a:rPr lang="en-US" sz="1800" b="0" i="0" u="none" strike="noStrike" baseline="0" dirty="0">
                <a:solidFill>
                  <a:schemeClr val="tx1"/>
                </a:solidFill>
                <a:latin typeface="Calibri" panose="020F0502020204030204" pitchFamily="34" charset="0"/>
              </a:rPr>
            </a:br>
            <a:endParaRPr lang="en-US" dirty="0">
              <a:solidFill>
                <a:schemeClr val="tx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284207" y="1880460"/>
            <a:ext cx="4185623" cy="3304117"/>
          </a:xfrm>
        </p:spPr>
        <p:txBody>
          <a:bodyPr>
            <a:normAutofit fontScale="92500" lnSpcReduction="20000"/>
          </a:bodyPr>
          <a:lstStyle/>
          <a:p>
            <a:pPr algn="l"/>
            <a:endParaRPr lang="en-US" sz="1800" b="0" i="0" u="none" strike="noStrike" baseline="0" dirty="0">
              <a:latin typeface="Calibri" panose="020F0502020204030204" pitchFamily="34" charset="0"/>
            </a:endParaRPr>
          </a:p>
          <a:p>
            <a:r>
              <a:rPr lang="en-US" sz="1800" b="0" i="0" u="none" strike="noStrike" baseline="0" dirty="0">
                <a:latin typeface="Calibri" panose="020F0502020204030204" pitchFamily="34" charset="0"/>
              </a:rPr>
              <a:t>Current practices: Quick-Lube Techs, Recon, Prep, and Main Shop.</a:t>
            </a:r>
          </a:p>
          <a:p>
            <a:r>
              <a:rPr lang="en-US" sz="1800" b="0" i="0" u="none" strike="noStrike" baseline="0" dirty="0">
                <a:latin typeface="Calibri" panose="020F0502020204030204" pitchFamily="34" charset="0"/>
              </a:rPr>
              <a:t>Goals for improvement: Improve facility utilization, increase</a:t>
            </a:r>
            <a:r>
              <a:rPr lang="en-US" dirty="0">
                <a:latin typeface="Calibri" panose="020F0502020204030204" pitchFamily="34" charset="0"/>
              </a:rPr>
              <a:t> sold hours, </a:t>
            </a:r>
            <a:r>
              <a:rPr lang="en-US" sz="1800" b="0" i="0" u="none" strike="noStrike" baseline="0" dirty="0">
                <a:latin typeface="Calibri" panose="020F0502020204030204" pitchFamily="34" charset="0"/>
              </a:rPr>
              <a:t> </a:t>
            </a:r>
            <a:r>
              <a:rPr lang="en-US" dirty="0">
                <a:latin typeface="Calibri" panose="020F0502020204030204" pitchFamily="34" charset="0"/>
              </a:rPr>
              <a:t>decrease unapplied time.</a:t>
            </a:r>
            <a:endParaRPr lang="en-US" sz="1800" b="0" i="0" u="none" strike="noStrike" baseline="0" dirty="0">
              <a:latin typeface="Calibri" panose="020F0502020204030204" pitchFamily="34" charset="0"/>
            </a:endParaRPr>
          </a:p>
          <a:p>
            <a:r>
              <a:rPr lang="en-US" sz="1800" b="0" i="0" u="none" strike="noStrike" baseline="0" dirty="0">
                <a:latin typeface="Calibri" panose="020F0502020204030204" pitchFamily="34" charset="0"/>
              </a:rPr>
              <a:t>Plans to achieve your goals: Hire 2 service advisors, define new processes for current service manager, define major causes of downtime.</a:t>
            </a:r>
          </a:p>
          <a:p>
            <a:r>
              <a:rPr lang="en-US" sz="1800" b="0" i="0" u="none" strike="noStrike" baseline="0" dirty="0">
                <a:latin typeface="Calibri" panose="020F0502020204030204" pitchFamily="34" charset="0"/>
              </a:rPr>
              <a:t>Plans to evaluate your changes: Have current service manager from ou</a:t>
            </a:r>
            <a:r>
              <a:rPr lang="en-US" dirty="0">
                <a:latin typeface="Calibri" panose="020F0502020204030204" pitchFamily="34" charset="0"/>
              </a:rPr>
              <a:t>r home dealership evaluate progress via </a:t>
            </a:r>
            <a:r>
              <a:rPr lang="en-US" dirty="0" err="1">
                <a:latin typeface="Calibri" panose="020F0502020204030204" pitchFamily="34" charset="0"/>
              </a:rPr>
              <a:t>Kpi’s</a:t>
            </a:r>
            <a:r>
              <a:rPr lang="en-US" dirty="0">
                <a:latin typeface="Calibri" panose="020F0502020204030204" pitchFamily="34" charset="0"/>
              </a:rPr>
              <a:t>.</a:t>
            </a:r>
            <a:endParaRPr lang="en-US" sz="1800" b="0" i="0" u="none" strike="noStrike" baseline="0" dirty="0">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5AA5607A-011D-380C-D13E-632C8AC6D8F6}"/>
              </a:ext>
            </a:extLst>
          </p:cNvPr>
          <p:cNvPicPr>
            <a:picLocks noChangeAspect="1"/>
          </p:cNvPicPr>
          <p:nvPr/>
        </p:nvPicPr>
        <p:blipFill>
          <a:blip r:embed="rId2"/>
          <a:stretch>
            <a:fillRect/>
          </a:stretch>
        </p:blipFill>
        <p:spPr>
          <a:xfrm>
            <a:off x="4785357" y="1623483"/>
            <a:ext cx="7406643" cy="381807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chemeClr val="tx1"/>
                </a:solidFill>
                <a:latin typeface="Calibri" panose="020F0502020204030204" pitchFamily="34" charset="0"/>
              </a:rPr>
            </a:br>
            <a:r>
              <a:rPr lang="en-US" b="1" i="0" u="none" strike="noStrike" baseline="0" dirty="0">
                <a:solidFill>
                  <a:schemeClr val="tx1"/>
                </a:solidFill>
                <a:latin typeface="Calibri" panose="020F0502020204030204" pitchFamily="34" charset="0"/>
              </a:rPr>
              <a:t>Changes in Expense Structure </a:t>
            </a:r>
            <a:br>
              <a:rPr lang="en-US" sz="1800" b="0" i="0" u="none" strike="noStrike" baseline="0" dirty="0">
                <a:solidFill>
                  <a:schemeClr val="tx1"/>
                </a:solidFill>
                <a:latin typeface="Calibri" panose="020F0502020204030204" pitchFamily="34" charset="0"/>
              </a:rPr>
            </a:br>
            <a:br>
              <a:rPr lang="en-US" sz="1800" b="0" i="0" u="none" strike="noStrike" baseline="0" dirty="0">
                <a:solidFill>
                  <a:schemeClr val="tx1"/>
                </a:solidFill>
                <a:latin typeface="Calibri" panose="020F0502020204030204" pitchFamily="34" charset="0"/>
              </a:rPr>
            </a:br>
            <a:br>
              <a:rPr lang="en-US" sz="1800" b="0" i="0" u="none" strike="noStrike" baseline="0" dirty="0">
                <a:solidFill>
                  <a:schemeClr val="tx1"/>
                </a:solidFill>
                <a:latin typeface="Calibri" panose="020F0502020204030204" pitchFamily="34" charset="0"/>
              </a:rPr>
            </a:br>
            <a:endParaRPr lang="en-US" dirty="0">
              <a:solidFill>
                <a:schemeClr val="tx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latin typeface="Calibri" panose="020F0502020204030204" pitchFamily="34" charset="0"/>
            </a:endParaRPr>
          </a:p>
          <a:p>
            <a:r>
              <a:rPr lang="en-US" sz="1800" b="0" i="0" u="sng" strike="noStrike" baseline="0" dirty="0">
                <a:latin typeface="Calibri" panose="020F0502020204030204" pitchFamily="34" charset="0"/>
              </a:rPr>
              <a:t>Goals for improvement</a:t>
            </a:r>
            <a:r>
              <a:rPr lang="en-US" sz="1800" b="0" i="0" u="none" strike="noStrike" baseline="0" dirty="0">
                <a:latin typeface="Calibri" panose="020F0502020204030204" pitchFamily="34" charset="0"/>
              </a:rPr>
              <a:t>: </a:t>
            </a:r>
          </a:p>
          <a:p>
            <a:pPr lvl="1"/>
            <a:r>
              <a:rPr lang="en-US" b="0" i="0" u="none" strike="noStrike" baseline="0" dirty="0">
                <a:latin typeface="Calibri" panose="020F0502020204030204" pitchFamily="34" charset="0"/>
              </a:rPr>
              <a:t>Decrease unapplied time and increase work hours.</a:t>
            </a:r>
          </a:p>
          <a:p>
            <a:r>
              <a:rPr lang="en-US" sz="1800" b="0" i="0" u="sng" strike="noStrike" baseline="0" dirty="0">
                <a:latin typeface="Calibri" panose="020F0502020204030204" pitchFamily="34" charset="0"/>
              </a:rPr>
              <a:t>Plans to achieve your goals</a:t>
            </a:r>
            <a:r>
              <a:rPr lang="en-US" sz="1800" b="0" i="0" u="none" strike="noStrike" baseline="0" dirty="0">
                <a:latin typeface="Calibri" panose="020F0502020204030204" pitchFamily="34" charset="0"/>
              </a:rPr>
              <a:t>: </a:t>
            </a:r>
          </a:p>
          <a:p>
            <a:pPr lvl="1"/>
            <a:r>
              <a:rPr lang="en-US" b="0" i="0" u="none" strike="noStrike" baseline="0" dirty="0">
                <a:latin typeface="Calibri" panose="020F0502020204030204" pitchFamily="34" charset="0"/>
              </a:rPr>
              <a:t>Improve scheduling efficiency, schedule appointments strategically to minimize downtime between jobs </a:t>
            </a:r>
          </a:p>
          <a:p>
            <a:r>
              <a:rPr lang="en-US" sz="1800" b="0" i="0" u="sng" strike="noStrike" baseline="0" dirty="0">
                <a:latin typeface="Calibri" panose="020F0502020204030204" pitchFamily="34" charset="0"/>
              </a:rPr>
              <a:t>Plans to evaluate your changes</a:t>
            </a:r>
            <a:r>
              <a:rPr lang="en-US" sz="1800" b="0" i="0" u="none" strike="noStrike" baseline="0" dirty="0">
                <a:latin typeface="Calibri" panose="020F0502020204030204" pitchFamily="34" charset="0"/>
              </a:rPr>
              <a:t> </a:t>
            </a:r>
          </a:p>
          <a:p>
            <a:pPr lvl="1"/>
            <a:r>
              <a:rPr lang="en-US" dirty="0">
                <a:latin typeface="Calibri" panose="020F0502020204030204" pitchFamily="34" charset="0"/>
              </a:rPr>
              <a:t>Conduct regular performance reviews</a:t>
            </a:r>
          </a:p>
          <a:p>
            <a:pPr lvl="2"/>
            <a:r>
              <a:rPr lang="en-US" dirty="0">
                <a:latin typeface="Calibri" panose="020F0502020204030204" pitchFamily="34" charset="0"/>
              </a:rPr>
              <a:t>Monitor individual technician </a:t>
            </a:r>
            <a:r>
              <a:rPr lang="en-US" dirty="0" err="1">
                <a:latin typeface="Calibri" panose="020F0502020204030204" pitchFamily="34" charset="0"/>
              </a:rPr>
              <a:t>profiency</a:t>
            </a:r>
            <a:endParaRPr lang="en-US" dirty="0">
              <a:latin typeface="Calibri" panose="020F0502020204030204" pitchFamily="34" charset="0"/>
            </a:endParaRPr>
          </a:p>
          <a:p>
            <a:pPr lvl="2"/>
            <a:r>
              <a:rPr lang="en-US" dirty="0">
                <a:latin typeface="Calibri" panose="020F0502020204030204" pitchFamily="34" charset="0"/>
              </a:rPr>
              <a:t>Track metrics such as shop utilization, tech proficiency, 1-line RO’s on a monthly basis</a:t>
            </a:r>
          </a:p>
        </p:txBody>
      </p:sp>
      <p:pic>
        <p:nvPicPr>
          <p:cNvPr id="5" name="Picture 4">
            <a:extLst>
              <a:ext uri="{FF2B5EF4-FFF2-40B4-BE49-F238E27FC236}">
                <a16:creationId xmlns:a16="http://schemas.microsoft.com/office/drawing/2014/main" id="{E24AB3D8-0B43-B4FB-2F06-7917839F5727}"/>
              </a:ext>
            </a:extLst>
          </p:cNvPr>
          <p:cNvPicPr>
            <a:picLocks noChangeAspect="1"/>
          </p:cNvPicPr>
          <p:nvPr/>
        </p:nvPicPr>
        <p:blipFill>
          <a:blip r:embed="rId2"/>
          <a:stretch>
            <a:fillRect/>
          </a:stretch>
        </p:blipFill>
        <p:spPr>
          <a:xfrm>
            <a:off x="5849362" y="1723361"/>
            <a:ext cx="5665304" cy="431800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chemeClr val="tx1"/>
                </a:solidFill>
                <a:latin typeface="Calibri" panose="020F0502020204030204" pitchFamily="34" charset="0"/>
              </a:rPr>
            </a:br>
            <a:r>
              <a:rPr lang="en-US" b="1" i="0" u="none" strike="noStrike" baseline="0" dirty="0">
                <a:solidFill>
                  <a:schemeClr val="tx1"/>
                </a:solidFill>
                <a:latin typeface="Calibri" panose="020F0502020204030204" pitchFamily="34" charset="0"/>
              </a:rPr>
              <a:t>Productivity</a:t>
            </a:r>
            <a:br>
              <a:rPr lang="en-US" sz="1800" b="0" i="0" u="none" strike="noStrike" baseline="0" dirty="0">
                <a:solidFill>
                  <a:schemeClr val="tx1"/>
                </a:solidFill>
                <a:latin typeface="Calibri" panose="020F0502020204030204" pitchFamily="34" charset="0"/>
              </a:rPr>
            </a:br>
            <a:br>
              <a:rPr lang="en-US" sz="1800" b="0" i="0" u="none" strike="noStrike" baseline="0" dirty="0">
                <a:solidFill>
                  <a:schemeClr val="tx1"/>
                </a:solidFill>
                <a:latin typeface="Calibri" panose="020F0502020204030204" pitchFamily="34" charset="0"/>
              </a:rPr>
            </a:br>
            <a:br>
              <a:rPr lang="en-US" sz="1800" b="0" i="0" u="none" strike="noStrike" baseline="0" dirty="0">
                <a:solidFill>
                  <a:schemeClr val="tx1"/>
                </a:solidFill>
                <a:latin typeface="Calibri" panose="020F0502020204030204" pitchFamily="34" charset="0"/>
              </a:rPr>
            </a:br>
            <a:endParaRPr lang="en-US" dirty="0">
              <a:solidFill>
                <a:schemeClr val="tx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89071" y="1555334"/>
            <a:ext cx="4396339" cy="4634367"/>
          </a:xfrm>
        </p:spPr>
        <p:txBody>
          <a:bodyPr>
            <a:normAutofit lnSpcReduction="10000"/>
          </a:bodyPr>
          <a:lstStyle/>
          <a:p>
            <a:pPr algn="l"/>
            <a:endParaRPr lang="en-US" sz="1800" b="0" i="0" u="none" strike="noStrike" baseline="0" dirty="0">
              <a:latin typeface="Calibri" panose="020F0502020204030204" pitchFamily="34" charset="0"/>
            </a:endParaRPr>
          </a:p>
          <a:p>
            <a:r>
              <a:rPr lang="en-US" sz="1800" b="0" i="0" u="sng" strike="noStrike" baseline="0" dirty="0">
                <a:latin typeface="Calibri" panose="020F0502020204030204" pitchFamily="34" charset="0"/>
              </a:rPr>
              <a:t>Current practices</a:t>
            </a:r>
          </a:p>
          <a:p>
            <a:pPr lvl="1"/>
            <a:r>
              <a:rPr lang="en-US" sz="1600" b="0" i="0" u="none" strike="noStrike" baseline="0" dirty="0">
                <a:latin typeface="Calibri" panose="020F0502020204030204" pitchFamily="34" charset="0"/>
              </a:rPr>
              <a:t>Quick-Lube Techs, Recon, Prep, and Main Shop.</a:t>
            </a:r>
            <a:endParaRPr lang="en-US" b="0" i="0" strike="noStrike" baseline="0" dirty="0">
              <a:latin typeface="Calibri" panose="020F0502020204030204" pitchFamily="34" charset="0"/>
            </a:endParaRPr>
          </a:p>
          <a:p>
            <a:r>
              <a:rPr lang="en-US" sz="1800" b="0" i="0" u="sng" strike="noStrike" baseline="0" dirty="0">
                <a:latin typeface="Calibri" panose="020F0502020204030204" pitchFamily="34" charset="0"/>
              </a:rPr>
              <a:t>Goals for improvement </a:t>
            </a:r>
          </a:p>
          <a:p>
            <a:pPr lvl="1"/>
            <a:r>
              <a:rPr lang="en-US" dirty="0">
                <a:latin typeface="Calibri" panose="020F0502020204030204" pitchFamily="34" charset="0"/>
              </a:rPr>
              <a:t>Increase tech proficiency, hours billed, and hours available</a:t>
            </a:r>
            <a:endParaRPr lang="en-US" b="0" i="0" strike="noStrike" baseline="0" dirty="0">
              <a:latin typeface="Calibri" panose="020F0502020204030204" pitchFamily="34" charset="0"/>
            </a:endParaRPr>
          </a:p>
          <a:p>
            <a:r>
              <a:rPr lang="en-US" sz="1800" b="0" i="0" u="sng" strike="noStrike" baseline="0" dirty="0">
                <a:latin typeface="Calibri" panose="020F0502020204030204" pitchFamily="34" charset="0"/>
              </a:rPr>
              <a:t>Plans to achieve your goals</a:t>
            </a:r>
            <a:r>
              <a:rPr lang="en-US" sz="1800" b="0" i="0" u="none" strike="noStrike" baseline="0" dirty="0">
                <a:latin typeface="Calibri" panose="020F0502020204030204" pitchFamily="34" charset="0"/>
              </a:rPr>
              <a:t> </a:t>
            </a:r>
          </a:p>
          <a:p>
            <a:pPr lvl="1"/>
            <a:r>
              <a:rPr lang="en-US" b="0" i="0" u="none" strike="noStrike" baseline="0" dirty="0">
                <a:latin typeface="Calibri" panose="020F0502020204030204" pitchFamily="34" charset="0"/>
              </a:rPr>
              <a:t>Match service hours with sales with the potential for service to be opened on Sundays</a:t>
            </a:r>
          </a:p>
          <a:p>
            <a:r>
              <a:rPr lang="en-US" sz="1800" b="0" i="0" u="sng" strike="noStrike" baseline="0" dirty="0">
                <a:latin typeface="Calibri" panose="020F0502020204030204" pitchFamily="34" charset="0"/>
              </a:rPr>
              <a:t>Plans to evaluate your changes</a:t>
            </a:r>
          </a:p>
          <a:p>
            <a:pPr lvl="1"/>
            <a:r>
              <a:rPr lang="en-US" b="0" i="0" strike="noStrike" baseline="0" dirty="0">
                <a:latin typeface="Calibri" panose="020F0502020204030204" pitchFamily="34" charset="0"/>
              </a:rPr>
              <a:t>Analyze each </a:t>
            </a:r>
            <a:r>
              <a:rPr lang="en-US" dirty="0">
                <a:latin typeface="Calibri" panose="020F0502020204030204" pitchFamily="34" charset="0"/>
              </a:rPr>
              <a:t>service category’s gross and  hours billed per month</a:t>
            </a:r>
            <a:endParaRPr lang="en-US" b="0" i="0" strike="noStrike" baseline="0" dirty="0">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75DC3849-9F94-8391-C605-21E6F135E98D}"/>
              </a:ext>
            </a:extLst>
          </p:cNvPr>
          <p:cNvPicPr>
            <a:picLocks noChangeAspect="1"/>
          </p:cNvPicPr>
          <p:nvPr/>
        </p:nvPicPr>
        <p:blipFill>
          <a:blip r:embed="rId2"/>
          <a:stretch>
            <a:fillRect/>
          </a:stretch>
        </p:blipFill>
        <p:spPr>
          <a:xfrm>
            <a:off x="4685410" y="659817"/>
            <a:ext cx="6860479" cy="532278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chemeClr val="tx1"/>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031695" y="1717675"/>
            <a:ext cx="4396339" cy="4195763"/>
          </a:xfrm>
        </p:spPr>
        <p:txBody>
          <a:bodyPr>
            <a:normAutofit fontScale="85000" lnSpcReduction="20000"/>
          </a:bodyPr>
          <a:lstStyle/>
          <a:p>
            <a:pPr algn="l"/>
            <a:endParaRPr lang="en-US" sz="1800" b="0" i="0" u="none" strike="noStrike" baseline="0" dirty="0">
              <a:latin typeface="Calibri" panose="020F0502020204030204" pitchFamily="34" charset="0"/>
            </a:endParaRPr>
          </a:p>
          <a:p>
            <a:r>
              <a:rPr lang="en-US" sz="1800" b="0" i="0" u="sng" strike="noStrike" baseline="0" dirty="0">
                <a:latin typeface="Calibri" panose="020F0502020204030204" pitchFamily="34" charset="0"/>
              </a:rPr>
              <a:t>Current practices</a:t>
            </a:r>
          </a:p>
          <a:p>
            <a:pPr lvl="1"/>
            <a:r>
              <a:rPr lang="en-US" b="0" i="0" u="none" strike="noStrike" baseline="0" dirty="0">
                <a:latin typeface="Calibri" panose="020F0502020204030204" pitchFamily="34" charset="0"/>
              </a:rPr>
              <a:t>Techs work 7:30AM-5:30pm on weekdays, 8AM-12pm on Saturdays </a:t>
            </a:r>
          </a:p>
          <a:p>
            <a:r>
              <a:rPr lang="en-US" sz="1800" b="0" i="0" u="sng" strike="noStrike" baseline="0" dirty="0">
                <a:latin typeface="Calibri" panose="020F0502020204030204" pitchFamily="34" charset="0"/>
              </a:rPr>
              <a:t>Goals for improvement </a:t>
            </a:r>
          </a:p>
          <a:p>
            <a:pPr lvl="1"/>
            <a:r>
              <a:rPr lang="en-US" b="0" i="0" strike="noStrike" baseline="0" dirty="0">
                <a:latin typeface="Calibri" panose="020F0502020204030204" pitchFamily="34" charset="0"/>
              </a:rPr>
              <a:t>Hire more techs and create </a:t>
            </a:r>
            <a:r>
              <a:rPr lang="en-US" dirty="0">
                <a:latin typeface="Calibri" panose="020F0502020204030204" pitchFamily="34" charset="0"/>
              </a:rPr>
              <a:t>the opportunity for flip-shifts to increase hours of operation</a:t>
            </a:r>
            <a:endParaRPr lang="en-US" b="0" i="0" strike="noStrike" baseline="0" dirty="0">
              <a:latin typeface="Calibri" panose="020F0502020204030204" pitchFamily="34" charset="0"/>
            </a:endParaRPr>
          </a:p>
          <a:p>
            <a:r>
              <a:rPr lang="en-US" sz="1800" b="0" i="0" u="sng" strike="noStrike" baseline="0" dirty="0">
                <a:latin typeface="Calibri" panose="020F0502020204030204" pitchFamily="34" charset="0"/>
              </a:rPr>
              <a:t>Plans to achieve your goals </a:t>
            </a:r>
          </a:p>
          <a:p>
            <a:pPr lvl="1"/>
            <a:r>
              <a:rPr lang="en-US" b="0" i="0" strike="noStrike" baseline="0" dirty="0">
                <a:latin typeface="Calibri" panose="020F0502020204030204" pitchFamily="34" charset="0"/>
              </a:rPr>
              <a:t>Match </a:t>
            </a:r>
            <a:r>
              <a:rPr lang="en-US" dirty="0">
                <a:latin typeface="Calibri" panose="020F0502020204030204" pitchFamily="34" charset="0"/>
              </a:rPr>
              <a:t>service hours with sales hours</a:t>
            </a:r>
          </a:p>
          <a:p>
            <a:pPr lvl="1"/>
            <a:r>
              <a:rPr lang="en-US" b="0" i="0" strike="noStrike" baseline="0" dirty="0">
                <a:latin typeface="Calibri" panose="020F0502020204030204" pitchFamily="34" charset="0"/>
              </a:rPr>
              <a:t>Flip-Shifts</a:t>
            </a:r>
          </a:p>
          <a:p>
            <a:pPr lvl="1"/>
            <a:r>
              <a:rPr lang="en-US" dirty="0">
                <a:latin typeface="Calibri" panose="020F0502020204030204" pitchFamily="34" charset="0"/>
              </a:rPr>
              <a:t>Create a pay plan that incentives work completed on Sundays</a:t>
            </a:r>
            <a:endParaRPr lang="en-US" b="0" i="0" strike="noStrike" baseline="0" dirty="0">
              <a:latin typeface="Calibri" panose="020F0502020204030204" pitchFamily="34" charset="0"/>
            </a:endParaRPr>
          </a:p>
          <a:p>
            <a:r>
              <a:rPr lang="en-US" sz="1800" b="0" i="0" u="sng" strike="noStrike" baseline="0" dirty="0">
                <a:latin typeface="Calibri" panose="020F0502020204030204" pitchFamily="34" charset="0"/>
              </a:rPr>
              <a:t>Plans to evaluate your changes </a:t>
            </a:r>
          </a:p>
          <a:p>
            <a:pPr lvl="1"/>
            <a:r>
              <a:rPr lang="en-US" i="0" strike="noStrike" baseline="0" dirty="0">
                <a:latin typeface="Calibri" panose="020F0502020204030204" pitchFamily="34" charset="0"/>
              </a:rPr>
              <a:t>Hold weekly meetings with service managers, advisors, techs, and analyze facility potential and satisfaction on a weekly basis.</a:t>
            </a:r>
          </a:p>
          <a:p>
            <a:endParaRPr lang="en-US" dirty="0"/>
          </a:p>
        </p:txBody>
      </p:sp>
      <p:pic>
        <p:nvPicPr>
          <p:cNvPr id="5" name="Picture 4">
            <a:extLst>
              <a:ext uri="{FF2B5EF4-FFF2-40B4-BE49-F238E27FC236}">
                <a16:creationId xmlns:a16="http://schemas.microsoft.com/office/drawing/2014/main" id="{41214EF4-EA9F-1A0A-D7EA-F0156CA1AEF8}"/>
              </a:ext>
            </a:extLst>
          </p:cNvPr>
          <p:cNvPicPr>
            <a:picLocks noChangeAspect="1"/>
          </p:cNvPicPr>
          <p:nvPr/>
        </p:nvPicPr>
        <p:blipFill>
          <a:blip r:embed="rId2"/>
          <a:stretch>
            <a:fillRect/>
          </a:stretch>
        </p:blipFill>
        <p:spPr>
          <a:xfrm>
            <a:off x="6609080" y="842010"/>
            <a:ext cx="4622800" cy="53213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This analysis was performed for the month of March which had seen much lower labor rates across the board. We should focus on reducing the amount of one item RO’s, increase our ELR, and offer additional services.</a:t>
            </a:r>
          </a:p>
        </p:txBody>
      </p:sp>
      <p:pic>
        <p:nvPicPr>
          <p:cNvPr id="5" name="Picture 4">
            <a:extLst>
              <a:ext uri="{FF2B5EF4-FFF2-40B4-BE49-F238E27FC236}">
                <a16:creationId xmlns:a16="http://schemas.microsoft.com/office/drawing/2014/main" id="{A035F95D-0A39-A80F-CDE0-BA2214F56870}"/>
              </a:ext>
            </a:extLst>
          </p:cNvPr>
          <p:cNvPicPr>
            <a:picLocks noChangeAspect="1"/>
          </p:cNvPicPr>
          <p:nvPr/>
        </p:nvPicPr>
        <p:blipFill>
          <a:blip r:embed="rId2"/>
          <a:stretch>
            <a:fillRect/>
          </a:stretch>
        </p:blipFill>
        <p:spPr>
          <a:xfrm>
            <a:off x="5881705" y="1152983"/>
            <a:ext cx="6310295" cy="4936279"/>
          </a:xfrm>
          <a:prstGeom prst="rect">
            <a:avLst/>
          </a:prstGeom>
        </p:spPr>
      </p:pic>
      <p:graphicFrame>
        <p:nvGraphicFramePr>
          <p:cNvPr id="9" name="Chart 8">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2884484195"/>
              </p:ext>
            </p:extLst>
          </p:nvPr>
        </p:nvGraphicFramePr>
        <p:xfrm>
          <a:off x="185228" y="4592456"/>
          <a:ext cx="5505450" cy="20796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Great customer service</a:t>
            </a:r>
          </a:p>
          <a:p>
            <a:r>
              <a:rPr lang="en-US" dirty="0"/>
              <a:t>Convenient location </a:t>
            </a:r>
          </a:p>
          <a:p>
            <a:r>
              <a:rPr lang="en-US" dirty="0"/>
              <a:t>Easy in-and-out process</a:t>
            </a:r>
          </a:p>
          <a:p>
            <a:r>
              <a:rPr lang="en-US" dirty="0"/>
              <a:t>Multiple Communication Channels</a:t>
            </a:r>
          </a:p>
          <a:p>
            <a:r>
              <a:rPr lang="en-US" dirty="0"/>
              <a:t>Strong and Loyal Customer Base</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Tech Efficiency </a:t>
            </a:r>
          </a:p>
          <a:p>
            <a:r>
              <a:rPr lang="en-US" dirty="0"/>
              <a:t>One-Line RO’s</a:t>
            </a:r>
          </a:p>
          <a:p>
            <a:r>
              <a:rPr lang="en-US" dirty="0"/>
              <a:t>Lower traffic in comparison to our much larger “home” dealership only 15 minutes away</a:t>
            </a:r>
          </a:p>
          <a:p>
            <a:r>
              <a:rPr lang="en-US" dirty="0"/>
              <a:t>Lack of effective marketing efforts</a:t>
            </a:r>
          </a:p>
          <a:p>
            <a:r>
              <a:rPr lang="en-US" dirty="0"/>
              <a:t>Lack of updated processes/room for complacency </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{61BBF8FF-CE82-9243-9248-2AB1BE1E9234}tf10001062</Template>
  <TotalTime>11022</TotalTime>
  <Words>983</Words>
  <Application>Microsoft Macintosh PowerPoint</Application>
  <PresentationFormat>Widescreen</PresentationFormat>
  <Paragraphs>147</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Calibri</vt:lpstr>
      <vt:lpstr>Century Gothic</vt:lpstr>
      <vt:lpstr>Wingdings 3</vt:lpstr>
      <vt:lpstr>Ion</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Adam Yossef</cp:lastModifiedBy>
  <cp:revision>13</cp:revision>
  <dcterms:created xsi:type="dcterms:W3CDTF">2022-12-04T13:10:55Z</dcterms:created>
  <dcterms:modified xsi:type="dcterms:W3CDTF">2024-07-06T01:10:33Z</dcterms:modified>
</cp:coreProperties>
</file>