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9" r:id="rId6"/>
    <p:sldId id="270" r:id="rId7"/>
    <p:sldId id="271" r:id="rId8"/>
    <p:sldId id="272" r:id="rId9"/>
    <p:sldId id="273" r:id="rId10"/>
    <p:sldId id="258" r:id="rId11"/>
    <p:sldId id="257" r:id="rId12"/>
    <p:sldId id="262" r:id="rId13"/>
    <p:sldId id="263" r:id="rId14"/>
    <p:sldId id="264" r:id="rId15"/>
    <p:sldId id="265" r:id="rId16"/>
    <p:sldId id="266" r:id="rId17"/>
    <p:sldId id="267"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6818F0-039E-4DE7-B72F-818B8244D54C}" v="1746" dt="2024-06-11T17:14:44.499"/>
    <p1510:client id="{42A42DBA-BB52-C19E-FC5D-808BB6B09FA2}" v="1281" dt="2024-06-11T17:13:35.8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88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dirty="0"/>
              <a:pPr/>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latin typeface="Arial"/>
              </a:rPr>
              <a:t>”</a:t>
            </a:r>
            <a:endParaRPr lang="en-US">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C6B4A9-1611-4792-9094-5F34BCA07E0B}" type="datetimeFigureOut">
              <a:rPr lang="en-US" dirty="0"/>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B712588-04B1-427B-82EE-E8DB90309F08}" type="datetimeFigureOut">
              <a:rPr lang="en-US" dirty="0"/>
              <a:t>6/11/2024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6/11/2024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6/11/2024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6/11/2024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6/11/2024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a:solidFill>
                  <a:schemeClr val="tx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a:t>Rick Farbo and Ambrose Esposito NADA 442</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a:t>Opportunities</a:t>
            </a:r>
          </a:p>
          <a:p>
            <a:endParaRPr lang="en-US"/>
          </a:p>
          <a:p>
            <a:r>
              <a:rPr lang="en-US"/>
              <a:t>Moving into a fully functional new facility</a:t>
            </a:r>
          </a:p>
          <a:p>
            <a:r>
              <a:rPr lang="en-US"/>
              <a:t>Raise communication</a:t>
            </a:r>
          </a:p>
          <a:p>
            <a:r>
              <a:rPr lang="en-US"/>
              <a:t>Hybrid tech pay</a:t>
            </a:r>
          </a:p>
          <a:p>
            <a:r>
              <a:rPr lang="en-US"/>
              <a:t>Increase in new car inventory</a:t>
            </a:r>
          </a:p>
          <a:p>
            <a:r>
              <a:rPr lang="en-US"/>
              <a:t>Increase in used car internal</a:t>
            </a:r>
          </a:p>
          <a:p>
            <a:r>
              <a:rPr lang="en-US"/>
              <a:t>Car wash</a:t>
            </a:r>
          </a:p>
          <a:p>
            <a:r>
              <a:rPr lang="en-US"/>
              <a:t>Modify service pricing to remain competitive	</a:t>
            </a:r>
          </a:p>
          <a:p>
            <a:endParaRPr lang="en-US"/>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a:t>Threats</a:t>
            </a:r>
          </a:p>
          <a:p>
            <a:r>
              <a:rPr lang="en-US"/>
              <a:t>Lack of traffic</a:t>
            </a:r>
          </a:p>
          <a:p>
            <a:r>
              <a:rPr lang="en-US"/>
              <a:t>Poor working conditions</a:t>
            </a:r>
          </a:p>
          <a:p>
            <a:r>
              <a:rPr lang="en-US"/>
              <a:t>Wait times</a:t>
            </a:r>
          </a:p>
          <a:p>
            <a:r>
              <a:rPr lang="en-US"/>
              <a:t>Independent shops</a:t>
            </a:r>
          </a:p>
          <a:p>
            <a:r>
              <a:rPr lang="en-US"/>
              <a:t>Cicadas</a:t>
            </a:r>
          </a:p>
          <a:p>
            <a:endParaRPr lang="en-US"/>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a:t>Objectives</a:t>
            </a:r>
          </a:p>
          <a:p>
            <a:r>
              <a:rPr lang="en-US"/>
              <a:t>Increase communication by having daily meetings</a:t>
            </a:r>
          </a:p>
          <a:p>
            <a:r>
              <a:rPr lang="en-US"/>
              <a:t>Stay competitive with independent shops</a:t>
            </a:r>
          </a:p>
          <a:p>
            <a:r>
              <a:rPr lang="en-US"/>
              <a:t>Always reiterating process in the drive</a:t>
            </a:r>
          </a:p>
          <a:p>
            <a:r>
              <a:rPr lang="en-US"/>
              <a:t>Advisor training</a:t>
            </a:r>
          </a:p>
          <a:p>
            <a:r>
              <a:rPr lang="en-US"/>
              <a:t>Technician process review (video analysis)</a:t>
            </a:r>
          </a:p>
          <a:p>
            <a:endParaRPr lang="en-US"/>
          </a:p>
          <a:p>
            <a:endParaRPr lang="en-US"/>
          </a:p>
          <a:p>
            <a:endParaRPr lang="en-US"/>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Analysis-Strategies</a:t>
            </a:r>
            <a:br>
              <a:rPr lang="en-US">
                <a:solidFill>
                  <a:schemeClr val="tx1"/>
                </a:solidFill>
              </a:rPr>
            </a:br>
            <a:endParaRPr lang="en-US">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a:t>Strategies</a:t>
            </a:r>
          </a:p>
          <a:p>
            <a:endParaRPr lang="en-US"/>
          </a:p>
          <a:p>
            <a:r>
              <a:rPr lang="en-US"/>
              <a:t>Purchasing more used cars to increase inventory</a:t>
            </a:r>
          </a:p>
          <a:p>
            <a:r>
              <a:rPr lang="en-US"/>
              <a:t>Incentivizing technicians to become hybrid certified</a:t>
            </a:r>
          </a:p>
          <a:p>
            <a:r>
              <a:rPr lang="en-US"/>
              <a:t>Have a streamlined process ready for new facility</a:t>
            </a:r>
          </a:p>
          <a:p>
            <a:endParaRPr lang="en-US"/>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a:t>Tactics</a:t>
            </a:r>
          </a:p>
          <a:p>
            <a:r>
              <a:rPr lang="en-US"/>
              <a:t>Continue to monitor CSI</a:t>
            </a:r>
          </a:p>
          <a:p>
            <a:r>
              <a:rPr lang="en-US"/>
              <a:t>Morning advisor meetings on carry overs and appointments for the day</a:t>
            </a:r>
          </a:p>
          <a:p>
            <a:r>
              <a:rPr lang="en-US"/>
              <a:t>Add on a parts runner to expedite work</a:t>
            </a:r>
          </a:p>
          <a:p>
            <a:r>
              <a:rPr lang="en-US"/>
              <a:t>Modify video scripts to pass and fail for ease of customer understanding. </a:t>
            </a:r>
          </a:p>
          <a:p>
            <a:endParaRPr lang="en-US"/>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a:t>Action Plan</a:t>
            </a:r>
          </a:p>
          <a:p>
            <a:endParaRPr lang="en-US"/>
          </a:p>
          <a:p>
            <a:endParaRPr lang="en-US"/>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686013674"/>
              </p:ext>
            </p:extLst>
          </p:nvPr>
        </p:nvGraphicFramePr>
        <p:xfrm>
          <a:off x="677334" y="1818624"/>
          <a:ext cx="9132492" cy="551912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a:solidFill>
                            <a:schemeClr val="tx1"/>
                          </a:solidFill>
                        </a:rPr>
                        <a:t>TASK</a:t>
                      </a:r>
                    </a:p>
                  </a:txBody>
                  <a:tcPr/>
                </a:tc>
                <a:tc>
                  <a:txBody>
                    <a:bodyPr/>
                    <a:lstStyle/>
                    <a:p>
                      <a:r>
                        <a:rPr lang="en-US">
                          <a:solidFill>
                            <a:schemeClr val="tx1"/>
                          </a:solidFill>
                        </a:rPr>
                        <a:t>Position responsible</a:t>
                      </a:r>
                    </a:p>
                  </a:txBody>
                  <a:tcPr/>
                </a:tc>
                <a:tc>
                  <a:txBody>
                    <a:bodyPr/>
                    <a:lstStyle/>
                    <a:p>
                      <a:r>
                        <a:rPr lang="en-US">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a:t>Daily Meetings</a:t>
                      </a:r>
                    </a:p>
                  </a:txBody>
                  <a:tcPr/>
                </a:tc>
                <a:tc>
                  <a:txBody>
                    <a:bodyPr/>
                    <a:lstStyle/>
                    <a:p>
                      <a:r>
                        <a:rPr lang="en-US"/>
                        <a:t>Service Manager</a:t>
                      </a:r>
                    </a:p>
                  </a:txBody>
                  <a:tcPr/>
                </a:tc>
                <a:tc>
                  <a:txBody>
                    <a:bodyPr/>
                    <a:lstStyle/>
                    <a:p>
                      <a:r>
                        <a:rPr lang="en-US"/>
                        <a:t>June 2024</a:t>
                      </a:r>
                    </a:p>
                  </a:txBody>
                  <a:tcPr/>
                </a:tc>
                <a:extLst>
                  <a:ext uri="{0D108BD9-81ED-4DB2-BD59-A6C34878D82A}">
                    <a16:rowId xmlns:a16="http://schemas.microsoft.com/office/drawing/2014/main" val="2400365483"/>
                  </a:ext>
                </a:extLst>
              </a:tr>
              <a:tr h="565004">
                <a:tc>
                  <a:txBody>
                    <a:bodyPr/>
                    <a:lstStyle/>
                    <a:p>
                      <a:r>
                        <a:rPr lang="en-US"/>
                        <a:t>Advisor menu training monthly</a:t>
                      </a:r>
                    </a:p>
                  </a:txBody>
                  <a:tcPr/>
                </a:tc>
                <a:tc>
                  <a:txBody>
                    <a:bodyPr/>
                    <a:lstStyle/>
                    <a:p>
                      <a:r>
                        <a:rPr lang="en-US"/>
                        <a:t>Service Manager and GM</a:t>
                      </a:r>
                    </a:p>
                  </a:txBody>
                  <a:tcPr/>
                </a:tc>
                <a:tc>
                  <a:txBody>
                    <a:bodyPr/>
                    <a:lstStyle/>
                    <a:p>
                      <a:r>
                        <a:rPr lang="en-US"/>
                        <a:t>July 2024</a:t>
                      </a:r>
                    </a:p>
                  </a:txBody>
                  <a:tcPr/>
                </a:tc>
                <a:extLst>
                  <a:ext uri="{0D108BD9-81ED-4DB2-BD59-A6C34878D82A}">
                    <a16:rowId xmlns:a16="http://schemas.microsoft.com/office/drawing/2014/main" val="107845787"/>
                  </a:ext>
                </a:extLst>
              </a:tr>
              <a:tr h="565004">
                <a:tc>
                  <a:txBody>
                    <a:bodyPr/>
                    <a:lstStyle/>
                    <a:p>
                      <a:r>
                        <a:rPr lang="en-US"/>
                        <a:t>Op code review change pricing</a:t>
                      </a:r>
                    </a:p>
                  </a:txBody>
                  <a:tcPr/>
                </a:tc>
                <a:tc>
                  <a:txBody>
                    <a:bodyPr/>
                    <a:lstStyle/>
                    <a:p>
                      <a:r>
                        <a:rPr lang="en-US"/>
                        <a:t>Service Manager</a:t>
                      </a:r>
                    </a:p>
                  </a:txBody>
                  <a:tcPr/>
                </a:tc>
                <a:tc>
                  <a:txBody>
                    <a:bodyPr/>
                    <a:lstStyle/>
                    <a:p>
                      <a:r>
                        <a:rPr lang="en-US"/>
                        <a:t>July 2024</a:t>
                      </a:r>
                    </a:p>
                  </a:txBody>
                  <a:tcPr/>
                </a:tc>
                <a:extLst>
                  <a:ext uri="{0D108BD9-81ED-4DB2-BD59-A6C34878D82A}">
                    <a16:rowId xmlns:a16="http://schemas.microsoft.com/office/drawing/2014/main" val="1530126605"/>
                  </a:ext>
                </a:extLst>
              </a:tr>
              <a:tr h="565004">
                <a:tc>
                  <a:txBody>
                    <a:bodyPr/>
                    <a:lstStyle/>
                    <a:p>
                      <a:r>
                        <a:rPr lang="en-US"/>
                        <a:t>Dare to compare board on website</a:t>
                      </a:r>
                    </a:p>
                  </a:txBody>
                  <a:tcPr/>
                </a:tc>
                <a:tc>
                  <a:txBody>
                    <a:bodyPr/>
                    <a:lstStyle/>
                    <a:p>
                      <a:r>
                        <a:rPr lang="en-US"/>
                        <a:t>Service Manager and GM</a:t>
                      </a:r>
                    </a:p>
                  </a:txBody>
                  <a:tcPr/>
                </a:tc>
                <a:tc>
                  <a:txBody>
                    <a:bodyPr/>
                    <a:lstStyle/>
                    <a:p>
                      <a:r>
                        <a:rPr lang="en-US"/>
                        <a:t>July 2024</a:t>
                      </a:r>
                    </a:p>
                  </a:txBody>
                  <a:tcPr/>
                </a:tc>
                <a:extLst>
                  <a:ext uri="{0D108BD9-81ED-4DB2-BD59-A6C34878D82A}">
                    <a16:rowId xmlns:a16="http://schemas.microsoft.com/office/drawing/2014/main" val="1950345431"/>
                  </a:ext>
                </a:extLst>
              </a:tr>
              <a:tr h="565004">
                <a:tc>
                  <a:txBody>
                    <a:bodyPr/>
                    <a:lstStyle/>
                    <a:p>
                      <a:r>
                        <a:rPr lang="en-US"/>
                        <a:t>Complete RO anyalsis quarterly to track improvements</a:t>
                      </a:r>
                    </a:p>
                  </a:txBody>
                  <a:tcPr/>
                </a:tc>
                <a:tc>
                  <a:txBody>
                    <a:bodyPr/>
                    <a:lstStyle/>
                    <a:p>
                      <a:r>
                        <a:rPr lang="en-US"/>
                        <a:t>Service Manager and GM</a:t>
                      </a:r>
                    </a:p>
                  </a:txBody>
                  <a:tcPr/>
                </a:tc>
                <a:tc>
                  <a:txBody>
                    <a:bodyPr/>
                    <a:lstStyle/>
                    <a:p>
                      <a:r>
                        <a:rPr lang="en-US"/>
                        <a:t>October 2024</a:t>
                      </a:r>
                    </a:p>
                  </a:txBody>
                  <a:tcPr/>
                </a:tc>
                <a:extLst>
                  <a:ext uri="{0D108BD9-81ED-4DB2-BD59-A6C34878D82A}">
                    <a16:rowId xmlns:a16="http://schemas.microsoft.com/office/drawing/2014/main" val="1960891333"/>
                  </a:ext>
                </a:extLst>
              </a:tr>
              <a:tr h="565004">
                <a:tc>
                  <a:txBody>
                    <a:bodyPr/>
                    <a:lstStyle/>
                    <a:p>
                      <a:r>
                        <a:rPr lang="en-US"/>
                        <a:t>Video MPI weekly reviews with incentives for best video</a:t>
                      </a:r>
                    </a:p>
                  </a:txBody>
                  <a:tcPr/>
                </a:tc>
                <a:tc>
                  <a:txBody>
                    <a:bodyPr/>
                    <a:lstStyle/>
                    <a:p>
                      <a:r>
                        <a:rPr lang="en-US"/>
                        <a:t>GM and Service Manager</a:t>
                      </a:r>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a:t>Moving into a new building will drastically change the moral and dynamics of our business. Being able to focus on our strengths and weaknesses in our current building will ultimately streamline our success as we retain processes and action plans to continue to grow in the future. </a:t>
            </a:r>
          </a:p>
          <a:p>
            <a:endParaRPr lang="en-US"/>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a:solidFill>
                  <a:srgbClr val="000000"/>
                </a:solidFill>
                <a:latin typeface="Calibri" panose="020F0502020204030204" pitchFamily="34" charset="0"/>
              </a:rPr>
            </a:br>
            <a:r>
              <a:rPr lang="en-US" sz="1800" b="0" i="0" u="none" strike="noStrike" baseline="0">
                <a:solidFill>
                  <a:srgbClr val="000000"/>
                </a:solidFill>
                <a:latin typeface="Calibri" panose="020F0502020204030204" pitchFamily="34" charset="0"/>
              </a:rPr>
              <a:t> </a:t>
            </a:r>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Marketing</a:t>
            </a:r>
            <a:r>
              <a:rPr lang="en-US" b="0" i="0" u="none" strike="noStrike" baseline="0">
                <a:solidFill>
                  <a:srgbClr val="221E1F"/>
                </a:solidFill>
                <a:latin typeface="Calibri" panose="020F0502020204030204" pitchFamily="34" charset="0"/>
              </a:rPr>
              <a:t> </a:t>
            </a: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a:solidFill>
                <a:srgbClr val="000000"/>
              </a:solidFill>
              <a:latin typeface="Calibri" panose="020F0502020204030204" pitchFamily="34" charset="0"/>
            </a:endParaRPr>
          </a:p>
          <a:p>
            <a:r>
              <a:rPr lang="en-US">
                <a:solidFill>
                  <a:schemeClr val="tx1"/>
                </a:solidFill>
                <a:latin typeface="Calibri" panose="020F0502020204030204" pitchFamily="34" charset="0"/>
              </a:rPr>
              <a:t>Targeting at risk and inactive customers</a:t>
            </a:r>
            <a:endParaRPr lang="en-US" sz="1800" b="0" i="0" u="none" strike="noStrike" baseline="0">
              <a:solidFill>
                <a:schemeClr val="tx1"/>
              </a:solidFill>
              <a:latin typeface="Calibri" panose="020F0502020204030204" pitchFamily="34" charset="0"/>
            </a:endParaRPr>
          </a:p>
          <a:p>
            <a:r>
              <a:rPr lang="en-US">
                <a:solidFill>
                  <a:schemeClr val="tx1"/>
                </a:solidFill>
                <a:latin typeface="Calibri" panose="020F0502020204030204" pitchFamily="34" charset="0"/>
              </a:rPr>
              <a:t>Increase TLEE score with Toyota</a:t>
            </a:r>
            <a:endParaRPr lang="en-US" sz="1800" b="0" i="0" u="none" strike="noStrike" baseline="0">
              <a:solidFill>
                <a:schemeClr val="tx1"/>
              </a:solidFill>
              <a:latin typeface="Calibri" panose="020F0502020204030204" pitchFamily="34" charset="0"/>
            </a:endParaRPr>
          </a:p>
          <a:p>
            <a:r>
              <a:rPr lang="en-US">
                <a:solidFill>
                  <a:schemeClr val="tx1"/>
                </a:solidFill>
                <a:latin typeface="Calibri" panose="020F0502020204030204" pitchFamily="34" charset="0"/>
              </a:rPr>
              <a:t>Direct mail and email</a:t>
            </a:r>
            <a:endParaRPr lang="en-US" sz="1800" b="0" i="0" u="none" strike="noStrike" baseline="0">
              <a:solidFill>
                <a:schemeClr val="tx1"/>
              </a:solidFill>
              <a:latin typeface="Calibri" panose="020F0502020204030204" pitchFamily="34" charset="0"/>
            </a:endParaRPr>
          </a:p>
          <a:p>
            <a:r>
              <a:rPr lang="en-US">
                <a:solidFill>
                  <a:schemeClr val="tx1"/>
                </a:solidFill>
                <a:latin typeface="Calibri" panose="020F0502020204030204" pitchFamily="34" charset="0"/>
              </a:rPr>
              <a:t>Marketing our new facility monitor current advertisements to see what is working. Marketing non completed recalls</a:t>
            </a:r>
            <a:endParaRPr lang="en-US" sz="1800" b="0" i="0" u="none" strike="noStrike" baseline="0">
              <a:solidFill>
                <a:schemeClr val="tx1"/>
              </a:solidFill>
              <a:latin typeface="Calibri" panose="020F0502020204030204" pitchFamily="34" charset="0"/>
            </a:endParaRPr>
          </a:p>
          <a:p>
            <a:endParaRPr lang="en-US"/>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sz="1800" b="0" i="0" u="none" strike="noStrike" baseline="0">
                <a:solidFill>
                  <a:srgbClr val="000000"/>
                </a:solidFill>
                <a:latin typeface="Calibri" panose="020F0502020204030204" pitchFamily="34" charset="0"/>
              </a:rPr>
              <a:t> </a:t>
            </a:r>
            <a:r>
              <a:rPr lang="en-US" b="1" i="0" u="none" strike="noStrike" baseline="0">
                <a:solidFill>
                  <a:srgbClr val="221E1F"/>
                </a:solidFill>
                <a:latin typeface="Calibri" panose="020F0502020204030204" pitchFamily="34" charset="0"/>
              </a:rPr>
              <a:t>Analyze Cost of Labor </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a:solidFill>
                <a:srgbClr val="000000"/>
              </a:solidFill>
              <a:latin typeface="Calibri" panose="020F0502020204030204" pitchFamily="34" charset="0"/>
            </a:endParaRPr>
          </a:p>
          <a:p>
            <a:r>
              <a:rPr lang="en-US" sz="1800" b="0" i="0" u="none" strike="noStrike" baseline="0">
                <a:solidFill>
                  <a:srgbClr val="221E1F"/>
                </a:solidFill>
                <a:latin typeface="Calibri" panose="020F0502020204030204" pitchFamily="34" charset="0"/>
              </a:rPr>
              <a:t>Monitor Discounting</a:t>
            </a:r>
          </a:p>
          <a:p>
            <a:r>
              <a:rPr lang="en-US">
                <a:solidFill>
                  <a:srgbClr val="221E1F"/>
                </a:solidFill>
                <a:latin typeface="Calibri" panose="020F0502020204030204" pitchFamily="34" charset="0"/>
              </a:rPr>
              <a:t>Increase sales by .3 </a:t>
            </a:r>
            <a:r>
              <a:rPr lang="en-US" err="1">
                <a:solidFill>
                  <a:srgbClr val="221E1F"/>
                </a:solidFill>
                <a:latin typeface="Calibri" panose="020F0502020204030204" pitchFamily="34" charset="0"/>
              </a:rPr>
              <a:t>hrs</a:t>
            </a:r>
            <a:r>
              <a:rPr lang="en-US" sz="1800" b="0" i="0" u="none" strike="noStrike" baseline="0">
                <a:solidFill>
                  <a:srgbClr val="221E1F"/>
                </a:solidFill>
                <a:latin typeface="Calibri" panose="020F0502020204030204" pitchFamily="34" charset="0"/>
              </a:rPr>
              <a:t> </a:t>
            </a:r>
          </a:p>
          <a:p>
            <a:r>
              <a:rPr lang="en-US">
                <a:solidFill>
                  <a:srgbClr val="221E1F"/>
                </a:solidFill>
                <a:latin typeface="Calibri" panose="020F0502020204030204" pitchFamily="34" charset="0"/>
              </a:rPr>
              <a:t>Labor op-code review</a:t>
            </a:r>
            <a:r>
              <a:rPr lang="en-US" sz="1800" b="0" i="0" u="none" strike="noStrike" baseline="0">
                <a:solidFill>
                  <a:srgbClr val="221E1F"/>
                </a:solidFill>
                <a:latin typeface="Calibri" panose="020F0502020204030204" pitchFamily="34" charset="0"/>
              </a:rPr>
              <a:t> </a:t>
            </a:r>
          </a:p>
          <a:p>
            <a:r>
              <a:rPr lang="en-US">
                <a:solidFill>
                  <a:srgbClr val="221E1F"/>
                </a:solidFill>
                <a:latin typeface="Calibri" panose="020F0502020204030204" pitchFamily="34" charset="0"/>
              </a:rPr>
              <a:t>Quarterly RO reviews</a:t>
            </a:r>
            <a:r>
              <a:rPr lang="en-US" sz="1800" b="0" i="0" u="none" strike="noStrike" baseline="0">
                <a:solidFill>
                  <a:srgbClr val="221E1F"/>
                </a:solidFill>
                <a:latin typeface="Calibri" panose="020F0502020204030204" pitchFamily="34" charset="0"/>
              </a:rPr>
              <a:t> </a:t>
            </a:r>
          </a:p>
          <a:p>
            <a:endParaRPr lang="en-US"/>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rcRect/>
          <a:stretch/>
        </p:blipFill>
        <p:spPr>
          <a:xfrm>
            <a:off x="5569201" y="2293005"/>
            <a:ext cx="4186237" cy="227199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Changes in Expense Structure </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a:solidFill>
                <a:srgbClr val="000000"/>
              </a:solidFill>
              <a:latin typeface="Calibri" panose="020F0502020204030204" pitchFamily="34" charset="0"/>
            </a:endParaRPr>
          </a:p>
          <a:p>
            <a:r>
              <a:rPr lang="en-US" sz="1800" b="0" i="0" u="none" strike="noStrike" baseline="0">
                <a:solidFill>
                  <a:srgbClr val="221E1F"/>
                </a:solidFill>
                <a:latin typeface="Calibri" panose="020F0502020204030204" pitchFamily="34" charset="0"/>
              </a:rPr>
              <a:t>Monitoring ROI on advertisements</a:t>
            </a:r>
          </a:p>
          <a:p>
            <a:r>
              <a:rPr lang="en-US">
                <a:solidFill>
                  <a:srgbClr val="221E1F"/>
                </a:solidFill>
                <a:latin typeface="Calibri" panose="020F0502020204030204" pitchFamily="34" charset="0"/>
              </a:rPr>
              <a:t>Monthly meetings tracking goals</a:t>
            </a:r>
            <a:endParaRPr lang="en-US" sz="1800" b="0" i="0" u="none" strike="noStrike" baseline="0">
              <a:solidFill>
                <a:srgbClr val="221E1F"/>
              </a:solidFill>
              <a:latin typeface="Calibri" panose="020F0502020204030204" pitchFamily="34" charset="0"/>
            </a:endParaRPr>
          </a:p>
          <a:p>
            <a:r>
              <a:rPr lang="en-US">
                <a:solidFill>
                  <a:srgbClr val="221E1F"/>
                </a:solidFill>
                <a:latin typeface="Calibri" panose="020F0502020204030204" pitchFamily="34" charset="0"/>
              </a:rPr>
              <a:t>Continually reviewing KPI’s</a:t>
            </a:r>
            <a:endParaRPr lang="en-US" sz="1800" b="0" i="0" u="none" strike="noStrike" baseline="0">
              <a:solidFill>
                <a:srgbClr val="221E1F"/>
              </a:solidFill>
              <a:latin typeface="Calibri" panose="020F0502020204030204" pitchFamily="34" charset="0"/>
            </a:endParaRPr>
          </a:p>
          <a:p>
            <a:r>
              <a:rPr lang="en-US" sz="1800" b="0" i="0" u="none" strike="noStrike" baseline="0">
                <a:solidFill>
                  <a:srgbClr val="221E1F"/>
                </a:solidFill>
                <a:latin typeface="Calibri" panose="020F0502020204030204" pitchFamily="34" charset="0"/>
              </a:rPr>
              <a:t>Tracking customer and emp</a:t>
            </a:r>
            <a:r>
              <a:rPr lang="en-US">
                <a:solidFill>
                  <a:srgbClr val="221E1F"/>
                </a:solidFill>
                <a:latin typeface="Calibri" panose="020F0502020204030204" pitchFamily="34" charset="0"/>
              </a:rPr>
              <a:t>loyee feedback on changes.</a:t>
            </a:r>
            <a:r>
              <a:rPr lang="en-US" sz="1800" b="0" i="0" u="none" strike="noStrike" baseline="0">
                <a:solidFill>
                  <a:srgbClr val="221E1F"/>
                </a:solidFill>
                <a:latin typeface="Calibri" panose="020F0502020204030204" pitchFamily="34" charset="0"/>
              </a:rPr>
              <a:t> </a:t>
            </a:r>
          </a:p>
          <a:p>
            <a:endParaRPr lang="en-US"/>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rcRect/>
          <a:stretch/>
        </p:blipFill>
        <p:spPr>
          <a:xfrm>
            <a:off x="5089525" y="2439501"/>
            <a:ext cx="4184650" cy="332361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Productivity</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a:solidFill>
                <a:srgbClr val="000000"/>
              </a:solidFill>
              <a:latin typeface="Calibri" panose="020F0502020204030204" pitchFamily="34" charset="0"/>
            </a:endParaRPr>
          </a:p>
          <a:p>
            <a:r>
              <a:rPr lang="en-US">
                <a:solidFill>
                  <a:srgbClr val="221E1F"/>
                </a:solidFill>
                <a:latin typeface="Calibri" panose="020F0502020204030204" pitchFamily="34" charset="0"/>
              </a:rPr>
              <a:t>Menu Presentation	</a:t>
            </a:r>
            <a:endParaRPr lang="en-US" sz="1800" b="0" i="0" u="none" strike="noStrike" baseline="0">
              <a:solidFill>
                <a:srgbClr val="221E1F"/>
              </a:solidFill>
              <a:latin typeface="Calibri" panose="020F0502020204030204" pitchFamily="34" charset="0"/>
            </a:endParaRPr>
          </a:p>
          <a:p>
            <a:r>
              <a:rPr lang="en-US">
                <a:solidFill>
                  <a:srgbClr val="221E1F"/>
                </a:solidFill>
                <a:latin typeface="Calibri" panose="020F0502020204030204" pitchFamily="34" charset="0"/>
              </a:rPr>
              <a:t>Introducing higher rates for hybrid vehicles</a:t>
            </a:r>
            <a:r>
              <a:rPr lang="en-US" sz="1800" b="0" i="0" u="none" strike="noStrike" baseline="0">
                <a:solidFill>
                  <a:srgbClr val="221E1F"/>
                </a:solidFill>
                <a:latin typeface="Calibri" panose="020F0502020204030204" pitchFamily="34" charset="0"/>
              </a:rPr>
              <a:t> </a:t>
            </a:r>
          </a:p>
          <a:p>
            <a:r>
              <a:rPr lang="en-US">
                <a:solidFill>
                  <a:srgbClr val="221E1F"/>
                </a:solidFill>
                <a:latin typeface="Calibri" panose="020F0502020204030204" pitchFamily="34" charset="0"/>
              </a:rPr>
              <a:t>Training on menu selling monthly meetings to track sales</a:t>
            </a:r>
            <a:r>
              <a:rPr lang="en-US" sz="1800" b="0" i="0" u="none" strike="noStrike" baseline="0">
                <a:solidFill>
                  <a:srgbClr val="221E1F"/>
                </a:solidFill>
                <a:latin typeface="Calibri" panose="020F0502020204030204" pitchFamily="34" charset="0"/>
              </a:rPr>
              <a:t> </a:t>
            </a:r>
          </a:p>
          <a:p>
            <a:r>
              <a:rPr lang="en-US">
                <a:solidFill>
                  <a:srgbClr val="221E1F"/>
                </a:solidFill>
                <a:latin typeface="Calibri" panose="020F0502020204030204" pitchFamily="34" charset="0"/>
              </a:rPr>
              <a:t>Monitoring labor gross per CP RO. </a:t>
            </a:r>
            <a:r>
              <a:rPr lang="en-US" sz="1800" b="0" i="0" u="none" strike="noStrike" baseline="0">
                <a:solidFill>
                  <a:srgbClr val="221E1F"/>
                </a:solidFill>
                <a:latin typeface="Calibri" panose="020F0502020204030204" pitchFamily="34" charset="0"/>
              </a:rPr>
              <a:t> </a:t>
            </a:r>
          </a:p>
          <a:p>
            <a:endParaRPr lang="en-US"/>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rcRect/>
          <a:stretch/>
        </p:blipFill>
        <p:spPr>
          <a:xfrm>
            <a:off x="4975668" y="1930400"/>
            <a:ext cx="4184650" cy="340343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Facility</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a:solidFill>
                <a:srgbClr val="000000"/>
              </a:solidFill>
              <a:latin typeface="Calibri" panose="020F0502020204030204" pitchFamily="34" charset="0"/>
            </a:endParaRPr>
          </a:p>
          <a:p>
            <a:r>
              <a:rPr lang="en-US">
                <a:solidFill>
                  <a:srgbClr val="221E1F"/>
                </a:solidFill>
                <a:latin typeface="Calibri" panose="020F0502020204030204" pitchFamily="34" charset="0"/>
              </a:rPr>
              <a:t>Maximizing proficiency</a:t>
            </a:r>
            <a:r>
              <a:rPr lang="en-US" sz="1800" b="0" i="0" u="none" strike="noStrike" baseline="0">
                <a:solidFill>
                  <a:srgbClr val="221E1F"/>
                </a:solidFill>
                <a:latin typeface="Calibri" panose="020F0502020204030204" pitchFamily="34" charset="0"/>
              </a:rPr>
              <a:t> </a:t>
            </a:r>
          </a:p>
          <a:p>
            <a:r>
              <a:rPr lang="en-US">
                <a:solidFill>
                  <a:srgbClr val="221E1F"/>
                </a:solidFill>
                <a:latin typeface="Calibri" panose="020F0502020204030204" pitchFamily="34" charset="0"/>
              </a:rPr>
              <a:t>Moving into a new building with 30 bays</a:t>
            </a:r>
            <a:r>
              <a:rPr lang="en-US" sz="1800" b="0" i="0" u="none" strike="noStrike" baseline="0">
                <a:solidFill>
                  <a:srgbClr val="221E1F"/>
                </a:solidFill>
                <a:latin typeface="Calibri" panose="020F0502020204030204" pitchFamily="34" charset="0"/>
              </a:rPr>
              <a:t> </a:t>
            </a:r>
          </a:p>
          <a:p>
            <a:r>
              <a:rPr lang="en-US">
                <a:solidFill>
                  <a:srgbClr val="221E1F"/>
                </a:solidFill>
                <a:latin typeface="Calibri" panose="020F0502020204030204" pitchFamily="34" charset="0"/>
              </a:rPr>
              <a:t>Hiring more technicians increased car count.</a:t>
            </a:r>
            <a:r>
              <a:rPr lang="en-US" sz="1800" b="0" i="0" u="none" strike="noStrike" baseline="0">
                <a:solidFill>
                  <a:srgbClr val="221E1F"/>
                </a:solidFill>
                <a:latin typeface="Calibri" panose="020F0502020204030204" pitchFamily="34" charset="0"/>
              </a:rPr>
              <a:t> </a:t>
            </a:r>
          </a:p>
          <a:p>
            <a:r>
              <a:rPr lang="en-US">
                <a:solidFill>
                  <a:srgbClr val="221E1F"/>
                </a:solidFill>
                <a:latin typeface="Calibri" panose="020F0502020204030204" pitchFamily="34" charset="0"/>
              </a:rPr>
              <a:t>Continuing to monitor growth in customer pay RO. </a:t>
            </a:r>
            <a:r>
              <a:rPr lang="en-US" sz="1800" b="0" i="0" u="none" strike="noStrike" baseline="0">
                <a:solidFill>
                  <a:srgbClr val="221E1F"/>
                </a:solidFill>
                <a:latin typeface="Calibri" panose="020F0502020204030204" pitchFamily="34" charset="0"/>
              </a:rPr>
              <a:t> </a:t>
            </a:r>
          </a:p>
          <a:p>
            <a:endParaRPr lang="en-US"/>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rcRect/>
          <a:stretch/>
        </p:blipFill>
        <p:spPr>
          <a:xfrm>
            <a:off x="5614987" y="2196306"/>
            <a:ext cx="3133725" cy="3810000"/>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vert="horz" lIns="91440" tIns="45720" rIns="91440" bIns="45720" rtlCol="0" anchor="t">
            <a:normAutofit/>
          </a:bodyPr>
          <a:lstStyle/>
          <a:p>
            <a:pPr marL="0" indent="0">
              <a:buNone/>
            </a:pPr>
            <a:r>
              <a:rPr lang="en-US"/>
              <a:t>Increase competitive maintenance in the shop by advertising competitive pricing and have a dare to compare board on the website and in customer display area.</a:t>
            </a:r>
          </a:p>
          <a:p>
            <a:pPr marL="0" indent="0">
              <a:buNone/>
            </a:pPr>
            <a:r>
              <a:rPr lang="en-US"/>
              <a:t>Continue to track pricing in our market area and stay competitive. </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rcRect/>
          <a:stretch/>
        </p:blipFill>
        <p:spPr>
          <a:xfrm>
            <a:off x="5089525" y="2402538"/>
            <a:ext cx="4184650" cy="339753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Strengths</a:t>
            </a:r>
            <a:br>
              <a:rPr lang="en-US">
                <a:solidFill>
                  <a:schemeClr val="tx1"/>
                </a:solidFill>
              </a:rPr>
            </a:br>
            <a:endParaRPr lang="en-US">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a:t>Strengths</a:t>
            </a:r>
          </a:p>
          <a:p>
            <a:r>
              <a:rPr lang="en-US"/>
              <a:t>Great core team</a:t>
            </a:r>
          </a:p>
          <a:p>
            <a:r>
              <a:rPr lang="en-US"/>
              <a:t>Experienced Service Advisors</a:t>
            </a:r>
          </a:p>
          <a:p>
            <a:r>
              <a:rPr lang="en-US"/>
              <a:t>Certified technicians</a:t>
            </a:r>
          </a:p>
          <a:p>
            <a:r>
              <a:rPr lang="en-US"/>
              <a:t>Good shop morale</a:t>
            </a:r>
          </a:p>
          <a:p>
            <a:endParaRPr lang="en-US"/>
          </a:p>
          <a:p>
            <a:endParaRPr lang="en-US"/>
          </a:p>
          <a:p>
            <a:endParaRPr lang="en-US"/>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a:t>Weaknesses</a:t>
            </a:r>
          </a:p>
          <a:p>
            <a:r>
              <a:rPr lang="en-US"/>
              <a:t>No car wash</a:t>
            </a:r>
          </a:p>
          <a:p>
            <a:r>
              <a:rPr lang="en-US"/>
              <a:t>Facility </a:t>
            </a:r>
          </a:p>
          <a:p>
            <a:r>
              <a:rPr lang="en-US"/>
              <a:t>Customer waiting area needs improvement</a:t>
            </a:r>
          </a:p>
          <a:p>
            <a:r>
              <a:rPr lang="en-US"/>
              <a:t>No on site BDC</a:t>
            </a:r>
          </a:p>
          <a:p>
            <a:r>
              <a:rPr lang="en-US"/>
              <a:t>More restrooms for customers</a:t>
            </a:r>
          </a:p>
          <a:p>
            <a:r>
              <a:rPr lang="en-US"/>
              <a:t>In person communication between support staff</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6E5202E3DFF545980748183F18596A" ma:contentTypeVersion="13" ma:contentTypeDescription="Create a new document." ma:contentTypeScope="" ma:versionID="5c1778721697a358ff8fb7b980beeb0d">
  <xsd:schema xmlns:xsd="http://www.w3.org/2001/XMLSchema" xmlns:xs="http://www.w3.org/2001/XMLSchema" xmlns:p="http://schemas.microsoft.com/office/2006/metadata/properties" xmlns:ns3="2048b8d9-90df-4ba0-a5d5-fe675643e9e2" xmlns:ns4="68deaafe-9543-4ca4-a392-9c65aa1c13b0" targetNamespace="http://schemas.microsoft.com/office/2006/metadata/properties" ma:root="true" ma:fieldsID="274e02c174666a5c095d2b2c7e5ebac6" ns3:_="" ns4:_="">
    <xsd:import namespace="2048b8d9-90df-4ba0-a5d5-fe675643e9e2"/>
    <xsd:import namespace="68deaafe-9543-4ca4-a392-9c65aa1c13b0"/>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LengthInSeconds" minOccurs="0"/>
                <xsd:element ref="ns3:MediaServiceObjectDetectorVersions" minOccurs="0"/>
                <xsd:element ref="ns3:_activity" minOccurs="0"/>
                <xsd:element ref="ns3:MediaServiceGenerationTime" minOccurs="0"/>
                <xsd:element ref="ns3:MediaServiceEventHashCode"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48b8d9-90df-4ba0-a5d5-fe675643e9e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_activity" ma:index="17" nillable="true" ma:displayName="_activity" ma:hidden="true" ma:internalName="_activity">
      <xsd:simpleType>
        <xsd:restriction base="dms:Note"/>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8deaafe-9543-4ca4-a392-9c65aa1c13b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2048b8d9-90df-4ba0-a5d5-fe675643e9e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DB872D0-861C-4B06-B2D3-CC3189CA5AA2}">
  <ds:schemaRefs>
    <ds:schemaRef ds:uri="2048b8d9-90df-4ba0-a5d5-fe675643e9e2"/>
    <ds:schemaRef ds:uri="68deaafe-9543-4ca4-a392-9c65aa1c13b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27C315F-C7E1-4C56-9A11-771791CC5DF8}">
  <ds:schemaRefs>
    <ds:schemaRef ds:uri="2048b8d9-90df-4ba0-a5d5-fe675643e9e2"/>
    <ds:schemaRef ds:uri="68deaafe-9543-4ca4-a392-9c65aa1c13b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26DA970-2CAD-464A-9510-CFFB4DD59F9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TM02900688[[fn=Facet]]</Template>
  <TotalTime>0</TotalTime>
  <Words>513</Words>
  <Application>Microsoft Office PowerPoint</Application>
  <PresentationFormat>Widescreen</PresentationFormat>
  <Paragraphs>111</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Rick Farbo</cp:lastModifiedBy>
  <cp:revision>4</cp:revision>
  <dcterms:created xsi:type="dcterms:W3CDTF">2022-12-04T13:10:55Z</dcterms:created>
  <dcterms:modified xsi:type="dcterms:W3CDTF">2024-06-11T17:24:33Z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0x010100486E5202E3DFF545980748183F18596A</vt:lpwstr>
  </property>
</Properties>
</file>