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Team Honda</a:t>
            </a:r>
          </a:p>
          <a:p>
            <a:pPr algn="ctr"/>
            <a:r>
              <a:rPr lang="en-US" sz="3200" dirty="0"/>
              <a:t>Michael Miskus &amp; Christopher Kocoj</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238704494"/>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endParaRPr lang="en-US"/>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240036548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7845787"/>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53012660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 We currently use Team Velocity for our main marketing efforts to our service customers and we also use Honda Factory advertising quarterly as well. </a:t>
            </a:r>
          </a:p>
          <a:p>
            <a:r>
              <a:rPr lang="en-US" sz="1800" b="0" i="0" u="none" strike="noStrike" baseline="0" dirty="0">
                <a:solidFill>
                  <a:schemeClr val="tx1"/>
                </a:solidFill>
                <a:latin typeface="Calibri" panose="020F0502020204030204" pitchFamily="34" charset="0"/>
              </a:rPr>
              <a:t>Goals for improvement: Increase our Customer Pay RO count</a:t>
            </a:r>
          </a:p>
          <a:p>
            <a:r>
              <a:rPr lang="en-US" sz="1800" b="0" i="0" u="none" strike="noStrike" baseline="0" dirty="0">
                <a:solidFill>
                  <a:schemeClr val="tx1"/>
                </a:solidFill>
                <a:latin typeface="Calibri" panose="020F0502020204030204" pitchFamily="34" charset="0"/>
              </a:rPr>
              <a:t>Plans to achieve your goals: Work on marketing to “Lost, At-Risk and current customers as well as conquest customers who may have defected in the last coup</a:t>
            </a:r>
            <a:r>
              <a:rPr lang="en-US" dirty="0">
                <a:solidFill>
                  <a:schemeClr val="tx1"/>
                </a:solidFill>
                <a:latin typeface="Calibri" panose="020F0502020204030204" pitchFamily="34" charset="0"/>
              </a:rPr>
              <a:t>le years due to not having inventory availability with special offers to get them back into the store.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 Keep track on a weekly/monthly basis on how we stack up to the previous month and year to see if we are growing or declining.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5195694" cy="3304117"/>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average about 65 appts. Per day using “express service”, and the main shop and have a 2</a:t>
            </a:r>
            <a:r>
              <a:rPr lang="en-US" sz="1800" b="0" i="0" u="none" strike="noStrike" baseline="30000" dirty="0">
                <a:solidFill>
                  <a:srgbClr val="221E1F"/>
                </a:solidFill>
                <a:latin typeface="Calibri" panose="020F0502020204030204" pitchFamily="34" charset="0"/>
              </a:rPr>
              <a:t>nd</a:t>
            </a:r>
            <a:r>
              <a:rPr lang="en-US" sz="1800" b="0" i="0" u="none" strike="noStrike" baseline="0" dirty="0">
                <a:solidFill>
                  <a:srgbClr val="221E1F"/>
                </a:solidFill>
                <a:latin typeface="Calibri" panose="020F0502020204030204" pitchFamily="34" charset="0"/>
              </a:rPr>
              <a:t> shift we run at night for Recon and PDI’s. </a:t>
            </a:r>
          </a:p>
          <a:p>
            <a:r>
              <a:rPr lang="en-US" sz="1800" b="0" i="0" u="none" strike="noStrike" baseline="0" dirty="0">
                <a:solidFill>
                  <a:srgbClr val="221E1F"/>
                </a:solidFill>
                <a:latin typeface="Calibri" panose="020F0502020204030204" pitchFamily="34" charset="0"/>
              </a:rPr>
              <a:t>Goals for improvement: Increase our technicians abilities to work on vehicles. Work our way into 3,500 sold hours a month</a:t>
            </a:r>
          </a:p>
          <a:p>
            <a:r>
              <a:rPr lang="en-US" sz="1800" b="0" i="0" u="none" strike="noStrike" baseline="0" dirty="0">
                <a:solidFill>
                  <a:srgbClr val="221E1F"/>
                </a:solidFill>
                <a:latin typeface="Calibri" panose="020F0502020204030204" pitchFamily="34" charset="0"/>
              </a:rPr>
              <a:t>Plans to achieve your goals: Send technicians to </a:t>
            </a:r>
            <a:r>
              <a:rPr lang="en-US" sz="1800" b="0" i="0" u="none" strike="noStrike" baseline="0" dirty="0" err="1">
                <a:solidFill>
                  <a:srgbClr val="221E1F"/>
                </a:solidFill>
                <a:latin typeface="Calibri" panose="020F0502020204030204" pitchFamily="34" charset="0"/>
              </a:rPr>
              <a:t>honda</a:t>
            </a:r>
            <a:r>
              <a:rPr lang="en-US" sz="1800" b="0" i="0" u="none" strike="noStrike" baseline="0" dirty="0">
                <a:solidFill>
                  <a:srgbClr val="221E1F"/>
                </a:solidFill>
                <a:latin typeface="Calibri" panose="020F0502020204030204" pitchFamily="34" charset="0"/>
              </a:rPr>
              <a:t> training, ASE certifications, pairing with seasoned techs to increase their knowledge</a:t>
            </a:r>
          </a:p>
          <a:p>
            <a:r>
              <a:rPr lang="en-US" sz="1800" b="0" i="0" u="none" strike="noStrike" baseline="0" dirty="0">
                <a:solidFill>
                  <a:srgbClr val="221E1F"/>
                </a:solidFill>
                <a:latin typeface="Calibri" panose="020F0502020204030204" pitchFamily="34" charset="0"/>
              </a:rPr>
              <a:t>Plans to evaluate your changes: Have seasoned techs fill out an assessment each month on the skill level of the techs they are working with to make sure they on growing and not staying the same which will improve inspections and give us better opportunity to sell work.  </a:t>
            </a:r>
          </a:p>
          <a:p>
            <a:endParaRPr lang="en-US" dirty="0"/>
          </a:p>
        </p:txBody>
      </p:sp>
      <p:pic>
        <p:nvPicPr>
          <p:cNvPr id="6" name="Picture 5">
            <a:extLst>
              <a:ext uri="{FF2B5EF4-FFF2-40B4-BE49-F238E27FC236}">
                <a16:creationId xmlns:a16="http://schemas.microsoft.com/office/drawing/2014/main" id="{0A5CBF45-4BE8-5560-8360-40D227406F36}"/>
              </a:ext>
            </a:extLst>
          </p:cNvPr>
          <p:cNvPicPr>
            <a:picLocks noChangeAspect="1"/>
          </p:cNvPicPr>
          <p:nvPr/>
        </p:nvPicPr>
        <p:blipFill>
          <a:blip r:embed="rId2"/>
          <a:stretch>
            <a:fillRect/>
          </a:stretch>
        </p:blipFill>
        <p:spPr>
          <a:xfrm>
            <a:off x="6206262" y="2415645"/>
            <a:ext cx="5000625" cy="233362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6082389" cy="3880772"/>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just implemented a 40hr week guarantee </a:t>
            </a:r>
          </a:p>
          <a:p>
            <a:r>
              <a:rPr lang="en-US" sz="1800" b="0" i="0" u="none" strike="noStrike" baseline="0" dirty="0">
                <a:solidFill>
                  <a:srgbClr val="221E1F"/>
                </a:solidFill>
                <a:latin typeface="Calibri" panose="020F0502020204030204" pitchFamily="34" charset="0"/>
              </a:rPr>
              <a:t>Goals for improvement: Reduce the amount of unapplied labor each week by watching technicians book hours daily. Send home hourly techs during non-busy hours</a:t>
            </a:r>
          </a:p>
          <a:p>
            <a:r>
              <a:rPr lang="en-US" sz="1800" b="0" i="0" u="none" strike="noStrike" baseline="0" dirty="0">
                <a:solidFill>
                  <a:srgbClr val="221E1F"/>
                </a:solidFill>
                <a:latin typeface="Calibri" panose="020F0502020204030204" pitchFamily="34" charset="0"/>
              </a:rPr>
              <a:t>Plans to achieve your goals: Service manager goes over daily with the two shop </a:t>
            </a:r>
            <a:r>
              <a:rPr lang="en-US" sz="1800" b="0" i="0" u="none" strike="noStrike" baseline="0" dirty="0" err="1">
                <a:solidFill>
                  <a:srgbClr val="221E1F"/>
                </a:solidFill>
                <a:latin typeface="Calibri" panose="020F0502020204030204" pitchFamily="34" charset="0"/>
              </a:rPr>
              <a:t>foremans</a:t>
            </a:r>
            <a:r>
              <a:rPr lang="en-US" sz="1800" b="0" i="0" u="none" strike="noStrike" baseline="0" dirty="0">
                <a:solidFill>
                  <a:srgbClr val="221E1F"/>
                </a:solidFill>
                <a:latin typeface="Calibri" panose="020F0502020204030204" pitchFamily="34" charset="0"/>
              </a:rPr>
              <a:t> where each technician is with hours to make sure each one hits their 40 every week. </a:t>
            </a:r>
          </a:p>
          <a:p>
            <a:r>
              <a:rPr lang="en-US" sz="1800" b="0" i="0" u="none" strike="noStrike" baseline="0" dirty="0">
                <a:solidFill>
                  <a:srgbClr val="221E1F"/>
                </a:solidFill>
                <a:latin typeface="Calibri" panose="020F0502020204030204" pitchFamily="34" charset="0"/>
              </a:rPr>
              <a:t>Plans to evaluate your changes: Weekly meeting with service manager to check hours on technicians. </a:t>
            </a:r>
          </a:p>
          <a:p>
            <a:endParaRPr lang="en-US" dirty="0"/>
          </a:p>
        </p:txBody>
      </p:sp>
      <p:pic>
        <p:nvPicPr>
          <p:cNvPr id="4" name="Picture 3">
            <a:extLst>
              <a:ext uri="{FF2B5EF4-FFF2-40B4-BE49-F238E27FC236}">
                <a16:creationId xmlns:a16="http://schemas.microsoft.com/office/drawing/2014/main" id="{21BAC3B0-D8FA-3EE7-91A9-B2C9EFDDD828}"/>
              </a:ext>
            </a:extLst>
          </p:cNvPr>
          <p:cNvPicPr>
            <a:picLocks noChangeAspect="1"/>
          </p:cNvPicPr>
          <p:nvPr/>
        </p:nvPicPr>
        <p:blipFill>
          <a:blip r:embed="rId2"/>
          <a:stretch>
            <a:fillRect/>
          </a:stretch>
        </p:blipFill>
        <p:spPr>
          <a:xfrm>
            <a:off x="7055502" y="2160589"/>
            <a:ext cx="4184032" cy="3879186"/>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5099623" cy="3880772"/>
          </a:xfrm>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Main shop, PDI, Recon, detail and “express service”</a:t>
            </a:r>
          </a:p>
          <a:p>
            <a:r>
              <a:rPr lang="en-US" sz="1800" b="0" i="0" u="none" strike="noStrike" baseline="0" dirty="0">
                <a:solidFill>
                  <a:srgbClr val="221E1F"/>
                </a:solidFill>
                <a:latin typeface="Calibri" panose="020F0502020204030204" pitchFamily="34" charset="0"/>
              </a:rPr>
              <a:t>Goals for improvement: Allowing more customer pay RO’s to come in during normal business hours.</a:t>
            </a:r>
          </a:p>
          <a:p>
            <a:r>
              <a:rPr lang="en-US" sz="1800" b="0" i="0" u="none" strike="noStrike" baseline="0" dirty="0">
                <a:solidFill>
                  <a:srgbClr val="221E1F"/>
                </a:solidFill>
                <a:latin typeface="Calibri" panose="020F0502020204030204" pitchFamily="34" charset="0"/>
              </a:rPr>
              <a:t>Plans to achieve your go</a:t>
            </a:r>
            <a:r>
              <a:rPr lang="en-US" dirty="0">
                <a:solidFill>
                  <a:srgbClr val="221E1F"/>
                </a:solidFill>
                <a:latin typeface="Calibri" panose="020F0502020204030204" pitchFamily="34" charset="0"/>
              </a:rPr>
              <a:t>al</a:t>
            </a:r>
            <a:r>
              <a:rPr lang="en-US" sz="1800" b="0" i="0" u="none" strike="noStrike" baseline="0" dirty="0">
                <a:solidFill>
                  <a:srgbClr val="221E1F"/>
                </a:solidFill>
                <a:latin typeface="Calibri" panose="020F0502020204030204" pitchFamily="34" charset="0"/>
              </a:rPr>
              <a:t>s: Add a 2</a:t>
            </a:r>
            <a:r>
              <a:rPr lang="en-US" sz="1800" b="0" i="0" u="none" strike="noStrike" baseline="30000" dirty="0">
                <a:solidFill>
                  <a:srgbClr val="221E1F"/>
                </a:solidFill>
                <a:latin typeface="Calibri" panose="020F0502020204030204" pitchFamily="34" charset="0"/>
              </a:rPr>
              <a:t>nd</a:t>
            </a:r>
            <a:r>
              <a:rPr lang="en-US" sz="1800" b="0" i="0" u="none" strike="noStrike" baseline="0" dirty="0">
                <a:solidFill>
                  <a:srgbClr val="221E1F"/>
                </a:solidFill>
                <a:latin typeface="Calibri" panose="020F0502020204030204" pitchFamily="34" charset="0"/>
              </a:rPr>
              <a:t> shift to allow Recon and PDI’s to be done at night and free up more time in the shop during normal business hours. </a:t>
            </a:r>
            <a:r>
              <a:rPr lang="en-US"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 Monitor customer pay RO growth with service manager to make sure we are bringing more customers in daily. </a:t>
            </a:r>
          </a:p>
          <a:p>
            <a:endParaRPr lang="en-US" dirty="0"/>
          </a:p>
        </p:txBody>
      </p:sp>
      <p:pic>
        <p:nvPicPr>
          <p:cNvPr id="4" name="Picture 3">
            <a:extLst>
              <a:ext uri="{FF2B5EF4-FFF2-40B4-BE49-F238E27FC236}">
                <a16:creationId xmlns:a16="http://schemas.microsoft.com/office/drawing/2014/main" id="{4509C7F2-091A-1940-DC04-E08145C307CA}"/>
              </a:ext>
            </a:extLst>
          </p:cNvPr>
          <p:cNvPicPr>
            <a:picLocks noChangeAspect="1"/>
          </p:cNvPicPr>
          <p:nvPr/>
        </p:nvPicPr>
        <p:blipFill>
          <a:blip r:embed="rId2"/>
          <a:stretch>
            <a:fillRect/>
          </a:stretch>
        </p:blipFill>
        <p:spPr>
          <a:xfrm>
            <a:off x="5847005" y="1405286"/>
            <a:ext cx="5941473" cy="4552557"/>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5629462" cy="3880772"/>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Late hours Monday-Thurs </a:t>
            </a:r>
            <a:r>
              <a:rPr lang="en-US" sz="1800" b="0" i="0" u="none" strike="noStrike" baseline="0" dirty="0" err="1">
                <a:solidFill>
                  <a:srgbClr val="221E1F"/>
                </a:solidFill>
                <a:latin typeface="Calibri" panose="020F0502020204030204" pitchFamily="34" charset="0"/>
              </a:rPr>
              <a:t>til</a:t>
            </a:r>
            <a:r>
              <a:rPr lang="en-US" sz="1800" b="0" i="0" u="none" strike="noStrike" baseline="0" dirty="0">
                <a:solidFill>
                  <a:srgbClr val="221E1F"/>
                </a:solidFill>
                <a:latin typeface="Calibri" panose="020F0502020204030204" pitchFamily="34" charset="0"/>
              </a:rPr>
              <a:t> 7pm and Friday </a:t>
            </a:r>
            <a:r>
              <a:rPr lang="en-US" sz="1800" b="0" i="0" u="none" strike="noStrike" baseline="0" dirty="0" err="1">
                <a:solidFill>
                  <a:srgbClr val="221E1F"/>
                </a:solidFill>
                <a:latin typeface="Calibri" panose="020F0502020204030204" pitchFamily="34" charset="0"/>
              </a:rPr>
              <a:t>til</a:t>
            </a:r>
            <a:r>
              <a:rPr lang="en-US" sz="1800" b="0" i="0" u="none" strike="noStrike" baseline="0" dirty="0">
                <a:solidFill>
                  <a:srgbClr val="221E1F"/>
                </a:solidFill>
                <a:latin typeface="Calibri" panose="020F0502020204030204" pitchFamily="34" charset="0"/>
              </a:rPr>
              <a:t> 530 and Saturday </a:t>
            </a:r>
            <a:r>
              <a:rPr lang="en-US" sz="1800" b="0" i="0" u="none" strike="noStrike" baseline="0" dirty="0" err="1">
                <a:solidFill>
                  <a:srgbClr val="221E1F"/>
                </a:solidFill>
                <a:latin typeface="Calibri" panose="020F0502020204030204" pitchFamily="34" charset="0"/>
              </a:rPr>
              <a:t>til</a:t>
            </a:r>
            <a:r>
              <a:rPr lang="en-US" sz="1800" b="0" i="0" u="none" strike="noStrike" baseline="0" dirty="0">
                <a:solidFill>
                  <a:srgbClr val="221E1F"/>
                </a:solidFill>
                <a:latin typeface="Calibri" panose="020F0502020204030204" pitchFamily="34" charset="0"/>
              </a:rPr>
              <a:t> 4pm </a:t>
            </a:r>
          </a:p>
          <a:p>
            <a:r>
              <a:rPr lang="en-US" sz="1800" b="0" i="0" u="none" strike="noStrike" baseline="0" dirty="0">
                <a:solidFill>
                  <a:srgbClr val="221E1F"/>
                </a:solidFill>
                <a:latin typeface="Calibri" panose="020F0502020204030204" pitchFamily="34" charset="0"/>
              </a:rPr>
              <a:t>Goals for improvement: Increase afternoon business.  We are jam packed in the morning until just after lunch and then slow down after that.  Offer incentives to customers to switch appts to later in the afternoon vs the morning. </a:t>
            </a:r>
          </a:p>
          <a:p>
            <a:r>
              <a:rPr lang="en-US" sz="1800" b="0" i="0" u="none" strike="noStrike" baseline="0" dirty="0">
                <a:solidFill>
                  <a:srgbClr val="221E1F"/>
                </a:solidFill>
                <a:latin typeface="Calibri" panose="020F0502020204030204" pitchFamily="34" charset="0"/>
              </a:rPr>
              <a:t>Plans to achieve your goals: Using a company to help us with filling our “empty” time slots to use more of our day and bring in more customers.  </a:t>
            </a:r>
          </a:p>
          <a:p>
            <a:r>
              <a:rPr lang="en-US" sz="1800" b="0" i="0" u="none" strike="noStrike" baseline="0" dirty="0">
                <a:solidFill>
                  <a:srgbClr val="221E1F"/>
                </a:solidFill>
                <a:latin typeface="Calibri" panose="020F0502020204030204" pitchFamily="34" charset="0"/>
              </a:rPr>
              <a:t>Plans to evaluate your changes:  Weekly meeting with service manager and shop technicians to make sure we are mobbing in the righ</a:t>
            </a:r>
            <a:r>
              <a:rPr lang="en-US" dirty="0">
                <a:solidFill>
                  <a:srgbClr val="221E1F"/>
                </a:solidFill>
                <a:latin typeface="Calibri" panose="020F0502020204030204" pitchFamily="34" charset="0"/>
              </a:rPr>
              <a:t>t direction. </a:t>
            </a:r>
            <a:endParaRPr lang="en-US" sz="1800" b="0" i="0" u="none" strike="noStrike" baseline="0" dirty="0">
              <a:solidFill>
                <a:srgbClr val="221E1F"/>
              </a:solidFill>
              <a:latin typeface="Calibri" panose="020F0502020204030204" pitchFamily="34" charset="0"/>
            </a:endParaRPr>
          </a:p>
          <a:p>
            <a:endParaRPr lang="en-US" dirty="0"/>
          </a:p>
        </p:txBody>
      </p:sp>
      <p:pic>
        <p:nvPicPr>
          <p:cNvPr id="4" name="Picture 3">
            <a:extLst>
              <a:ext uri="{FF2B5EF4-FFF2-40B4-BE49-F238E27FC236}">
                <a16:creationId xmlns:a16="http://schemas.microsoft.com/office/drawing/2014/main" id="{B9671784-48D1-BA4C-19F6-61AB0CDDD276}"/>
              </a:ext>
            </a:extLst>
          </p:cNvPr>
          <p:cNvPicPr>
            <a:picLocks noChangeAspect="1"/>
          </p:cNvPicPr>
          <p:nvPr/>
        </p:nvPicPr>
        <p:blipFill>
          <a:blip r:embed="rId2"/>
          <a:stretch>
            <a:fillRect/>
          </a:stretch>
        </p:blipFill>
        <p:spPr>
          <a:xfrm>
            <a:off x="6785362" y="1156410"/>
            <a:ext cx="3889092" cy="488495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Training for newer service advisors on how to sell our customers additional items when they come in for maintenance or competitive services.</a:t>
            </a:r>
          </a:p>
          <a:p>
            <a:r>
              <a:rPr lang="en-US" dirty="0"/>
              <a:t>Look at our prices on competitive and Maintenance items and see if we can increase them without putting us too far out of the market. </a:t>
            </a:r>
          </a:p>
        </p:txBody>
      </p:sp>
      <p:pic>
        <p:nvPicPr>
          <p:cNvPr id="4" name="Picture 3">
            <a:extLst>
              <a:ext uri="{FF2B5EF4-FFF2-40B4-BE49-F238E27FC236}">
                <a16:creationId xmlns:a16="http://schemas.microsoft.com/office/drawing/2014/main" id="{7FD83C5A-F8B4-1076-62C9-4E55CAED5555}"/>
              </a:ext>
            </a:extLst>
          </p:cNvPr>
          <p:cNvPicPr>
            <a:picLocks noChangeAspect="1"/>
          </p:cNvPicPr>
          <p:nvPr/>
        </p:nvPicPr>
        <p:blipFill>
          <a:blip r:embed="rId2"/>
          <a:stretch>
            <a:fillRect/>
          </a:stretch>
        </p:blipFill>
        <p:spPr>
          <a:xfrm>
            <a:off x="5929900" y="1451627"/>
            <a:ext cx="5743655" cy="4893626"/>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105</TotalTime>
  <Words>679</Words>
  <Application>Microsoft Office PowerPoint</Application>
  <PresentationFormat>Widescreen</PresentationFormat>
  <Paragraphs>57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Michael Miskus</cp:lastModifiedBy>
  <cp:revision>6</cp:revision>
  <dcterms:created xsi:type="dcterms:W3CDTF">2022-12-04T13:10:55Z</dcterms:created>
  <dcterms:modified xsi:type="dcterms:W3CDTF">2024-07-08T06:54:35Z</dcterms:modified>
</cp:coreProperties>
</file>