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76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8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948957"/>
            <a:ext cx="9474199" cy="1646302"/>
          </a:xfrm>
        </p:spPr>
        <p:txBody>
          <a:bodyPr/>
          <a:lstStyle/>
          <a:p>
            <a:r>
              <a:rPr lang="en-US" dirty="0"/>
              <a:t>NADA 442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Mercedes-Benz of Orange County</a:t>
            </a:r>
          </a:p>
          <a:p>
            <a:pPr algn="ctr"/>
            <a:r>
              <a:rPr lang="en-US" sz="3200" b="1" dirty="0"/>
              <a:t>Orlando Casale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8024"/>
          </a:xfrm>
        </p:spPr>
        <p:txBody>
          <a:bodyPr/>
          <a:lstStyle/>
          <a:p>
            <a:r>
              <a:rPr lang="en-US" dirty="0"/>
              <a:t>SWOT Analysis – Opportunities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384628-4DBB-6968-DF9B-00B126039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60" y="1545177"/>
            <a:ext cx="11979240" cy="441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Threats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516C46-393F-4780-CE01-AD37E47BF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66" y="1871699"/>
            <a:ext cx="11430000" cy="333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Objectives</a:t>
            </a:r>
            <a:r>
              <a:rPr lang="en-US" dirty="0"/>
              <a:t>/ Strategies/ Tactics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D0BCA9-B4F7-7D11-6721-20D27B1B7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339" y="1999856"/>
            <a:ext cx="8090076" cy="3906422"/>
          </a:xfrm>
          <a:prstGeom prst="rect">
            <a:avLst/>
          </a:prstGeom>
        </p:spPr>
      </p:pic>
      <p:sp>
        <p:nvSpPr>
          <p:cNvPr id="10" name="Smiley Face 9">
            <a:extLst>
              <a:ext uri="{FF2B5EF4-FFF2-40B4-BE49-F238E27FC236}">
                <a16:creationId xmlns:a16="http://schemas.microsoft.com/office/drawing/2014/main" id="{88732036-0E92-5AED-8BD8-55AA00520175}"/>
              </a:ext>
            </a:extLst>
          </p:cNvPr>
          <p:cNvSpPr/>
          <p:nvPr/>
        </p:nvSpPr>
        <p:spPr>
          <a:xfrm>
            <a:off x="7298255" y="4504265"/>
            <a:ext cx="685811" cy="389468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CE3BA78-B8F1-D9ED-D7DB-4492D5DE38A1}"/>
              </a:ext>
            </a:extLst>
          </p:cNvPr>
          <p:cNvSpPr txBox="1">
            <a:spLocks/>
          </p:cNvSpPr>
          <p:nvPr/>
        </p:nvSpPr>
        <p:spPr>
          <a:xfrm>
            <a:off x="792412" y="594047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Objectives/ </a:t>
            </a:r>
            <a:r>
              <a:rPr lang="en-US" b="1" u="sng" dirty="0"/>
              <a:t>Strategies </a:t>
            </a:r>
            <a:r>
              <a:rPr lang="en-US" dirty="0"/>
              <a:t>/ Tactics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173326E-54C7-7A95-070B-FC86DDA21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7" y="1914847"/>
            <a:ext cx="12105466" cy="357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BF32D46-F4B3-FEC1-C7AC-83D82F3A938B}"/>
              </a:ext>
            </a:extLst>
          </p:cNvPr>
          <p:cNvSpPr txBox="1">
            <a:spLocks/>
          </p:cNvSpPr>
          <p:nvPr/>
        </p:nvSpPr>
        <p:spPr>
          <a:xfrm>
            <a:off x="677334" y="264367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Objectives/ Strategies/ </a:t>
            </a:r>
            <a:r>
              <a:rPr lang="en-US" b="1" u="sng" dirty="0"/>
              <a:t>Tactics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4D7CCC9-204E-0CB2-4B63-72967AD4F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8" y="1236133"/>
            <a:ext cx="10705432" cy="523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3236"/>
            <a:ext cx="8596668" cy="1320800"/>
          </a:xfrm>
        </p:spPr>
        <p:txBody>
          <a:bodyPr/>
          <a:lstStyle/>
          <a:p>
            <a:r>
              <a:rPr lang="en-US" dirty="0"/>
              <a:t>Action Plan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72B9BB-AA00-B24B-074E-B25D9742E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27" y="1256278"/>
            <a:ext cx="11589249" cy="458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54" y="238046"/>
            <a:ext cx="8596668" cy="1320800"/>
          </a:xfrm>
        </p:spPr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376" y="1174541"/>
            <a:ext cx="9661424" cy="464205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Our dealership is only six years old and continues to grow and experience growing pains.  Essentially, when I came in as the Service Manager on March 11, 2024, I met a hard-working but under appreciated Service team.  Together we are trying to do the following: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Continue to grow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Increase Customer Satisfaction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Create high performing results with a high performing team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Work more collaboratively with other departments  (And have the other departments work more collaboratively with Service!)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Be more profitable!  $$$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Let the Fixed Ops department feel appreciated </a:t>
            </a:r>
          </a:p>
          <a:p>
            <a:pPr marL="0" indent="0">
              <a:buNone/>
            </a:pPr>
            <a:r>
              <a:rPr lang="en-US" dirty="0"/>
              <a:t>Although we are facing challenges including needing more appointments, needing more techs etc., the General Manager and I are making progress working together and with others to grow the Service business.  </a:t>
            </a:r>
          </a:p>
          <a:p>
            <a:pPr marL="0" indent="0">
              <a:buNone/>
            </a:pPr>
            <a:r>
              <a:rPr lang="en-US" dirty="0"/>
              <a:t>Thanks for a great class!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035" y="391920"/>
            <a:ext cx="8596668" cy="1320800"/>
          </a:xfrm>
        </p:spPr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035" y="1066799"/>
            <a:ext cx="11079930" cy="52662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Current practices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We advertise with the Mercedes-Benz national campaigns program.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Goals for improvement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-Increase marketing to </a:t>
            </a:r>
            <a:r>
              <a:rPr lang="en-US" dirty="0" err="1">
                <a:solidFill>
                  <a:srgbClr val="221E1F"/>
                </a:solidFill>
                <a:latin typeface="Calibri"/>
                <a:cs typeface="Calibri"/>
              </a:rPr>
              <a:t>Unserviced</a:t>
            </a: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VIN’s in our area/segment 2-3 vehicles that stop servicing with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us just after the warranty period. 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Plans to achieve your goals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Create specific service specials for vehicles just outside of the warranty period.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Utilize the Mercedes-Benz database to identify customers who haven't serviced their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 vehicles in more than 12 months. 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Plans to evaluate your changes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Monitor incoming appointments for vehicles more than 4 years old. Create a control # to monitor 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  the traffic created by the marketing.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-99060"/>
            <a:ext cx="8596668" cy="132080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</a:t>
            </a:r>
            <a:r>
              <a:rPr lang="en-US" b="1" dirty="0">
                <a:solidFill>
                  <a:srgbClr val="221E1F"/>
                </a:solidFill>
                <a:latin typeface="Calibri" panose="020F0502020204030204" pitchFamily="34" charset="0"/>
              </a:rPr>
              <a:t>ysis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764" y="990600"/>
            <a:ext cx="6555635" cy="505460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Current practices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Average 16 Repair Orders a day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Express Service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Saturday is not a full  day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Goals for improvement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1,855 Sold hours for August 2024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- 2,000 Sold hours by end of November 2024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- 2,200 Sold hours by end of March 2025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Plans to achieve your goals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Hire more Techs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Get more out of existing Techs (Perform a Constraint Analysis)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Plans to evaluate your changes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Communicate goals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Rigorously track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Conduct weekly productivity meetings 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Coach and train Techs and Service Advisors 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6ED276-B455-903C-62B9-C2B7979FE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797" y="464785"/>
            <a:ext cx="6634130" cy="35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74" y="54341"/>
            <a:ext cx="8596668" cy="132080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8491" y="1186543"/>
            <a:ext cx="6617909" cy="454539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Current practices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Provide a 40 Hour guarantee for all Techs with Overtime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Goals for improvement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Reduce the unapplied labor by half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Plans to achieve your goals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Utilize the Shop Foreman to diagnose the most complex issues prior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  to dispatching to a line Tech to reduce unapplied and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  increase Proficiency.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Reduce unapplied labor by supporting the more junior techs with complex repairs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Evaluate those Techs with Low Proficiency but have Over Time </a:t>
            </a:r>
            <a:r>
              <a:rPr lang="en-US" dirty="0">
                <a:solidFill>
                  <a:srgbClr val="221E1F"/>
                </a:solidFill>
                <a:latin typeface="Calibri"/>
                <a:cs typeface="Calibri"/>
                <a:sym typeface="Wingdings" panose="05000000000000000000" pitchFamily="2" charset="2"/>
              </a:rPr>
              <a:t>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- 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Reduce unapplied labor by reducing discounts</a:t>
            </a:r>
          </a:p>
          <a:p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P</a:t>
            </a:r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cs typeface="Calibri"/>
              </a:rPr>
              <a:t>lans to evaluate your changes</a:t>
            </a:r>
            <a:r>
              <a:rPr lang="en-US" b="1" dirty="0">
                <a:solidFill>
                  <a:srgbClr val="221E1F"/>
                </a:solidFill>
                <a:latin typeface="Calibri"/>
                <a:cs typeface="Calibri"/>
              </a:rPr>
              <a:t>: 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- Utilize the production report on daily basis to keep techs on track</a:t>
            </a:r>
            <a:br>
              <a:rPr lang="en-US" dirty="0">
                <a:solidFill>
                  <a:srgbClr val="221E1F"/>
                </a:solidFill>
                <a:latin typeface="Calibri"/>
                <a:cs typeface="Calibri"/>
              </a:rPr>
            </a:br>
            <a:r>
              <a:rPr lang="en-US" dirty="0">
                <a:solidFill>
                  <a:srgbClr val="221E1F"/>
                </a:solidFill>
                <a:latin typeface="Calibri"/>
                <a:cs typeface="Calibri"/>
              </a:rPr>
              <a:t>    to reach 125% proficiency.</a:t>
            </a:r>
            <a:endParaRPr lang="en-US" sz="1800" b="0" i="0" u="none" strike="noStrike" baseline="0" dirty="0">
              <a:solidFill>
                <a:srgbClr val="221E1F"/>
              </a:solidFill>
              <a:latin typeface="Calibri"/>
              <a:cs typeface="Calibri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/>
              <a:cs typeface="Calibri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91E83-3D84-9B7F-682C-AE33D52A7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430" y="594794"/>
            <a:ext cx="5202079" cy="392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354" y="83820"/>
            <a:ext cx="8596668" cy="90678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5851" y="901363"/>
            <a:ext cx="5495757" cy="5360736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b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Running Shop with 3 Van Techs and 13 MB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echs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Service appointments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crease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Service capacity and throughput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 Build Service appointments by calling Unused PPMs, early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cheduling of Recalls, mining CRM data base to call all customers who haven’t been in dealership in 12 months</a:t>
            </a:r>
          </a:p>
          <a:p>
            <a:pPr marL="457200" lvl="1" indent="0">
              <a:buNone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-Improve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Loaner car Management, </a:t>
            </a:r>
          </a:p>
          <a:p>
            <a:pPr lvl="1">
              <a:buFontTx/>
              <a:buChar char="-"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Utilize Enterprise Rental car to lift appointment capacity</a:t>
            </a:r>
          </a:p>
          <a:p>
            <a:pPr lvl="1">
              <a:buFontTx/>
              <a:buChar char="-"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Conduct weekly Tech Productivity meetings with Shop Foreman/ Performance Manager </a:t>
            </a:r>
            <a:b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Adding 2 Techs in the next 2 months </a:t>
            </a:r>
            <a:b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Evaluate weekly production report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Rapid Recon for turn time  (goal is 3.5 days)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0F31B7-E085-1A8C-C0B8-8248922E0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588" y="497441"/>
            <a:ext cx="5830114" cy="476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14" y="-63500"/>
            <a:ext cx="8596668" cy="132080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518160"/>
            <a:ext cx="5555826" cy="4945380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Saturday is not a full day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Not open on Sunday for Service or Sales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Need to better utilize facility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</a:t>
            </a:r>
            <a:b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 Adding two (2) Techs in October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	-Scheduling more appointments!!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b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productivity reports as we make thes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</a:t>
            </a:r>
            <a:b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  changes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5881D-6A1A-604A-5066-8035A0174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874" y="699408"/>
            <a:ext cx="4458322" cy="484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35" y="304800"/>
            <a:ext cx="8596668" cy="1320800"/>
          </a:xfrm>
        </p:spPr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735" y="1170939"/>
            <a:ext cx="5020625" cy="4755727"/>
          </a:xfrm>
        </p:spPr>
        <p:txBody>
          <a:bodyPr>
            <a:normAutofit/>
          </a:bodyPr>
          <a:lstStyle/>
          <a:p>
            <a:r>
              <a:rPr lang="en-US" dirty="0"/>
              <a:t>We service a lot of older cars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  <a:p>
            <a:r>
              <a:rPr lang="en-US" dirty="0"/>
              <a:t>We need to focus on increasing our average CP labor by offering additional services and minimizing our single line CP Repair orders down from 56% to 15%.</a:t>
            </a:r>
            <a:br>
              <a:rPr lang="en-US" dirty="0"/>
            </a:br>
            <a:r>
              <a:rPr lang="en-US" dirty="0"/>
              <a:t>Examples of additional Services include:</a:t>
            </a:r>
            <a:br>
              <a:rPr lang="en-US" dirty="0"/>
            </a:br>
            <a:r>
              <a:rPr lang="en-US" dirty="0"/>
              <a:t>- Paintless dent removal, </a:t>
            </a:r>
            <a:br>
              <a:rPr lang="en-US" dirty="0"/>
            </a:br>
            <a:r>
              <a:rPr lang="en-US" dirty="0"/>
              <a:t>- Detailing, </a:t>
            </a:r>
            <a:br>
              <a:rPr lang="en-US" dirty="0"/>
            </a:br>
            <a:r>
              <a:rPr lang="en-US" dirty="0"/>
              <a:t>- New batteries, and, </a:t>
            </a:r>
            <a:br>
              <a:rPr lang="en-US" dirty="0"/>
            </a:br>
            <a:r>
              <a:rPr lang="en-US" dirty="0"/>
              <a:t>- Wipers blades </a:t>
            </a:r>
          </a:p>
          <a:p>
            <a:r>
              <a:rPr lang="en-US" dirty="0"/>
              <a:t>We need to coach the Service Advisors to sell the “Recommended Services” not just the “Required Services”.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3DB44D-2CF3-D633-2A44-9F038D25E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375" y="441788"/>
            <a:ext cx="6152229" cy="500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48342"/>
            <a:ext cx="8596668" cy="808653"/>
          </a:xfrm>
        </p:spPr>
        <p:txBody>
          <a:bodyPr/>
          <a:lstStyle/>
          <a:p>
            <a:r>
              <a:rPr lang="en-US" dirty="0"/>
              <a:t>SWOT Analysis  - Strengths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7B3EAF-6DFA-E2BB-AB6A-77F9F01CB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08" y="1156995"/>
            <a:ext cx="10644027" cy="507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9363"/>
          </a:xfrm>
        </p:spPr>
        <p:txBody>
          <a:bodyPr/>
          <a:lstStyle/>
          <a:p>
            <a:r>
              <a:rPr lang="en-US" dirty="0"/>
              <a:t>SWOT Analysis - Weaknesses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29321C-0AB4-9D32-12C2-6B8746FD9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66" y="2101449"/>
            <a:ext cx="11486508" cy="282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10166</TotalTime>
  <Words>863</Words>
  <Application>Microsoft Office PowerPoint</Application>
  <PresentationFormat>Widescreen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Wingdings</vt:lpstr>
      <vt:lpstr>Wingdings 3</vt:lpstr>
      <vt:lpstr>Facet</vt:lpstr>
      <vt:lpstr>NADA 442 Service Homework </vt:lpstr>
      <vt:lpstr>  Marketing  </vt:lpstr>
      <vt:lpstr>  Analysis Cost of Labor   </vt:lpstr>
      <vt:lpstr> Changes in Expense Structure    </vt:lpstr>
      <vt:lpstr> Productivity   </vt:lpstr>
      <vt:lpstr> Facility   </vt:lpstr>
      <vt:lpstr>Repair Order Analysis</vt:lpstr>
      <vt:lpstr>SWOT Analysis  - Strengths</vt:lpstr>
      <vt:lpstr>SWOT Analysis - Weaknesses</vt:lpstr>
      <vt:lpstr>SWOT Analysis – Opportunities</vt:lpstr>
      <vt:lpstr>SWOT Analysis - Threats</vt:lpstr>
      <vt:lpstr>Objectives/ Strategies/ Tactics</vt:lpstr>
      <vt:lpstr>PowerPoint Presentation</vt:lpstr>
      <vt:lpstr>PowerPoint Presentation</vt:lpstr>
      <vt:lpstr>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Mark Webster</cp:lastModifiedBy>
  <cp:revision>862</cp:revision>
  <dcterms:created xsi:type="dcterms:W3CDTF">2022-12-04T13:10:55Z</dcterms:created>
  <dcterms:modified xsi:type="dcterms:W3CDTF">2024-09-27T20:31:58Z</dcterms:modified>
</cp:coreProperties>
</file>