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52541-9405-4714-A46E-32D153F0FA6B}" v="8" dt="2024-06-01T20:56:56.4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40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al Miller" userId="43503a12-41e3-44ea-8b65-bc5f300a1453" providerId="ADAL" clId="{35252541-9405-4714-A46E-32D153F0FA6B}"/>
    <pc:docChg chg="undo redo custSel modSld">
      <pc:chgData name="Neal Miller" userId="43503a12-41e3-44ea-8b65-bc5f300a1453" providerId="ADAL" clId="{35252541-9405-4714-A46E-32D153F0FA6B}" dt="2024-06-03T03:38:34.170" v="9391" actId="20577"/>
      <pc:docMkLst>
        <pc:docMk/>
      </pc:docMkLst>
      <pc:sldChg chg="modSp mod">
        <pc:chgData name="Neal Miller" userId="43503a12-41e3-44ea-8b65-bc5f300a1453" providerId="ADAL" clId="{35252541-9405-4714-A46E-32D153F0FA6B}" dt="2024-06-01T18:00:37.053" v="870" actId="20577"/>
        <pc:sldMkLst>
          <pc:docMk/>
          <pc:sldMk cId="3839221384" sldId="257"/>
        </pc:sldMkLst>
        <pc:spChg chg="mod">
          <ac:chgData name="Neal Miller" userId="43503a12-41e3-44ea-8b65-bc5f300a1453" providerId="ADAL" clId="{35252541-9405-4714-A46E-32D153F0FA6B}" dt="2024-06-01T18:00:37.053" v="870" actId="20577"/>
          <ac:spMkLst>
            <pc:docMk/>
            <pc:sldMk cId="3839221384" sldId="257"/>
            <ac:spMk id="3" creationId="{203A9D90-6288-FF85-A14B-EAAC61E0E9A8}"/>
          </ac:spMkLst>
        </pc:spChg>
      </pc:sldChg>
      <pc:sldChg chg="addSp delSp modSp mod">
        <pc:chgData name="Neal Miller" userId="43503a12-41e3-44ea-8b65-bc5f300a1453" providerId="ADAL" clId="{35252541-9405-4714-A46E-32D153F0FA6B}" dt="2024-06-03T03:28:34.038" v="8323" actId="20577"/>
        <pc:sldMkLst>
          <pc:docMk/>
          <pc:sldMk cId="4167117408" sldId="258"/>
        </pc:sldMkLst>
        <pc:spChg chg="mod">
          <ac:chgData name="Neal Miller" userId="43503a12-41e3-44ea-8b65-bc5f300a1453" providerId="ADAL" clId="{35252541-9405-4714-A46E-32D153F0FA6B}" dt="2024-06-03T03:28:34.038" v="8323" actId="20577"/>
          <ac:spMkLst>
            <pc:docMk/>
            <pc:sldMk cId="4167117408" sldId="258"/>
            <ac:spMk id="3" creationId="{DC1AC215-6A1E-4C59-EFD0-D293BFB95537}"/>
          </ac:spMkLst>
        </pc:spChg>
        <pc:spChg chg="add del mod">
          <ac:chgData name="Neal Miller" userId="43503a12-41e3-44ea-8b65-bc5f300a1453" providerId="ADAL" clId="{35252541-9405-4714-A46E-32D153F0FA6B}" dt="2024-06-01T20:56:56.484" v="5126"/>
          <ac:spMkLst>
            <pc:docMk/>
            <pc:sldMk cId="4167117408" sldId="258"/>
            <ac:spMk id="5" creationId="{4993C9D6-BF2D-EDB2-3E33-A6B4D6018341}"/>
          </ac:spMkLst>
        </pc:spChg>
        <pc:graphicFrameChg chg="add mod">
          <ac:chgData name="Neal Miller" userId="43503a12-41e3-44ea-8b65-bc5f300a1453" providerId="ADAL" clId="{35252541-9405-4714-A46E-32D153F0FA6B}" dt="2024-06-01T20:56:41.105" v="5125"/>
          <ac:graphicFrameMkLst>
            <pc:docMk/>
            <pc:sldMk cId="4167117408" sldId="258"/>
            <ac:graphicFrameMk id="7" creationId="{7F106EBD-490F-8330-7F35-C4B985DBA80A}"/>
          </ac:graphicFrameMkLst>
        </pc:graphicFrameChg>
        <pc:graphicFrameChg chg="add mod">
          <ac:chgData name="Neal Miller" userId="43503a12-41e3-44ea-8b65-bc5f300a1453" providerId="ADAL" clId="{35252541-9405-4714-A46E-32D153F0FA6B}" dt="2024-06-01T20:56:40.502" v="5124" actId="1076"/>
          <ac:graphicFrameMkLst>
            <pc:docMk/>
            <pc:sldMk cId="4167117408" sldId="258"/>
            <ac:graphicFrameMk id="8" creationId="{00000000-0008-0000-0500-00000D040000}"/>
          </ac:graphicFrameMkLst>
        </pc:graphicFrameChg>
        <pc:graphicFrameChg chg="add mod modGraphic">
          <ac:chgData name="Neal Miller" userId="43503a12-41e3-44ea-8b65-bc5f300a1453" providerId="ADAL" clId="{35252541-9405-4714-A46E-32D153F0FA6B}" dt="2024-06-03T03:06:56.826" v="6370" actId="14100"/>
          <ac:graphicFrameMkLst>
            <pc:docMk/>
            <pc:sldMk cId="4167117408" sldId="258"/>
            <ac:graphicFrameMk id="9" creationId="{849BDFD6-2865-A259-E8BF-B7CF9542BE7F}"/>
          </ac:graphicFrameMkLst>
        </pc:graphicFrameChg>
        <pc:picChg chg="del">
          <ac:chgData name="Neal Miller" userId="43503a12-41e3-44ea-8b65-bc5f300a1453" providerId="ADAL" clId="{35252541-9405-4714-A46E-32D153F0FA6B}" dt="2024-06-01T20:56:07.191" v="5121" actId="478"/>
          <ac:picMkLst>
            <pc:docMk/>
            <pc:sldMk cId="4167117408" sldId="258"/>
            <ac:picMk id="6" creationId="{7D7FBF6D-1B6B-4091-9ABF-B967D33EAC3F}"/>
          </ac:picMkLst>
        </pc:picChg>
      </pc:sldChg>
      <pc:sldChg chg="modSp mod">
        <pc:chgData name="Neal Miller" userId="43503a12-41e3-44ea-8b65-bc5f300a1453" providerId="ADAL" clId="{35252541-9405-4714-A46E-32D153F0FA6B}" dt="2024-06-01T17:56:20.904" v="509" actId="20577"/>
        <pc:sldMkLst>
          <pc:docMk/>
          <pc:sldMk cId="2924363353" sldId="259"/>
        </pc:sldMkLst>
        <pc:spChg chg="mod">
          <ac:chgData name="Neal Miller" userId="43503a12-41e3-44ea-8b65-bc5f300a1453" providerId="ADAL" clId="{35252541-9405-4714-A46E-32D153F0FA6B}" dt="2024-06-01T17:56:20.904" v="509" actId="20577"/>
          <ac:spMkLst>
            <pc:docMk/>
            <pc:sldMk cId="2924363353" sldId="259"/>
            <ac:spMk id="3" creationId="{0CC31931-4847-F763-D4D1-1433E7E0CE49}"/>
          </ac:spMkLst>
        </pc:spChg>
      </pc:sldChg>
      <pc:sldChg chg="modSp mod">
        <pc:chgData name="Neal Miller" userId="43503a12-41e3-44ea-8b65-bc5f300a1453" providerId="ADAL" clId="{35252541-9405-4714-A46E-32D153F0FA6B}" dt="2024-06-01T18:02:54.999" v="1255" actId="20577"/>
        <pc:sldMkLst>
          <pc:docMk/>
          <pc:sldMk cId="2417698126" sldId="262"/>
        </pc:sldMkLst>
        <pc:spChg chg="mod">
          <ac:chgData name="Neal Miller" userId="43503a12-41e3-44ea-8b65-bc5f300a1453" providerId="ADAL" clId="{35252541-9405-4714-A46E-32D153F0FA6B}" dt="2024-06-01T18:02:54.999" v="1255" actId="20577"/>
          <ac:spMkLst>
            <pc:docMk/>
            <pc:sldMk cId="2417698126" sldId="262"/>
            <ac:spMk id="3" creationId="{203A9D90-6288-FF85-A14B-EAAC61E0E9A8}"/>
          </ac:spMkLst>
        </pc:spChg>
      </pc:sldChg>
      <pc:sldChg chg="modSp mod">
        <pc:chgData name="Neal Miller" userId="43503a12-41e3-44ea-8b65-bc5f300a1453" providerId="ADAL" clId="{35252541-9405-4714-A46E-32D153F0FA6B}" dt="2024-06-01T18:24:10.802" v="2636" actId="20577"/>
        <pc:sldMkLst>
          <pc:docMk/>
          <pc:sldMk cId="3912869560" sldId="263"/>
        </pc:sldMkLst>
        <pc:spChg chg="mod">
          <ac:chgData name="Neal Miller" userId="43503a12-41e3-44ea-8b65-bc5f300a1453" providerId="ADAL" clId="{35252541-9405-4714-A46E-32D153F0FA6B}" dt="2024-06-01T18:24:10.802" v="2636" actId="20577"/>
          <ac:spMkLst>
            <pc:docMk/>
            <pc:sldMk cId="3912869560" sldId="263"/>
            <ac:spMk id="3" creationId="{203A9D90-6288-FF85-A14B-EAAC61E0E9A8}"/>
          </ac:spMkLst>
        </pc:spChg>
      </pc:sldChg>
      <pc:sldChg chg="modSp mod">
        <pc:chgData name="Neal Miller" userId="43503a12-41e3-44ea-8b65-bc5f300a1453" providerId="ADAL" clId="{35252541-9405-4714-A46E-32D153F0FA6B}" dt="2024-06-01T18:21:19.024" v="2212" actId="20577"/>
        <pc:sldMkLst>
          <pc:docMk/>
          <pc:sldMk cId="627664966" sldId="264"/>
        </pc:sldMkLst>
        <pc:spChg chg="mod">
          <ac:chgData name="Neal Miller" userId="43503a12-41e3-44ea-8b65-bc5f300a1453" providerId="ADAL" clId="{35252541-9405-4714-A46E-32D153F0FA6B}" dt="2024-06-01T18:21:19.024" v="2212" actId="20577"/>
          <ac:spMkLst>
            <pc:docMk/>
            <pc:sldMk cId="627664966" sldId="264"/>
            <ac:spMk id="3" creationId="{203A9D90-6288-FF85-A14B-EAAC61E0E9A8}"/>
          </ac:spMkLst>
        </pc:spChg>
      </pc:sldChg>
      <pc:sldChg chg="modSp mod">
        <pc:chgData name="Neal Miller" userId="43503a12-41e3-44ea-8b65-bc5f300a1453" providerId="ADAL" clId="{35252541-9405-4714-A46E-32D153F0FA6B}" dt="2024-06-01T18:38:40.767" v="3112" actId="20577"/>
        <pc:sldMkLst>
          <pc:docMk/>
          <pc:sldMk cId="3985272254" sldId="265"/>
        </pc:sldMkLst>
        <pc:spChg chg="mod">
          <ac:chgData name="Neal Miller" userId="43503a12-41e3-44ea-8b65-bc5f300a1453" providerId="ADAL" clId="{35252541-9405-4714-A46E-32D153F0FA6B}" dt="2024-06-01T18:38:40.767" v="3112" actId="20577"/>
          <ac:spMkLst>
            <pc:docMk/>
            <pc:sldMk cId="3985272254" sldId="265"/>
            <ac:spMk id="3" creationId="{203A9D90-6288-FF85-A14B-EAAC61E0E9A8}"/>
          </ac:spMkLst>
        </pc:spChg>
      </pc:sldChg>
      <pc:sldChg chg="modSp mod">
        <pc:chgData name="Neal Miller" userId="43503a12-41e3-44ea-8b65-bc5f300a1453" providerId="ADAL" clId="{35252541-9405-4714-A46E-32D153F0FA6B}" dt="2024-06-01T18:46:38.592" v="4092" actId="20577"/>
        <pc:sldMkLst>
          <pc:docMk/>
          <pc:sldMk cId="4226099158" sldId="266"/>
        </pc:sldMkLst>
        <pc:spChg chg="mod">
          <ac:chgData name="Neal Miller" userId="43503a12-41e3-44ea-8b65-bc5f300a1453" providerId="ADAL" clId="{35252541-9405-4714-A46E-32D153F0FA6B}" dt="2024-06-01T18:46:38.592" v="4092" actId="20577"/>
          <ac:spMkLst>
            <pc:docMk/>
            <pc:sldMk cId="4226099158" sldId="266"/>
            <ac:spMk id="3" creationId="{203A9D90-6288-FF85-A14B-EAAC61E0E9A8}"/>
          </ac:spMkLst>
        </pc:spChg>
      </pc:sldChg>
      <pc:sldChg chg="modSp mod">
        <pc:chgData name="Neal Miller" userId="43503a12-41e3-44ea-8b65-bc5f300a1453" providerId="ADAL" clId="{35252541-9405-4714-A46E-32D153F0FA6B}" dt="2024-06-01T18:56:43.571" v="4589" actId="20577"/>
        <pc:sldMkLst>
          <pc:docMk/>
          <pc:sldMk cId="850427537" sldId="267"/>
        </pc:sldMkLst>
        <pc:spChg chg="mod">
          <ac:chgData name="Neal Miller" userId="43503a12-41e3-44ea-8b65-bc5f300a1453" providerId="ADAL" clId="{35252541-9405-4714-A46E-32D153F0FA6B}" dt="2024-06-01T18:56:43.571" v="4589" actId="20577"/>
          <ac:spMkLst>
            <pc:docMk/>
            <pc:sldMk cId="850427537" sldId="267"/>
            <ac:spMk id="3" creationId="{203A9D90-6288-FF85-A14B-EAAC61E0E9A8}"/>
          </ac:spMkLst>
        </pc:spChg>
      </pc:sldChg>
      <pc:sldChg chg="modSp mod">
        <pc:chgData name="Neal Miller" userId="43503a12-41e3-44ea-8b65-bc5f300a1453" providerId="ADAL" clId="{35252541-9405-4714-A46E-32D153F0FA6B}" dt="2024-06-01T19:01:11.162" v="5087" actId="20577"/>
        <pc:sldMkLst>
          <pc:docMk/>
          <pc:sldMk cId="3364109993" sldId="268"/>
        </pc:sldMkLst>
        <pc:graphicFrameChg chg="modGraphic">
          <ac:chgData name="Neal Miller" userId="43503a12-41e3-44ea-8b65-bc5f300a1453" providerId="ADAL" clId="{35252541-9405-4714-A46E-32D153F0FA6B}" dt="2024-06-01T19:01:11.162" v="5087" actId="20577"/>
          <ac:graphicFrameMkLst>
            <pc:docMk/>
            <pc:sldMk cId="3364109993" sldId="268"/>
            <ac:graphicFrameMk id="4" creationId="{BC8B6778-11BB-9A9A-F0BF-8949F85F8237}"/>
          </ac:graphicFrameMkLst>
        </pc:graphicFrameChg>
      </pc:sldChg>
      <pc:sldChg chg="modSp mod">
        <pc:chgData name="Neal Miller" userId="43503a12-41e3-44ea-8b65-bc5f300a1453" providerId="ADAL" clId="{35252541-9405-4714-A46E-32D153F0FA6B}" dt="2024-06-03T03:38:34.170" v="9391" actId="20577"/>
        <pc:sldMkLst>
          <pc:docMk/>
          <pc:sldMk cId="3799370086" sldId="269"/>
        </pc:sldMkLst>
        <pc:spChg chg="mod">
          <ac:chgData name="Neal Miller" userId="43503a12-41e3-44ea-8b65-bc5f300a1453" providerId="ADAL" clId="{35252541-9405-4714-A46E-32D153F0FA6B}" dt="2024-06-03T03:38:34.170" v="9391" actId="20577"/>
          <ac:spMkLst>
            <pc:docMk/>
            <pc:sldMk cId="3799370086" sldId="269"/>
            <ac:spMk id="3" creationId="{203A9D90-6288-FF85-A14B-EAAC61E0E9A8}"/>
          </ac:spMkLst>
        </pc:spChg>
      </pc:sldChg>
      <pc:sldChg chg="addSp delSp modSp mod">
        <pc:chgData name="Neal Miller" userId="43503a12-41e3-44ea-8b65-bc5f300a1453" providerId="ADAL" clId="{35252541-9405-4714-A46E-32D153F0FA6B}" dt="2024-06-03T03:06:31.411" v="6365" actId="14100"/>
        <pc:sldMkLst>
          <pc:docMk/>
          <pc:sldMk cId="3887641486" sldId="270"/>
        </pc:sldMkLst>
        <pc:spChg chg="mod">
          <ac:chgData name="Neal Miller" userId="43503a12-41e3-44ea-8b65-bc5f300a1453" providerId="ADAL" clId="{35252541-9405-4714-A46E-32D153F0FA6B}" dt="2024-06-03T03:05:38.922" v="6356" actId="20577"/>
          <ac:spMkLst>
            <pc:docMk/>
            <pc:sldMk cId="3887641486" sldId="270"/>
            <ac:spMk id="3" creationId="{0CC31931-4847-F763-D4D1-1433E7E0CE49}"/>
          </ac:spMkLst>
        </pc:spChg>
        <pc:spChg chg="add del mod">
          <ac:chgData name="Neal Miller" userId="43503a12-41e3-44ea-8b65-bc5f300a1453" providerId="ADAL" clId="{35252541-9405-4714-A46E-32D153F0FA6B}" dt="2024-06-01T19:16:06.701" v="5116"/>
          <ac:spMkLst>
            <pc:docMk/>
            <pc:sldMk cId="3887641486" sldId="270"/>
            <ac:spMk id="5" creationId="{1B41366F-4204-DE9B-B019-72FA0C539712}"/>
          </ac:spMkLst>
        </pc:spChg>
        <pc:graphicFrameChg chg="add del mod">
          <ac:chgData name="Neal Miller" userId="43503a12-41e3-44ea-8b65-bc5f300a1453" providerId="ADAL" clId="{35252541-9405-4714-A46E-32D153F0FA6B}" dt="2024-06-01T19:15:36.453" v="5112" actId="478"/>
          <ac:graphicFrameMkLst>
            <pc:docMk/>
            <pc:sldMk cId="3887641486" sldId="270"/>
            <ac:graphicFrameMk id="6" creationId="{B2606DBA-B354-CCC0-B599-E79B5B5BCBAC}"/>
          </ac:graphicFrameMkLst>
        </pc:graphicFrameChg>
        <pc:graphicFrameChg chg="add mod modGraphic">
          <ac:chgData name="Neal Miller" userId="43503a12-41e3-44ea-8b65-bc5f300a1453" providerId="ADAL" clId="{35252541-9405-4714-A46E-32D153F0FA6B}" dt="2024-06-03T03:06:31.411" v="6365" actId="14100"/>
          <ac:graphicFrameMkLst>
            <pc:docMk/>
            <pc:sldMk cId="3887641486" sldId="270"/>
            <ac:graphicFrameMk id="7" creationId="{5BD2D40D-C3F9-7489-EA4E-B4AFC16088F2}"/>
          </ac:graphicFrameMkLst>
        </pc:graphicFrameChg>
        <pc:picChg chg="del">
          <ac:chgData name="Neal Miller" userId="43503a12-41e3-44ea-8b65-bc5f300a1453" providerId="ADAL" clId="{35252541-9405-4714-A46E-32D153F0FA6B}" dt="2024-06-01T19:13:23.263" v="5088" actId="478"/>
          <ac:picMkLst>
            <pc:docMk/>
            <pc:sldMk cId="3887641486" sldId="270"/>
            <ac:picMk id="10" creationId="{C3022619-ABD1-BF3C-F7D9-E56C642C5D22}"/>
          </ac:picMkLst>
        </pc:picChg>
      </pc:sldChg>
      <pc:sldChg chg="addSp delSp modSp mod">
        <pc:chgData name="Neal Miller" userId="43503a12-41e3-44ea-8b65-bc5f300a1453" providerId="ADAL" clId="{35252541-9405-4714-A46E-32D153F0FA6B}" dt="2024-06-03T03:06:24.405" v="6364" actId="1076"/>
        <pc:sldMkLst>
          <pc:docMk/>
          <pc:sldMk cId="1306592365" sldId="271"/>
        </pc:sldMkLst>
        <pc:spChg chg="mod">
          <ac:chgData name="Neal Miller" userId="43503a12-41e3-44ea-8b65-bc5f300a1453" providerId="ADAL" clId="{35252541-9405-4714-A46E-32D153F0FA6B}" dt="2024-06-03T02:59:54.562" v="5703" actId="20577"/>
          <ac:spMkLst>
            <pc:docMk/>
            <pc:sldMk cId="1306592365" sldId="271"/>
            <ac:spMk id="3" creationId="{0CC31931-4847-F763-D4D1-1433E7E0CE49}"/>
          </ac:spMkLst>
        </pc:spChg>
        <pc:spChg chg="add del mod">
          <ac:chgData name="Neal Miller" userId="43503a12-41e3-44ea-8b65-bc5f300a1453" providerId="ADAL" clId="{35252541-9405-4714-A46E-32D153F0FA6B}" dt="2024-06-01T19:14:48.133" v="5105" actId="34307"/>
          <ac:spMkLst>
            <pc:docMk/>
            <pc:sldMk cId="1306592365" sldId="271"/>
            <ac:spMk id="5" creationId="{298D2DF0-513C-1357-27F4-1117FC28D1AE}"/>
          </ac:spMkLst>
        </pc:spChg>
        <pc:spChg chg="add del mod">
          <ac:chgData name="Neal Miller" userId="43503a12-41e3-44ea-8b65-bc5f300a1453" providerId="ADAL" clId="{35252541-9405-4714-A46E-32D153F0FA6B}" dt="2024-06-01T19:15:32.737" v="5111"/>
          <ac:spMkLst>
            <pc:docMk/>
            <pc:sldMk cId="1306592365" sldId="271"/>
            <ac:spMk id="9" creationId="{7B4A6FD4-BC0B-BE19-F130-56290EBED610}"/>
          </ac:spMkLst>
        </pc:spChg>
        <pc:graphicFrameChg chg="add mod modGraphic">
          <ac:chgData name="Neal Miller" userId="43503a12-41e3-44ea-8b65-bc5f300a1453" providerId="ADAL" clId="{35252541-9405-4714-A46E-32D153F0FA6B}" dt="2024-06-03T03:06:24.405" v="6364" actId="1076"/>
          <ac:graphicFrameMkLst>
            <pc:docMk/>
            <pc:sldMk cId="1306592365" sldId="271"/>
            <ac:graphicFrameMk id="10" creationId="{0AC507B6-4254-1E07-1F00-FBACEA20E197}"/>
          </ac:graphicFrameMkLst>
        </pc:graphicFrameChg>
        <pc:picChg chg="del">
          <ac:chgData name="Neal Miller" userId="43503a12-41e3-44ea-8b65-bc5f300a1453" providerId="ADAL" clId="{35252541-9405-4714-A46E-32D153F0FA6B}" dt="2024-06-01T19:14:36.426" v="5104" actId="478"/>
          <ac:picMkLst>
            <pc:docMk/>
            <pc:sldMk cId="1306592365" sldId="271"/>
            <ac:picMk id="6" creationId="{C2A3775D-51A5-D12F-8A3D-32A5B63F1D82}"/>
          </ac:picMkLst>
        </pc:picChg>
        <pc:picChg chg="add del mod ord">
          <ac:chgData name="Neal Miller" userId="43503a12-41e3-44ea-8b65-bc5f300a1453" providerId="ADAL" clId="{35252541-9405-4714-A46E-32D153F0FA6B}" dt="2024-06-01T19:15:14.173" v="5110" actId="478"/>
          <ac:picMkLst>
            <pc:docMk/>
            <pc:sldMk cId="1306592365" sldId="271"/>
            <ac:picMk id="7" creationId="{8F8E238A-719C-C810-A833-F3F05434179E}"/>
          </ac:picMkLst>
        </pc:picChg>
      </pc:sldChg>
      <pc:sldChg chg="addSp delSp modSp mod">
        <pc:chgData name="Neal Miller" userId="43503a12-41e3-44ea-8b65-bc5f300a1453" providerId="ADAL" clId="{35252541-9405-4714-A46E-32D153F0FA6B}" dt="2024-06-03T03:14:18.074" v="7190" actId="20577"/>
        <pc:sldMkLst>
          <pc:docMk/>
          <pc:sldMk cId="1901477980" sldId="272"/>
        </pc:sldMkLst>
        <pc:spChg chg="mod">
          <ac:chgData name="Neal Miller" userId="43503a12-41e3-44ea-8b65-bc5f300a1453" providerId="ADAL" clId="{35252541-9405-4714-A46E-32D153F0FA6B}" dt="2024-06-03T03:14:18.074" v="7190" actId="20577"/>
          <ac:spMkLst>
            <pc:docMk/>
            <pc:sldMk cId="1901477980" sldId="272"/>
            <ac:spMk id="3" creationId="{0CC31931-4847-F763-D4D1-1433E7E0CE49}"/>
          </ac:spMkLst>
        </pc:spChg>
        <pc:spChg chg="add del mod">
          <ac:chgData name="Neal Miller" userId="43503a12-41e3-44ea-8b65-bc5f300a1453" providerId="ADAL" clId="{35252541-9405-4714-A46E-32D153F0FA6B}" dt="2024-06-01T19:16:28.279" v="5118"/>
          <ac:spMkLst>
            <pc:docMk/>
            <pc:sldMk cId="1901477980" sldId="272"/>
            <ac:spMk id="5" creationId="{1BD0FBAB-8951-E4A6-9C8B-8E757F020ACB}"/>
          </ac:spMkLst>
        </pc:spChg>
        <pc:graphicFrameChg chg="add mod modGraphic">
          <ac:chgData name="Neal Miller" userId="43503a12-41e3-44ea-8b65-bc5f300a1453" providerId="ADAL" clId="{35252541-9405-4714-A46E-32D153F0FA6B}" dt="2024-06-03T03:06:11.257" v="6362" actId="1076"/>
          <ac:graphicFrameMkLst>
            <pc:docMk/>
            <pc:sldMk cId="1901477980" sldId="272"/>
            <ac:graphicFrameMk id="7" creationId="{477CFBB3-8148-19E8-64C3-156AE8E1E4AC}"/>
          </ac:graphicFrameMkLst>
        </pc:graphicFrameChg>
        <pc:picChg chg="del">
          <ac:chgData name="Neal Miller" userId="43503a12-41e3-44ea-8b65-bc5f300a1453" providerId="ADAL" clId="{35252541-9405-4714-A46E-32D153F0FA6B}" dt="2024-06-01T19:16:13.715" v="5117" actId="478"/>
          <ac:picMkLst>
            <pc:docMk/>
            <pc:sldMk cId="1901477980" sldId="272"/>
            <ac:picMk id="6" creationId="{D4C80DC3-BDC2-5C76-B2D1-6B01142DEC0F}"/>
          </ac:picMkLst>
        </pc:picChg>
      </pc:sldChg>
      <pc:sldChg chg="addSp delSp modSp mod">
        <pc:chgData name="Neal Miller" userId="43503a12-41e3-44ea-8b65-bc5f300a1453" providerId="ADAL" clId="{35252541-9405-4714-A46E-32D153F0FA6B}" dt="2024-06-03T03:21:59.133" v="7923" actId="20577"/>
        <pc:sldMkLst>
          <pc:docMk/>
          <pc:sldMk cId="3333452679" sldId="273"/>
        </pc:sldMkLst>
        <pc:spChg chg="mod">
          <ac:chgData name="Neal Miller" userId="43503a12-41e3-44ea-8b65-bc5f300a1453" providerId="ADAL" clId="{35252541-9405-4714-A46E-32D153F0FA6B}" dt="2024-06-03T03:21:59.133" v="7923" actId="20577"/>
          <ac:spMkLst>
            <pc:docMk/>
            <pc:sldMk cId="3333452679" sldId="273"/>
            <ac:spMk id="3" creationId="{0CC31931-4847-F763-D4D1-1433E7E0CE49}"/>
          </ac:spMkLst>
        </pc:spChg>
        <pc:spChg chg="add del mod">
          <ac:chgData name="Neal Miller" userId="43503a12-41e3-44ea-8b65-bc5f300a1453" providerId="ADAL" clId="{35252541-9405-4714-A46E-32D153F0FA6B}" dt="2024-06-01T19:17:57.944" v="5120"/>
          <ac:spMkLst>
            <pc:docMk/>
            <pc:sldMk cId="3333452679" sldId="273"/>
            <ac:spMk id="5" creationId="{D9377C7D-549B-842D-D344-153886DDB78F}"/>
          </ac:spMkLst>
        </pc:spChg>
        <pc:graphicFrameChg chg="add mod modGraphic">
          <ac:chgData name="Neal Miller" userId="43503a12-41e3-44ea-8b65-bc5f300a1453" providerId="ADAL" clId="{35252541-9405-4714-A46E-32D153F0FA6B}" dt="2024-06-03T03:06:45.516" v="6368" actId="14100"/>
          <ac:graphicFrameMkLst>
            <pc:docMk/>
            <pc:sldMk cId="3333452679" sldId="273"/>
            <ac:graphicFrameMk id="7" creationId="{42A31420-8BDD-7D75-8A59-34980316EFFA}"/>
          </ac:graphicFrameMkLst>
        </pc:graphicFrameChg>
        <pc:picChg chg="del">
          <ac:chgData name="Neal Miller" userId="43503a12-41e3-44ea-8b65-bc5f300a1453" providerId="ADAL" clId="{35252541-9405-4714-A46E-32D153F0FA6B}" dt="2024-06-01T19:17:43.907" v="5119" actId="478"/>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Class N442/432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Neal Miller</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Our shop has room for 2-3 more technicians, so a huge opportunity there.</a:t>
            </a:r>
          </a:p>
          <a:p>
            <a:pPr lvl="1"/>
            <a:r>
              <a:rPr lang="en-US" dirty="0"/>
              <a:t>Newly remodeled service writing area.  We just finished our remodel, so a “grand opening” is a big opportunity for us to gain new customers.</a:t>
            </a:r>
          </a:p>
          <a:p>
            <a:pPr lvl="1"/>
            <a:r>
              <a:rPr lang="en-US" dirty="0"/>
              <a:t>We are surrounded by a lot of high schools with strong technical education programs.  This is a large, continually renewing talent pool for us to draw from.</a:t>
            </a:r>
          </a:p>
          <a:p>
            <a:pPr lvl="1"/>
            <a:r>
              <a:rPr lang="en-US" dirty="0"/>
              <a:t>Mobile Service is a large opportunity for us.  There currently are no mobile service dealers in the area, so this is a huge untapped market.</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We are surrounded by a lot of large auto groups (we are a family-owned single point) that are constantly competing for technicians, support staff, and ultimately customers</a:t>
            </a:r>
          </a:p>
          <a:p>
            <a:pPr lvl="1"/>
            <a:r>
              <a:rPr lang="en-US" dirty="0"/>
              <a:t>OEM parts shortages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Hiring 1-2 more CDJR technicians is priority number one.  By doing this, we can decrease our backlog, service our customers vehicles quicker, and ultimately generate more labor sales and gross profit.</a:t>
            </a:r>
          </a:p>
          <a:p>
            <a:pPr lvl="1"/>
            <a:r>
              <a:rPr lang="en-US" dirty="0"/>
              <a:t>Improving communication is number two.  This will help our service and parts departments run more smoothly and make our customer experience much better.  Ultimately improving CSI scores.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Hiring technicians</a:t>
            </a:r>
          </a:p>
          <a:p>
            <a:pPr lvl="2"/>
            <a:r>
              <a:rPr lang="en-US" dirty="0"/>
              <a:t>Reach out to local high schools and technical colleges to try to hire apprentice technicians.</a:t>
            </a:r>
          </a:p>
          <a:p>
            <a:pPr lvl="2"/>
            <a:r>
              <a:rPr lang="en-US" dirty="0"/>
              <a:t>Utilize our express lane as a tool find and grow new technicians.</a:t>
            </a:r>
          </a:p>
          <a:p>
            <a:pPr lvl="2"/>
            <a:r>
              <a:rPr lang="en-US" dirty="0"/>
              <a:t>Utilize talent recruiting services to seek out and find experienced technicians.</a:t>
            </a:r>
          </a:p>
          <a:p>
            <a:pPr lvl="1"/>
            <a:r>
              <a:rPr lang="en-US" dirty="0"/>
              <a:t>Communication</a:t>
            </a:r>
          </a:p>
          <a:p>
            <a:pPr lvl="2"/>
            <a:r>
              <a:rPr lang="en-US" dirty="0"/>
              <a:t>Hold weekly fixed ops meetings with service and parts managers to ensure proper communication is happening between departments and work through any issues that materialized during the week.</a:t>
            </a:r>
          </a:p>
          <a:p>
            <a:pPr lvl="2"/>
            <a:r>
              <a:rPr lang="en-US" dirty="0"/>
              <a:t>Meet with service advisors weekly to make sure they are following up with customers and assist with any vehicles/customers that are becoming an issue.</a:t>
            </a:r>
          </a:p>
          <a:p>
            <a:pPr lvl="2"/>
            <a:endParaRPr lang="en-US" dirty="0"/>
          </a:p>
          <a:p>
            <a:pPr lvl="2"/>
            <a:endParaRPr lang="en-US" dirty="0"/>
          </a:p>
          <a:p>
            <a:pPr marL="914400" lvl="2"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Inform the service and parts managers of the strategies laid out in the previous slides.</a:t>
            </a:r>
          </a:p>
          <a:p>
            <a:pPr lvl="1"/>
            <a:r>
              <a:rPr lang="en-US" dirty="0"/>
              <a:t>Ask for their input/suggestions to make sure they have buy in and skin in the game.</a:t>
            </a:r>
          </a:p>
          <a:p>
            <a:pPr lvl="1"/>
            <a:r>
              <a:rPr lang="en-US" dirty="0"/>
              <a:t>I will be in the service department daily, monitoring things to ensure things are going according to plan and to show that myself and the dealership take this seriously and are fully invested in the success of the department.</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293580732"/>
              </p:ext>
            </p:extLst>
          </p:nvPr>
        </p:nvGraphicFramePr>
        <p:xfrm>
          <a:off x="677334" y="1818624"/>
          <a:ext cx="9132492" cy="41148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two new Chrysler technicians</a:t>
                      </a:r>
                    </a:p>
                  </a:txBody>
                  <a:tcPr/>
                </a:tc>
                <a:tc>
                  <a:txBody>
                    <a:bodyPr/>
                    <a:lstStyle/>
                    <a:p>
                      <a:r>
                        <a:rPr lang="en-US" dirty="0"/>
                        <a:t>Service manager/myself</a:t>
                      </a:r>
                    </a:p>
                  </a:txBody>
                  <a:tcPr/>
                </a:tc>
                <a:tc>
                  <a:txBody>
                    <a:bodyPr/>
                    <a:lstStyle/>
                    <a:p>
                      <a:r>
                        <a:rPr lang="en-US" dirty="0"/>
                        <a:t>ASAP</a:t>
                      </a:r>
                    </a:p>
                  </a:txBody>
                  <a:tcPr/>
                </a:tc>
                <a:extLst>
                  <a:ext uri="{0D108BD9-81ED-4DB2-BD59-A6C34878D82A}">
                    <a16:rowId xmlns:a16="http://schemas.microsoft.com/office/drawing/2014/main" val="2400365483"/>
                  </a:ext>
                </a:extLst>
              </a:tr>
              <a:tr h="565004">
                <a:tc>
                  <a:txBody>
                    <a:bodyPr/>
                    <a:lstStyle/>
                    <a:p>
                      <a:r>
                        <a:rPr lang="en-US" dirty="0"/>
                        <a:t>Attend job fairs at local high schools</a:t>
                      </a:r>
                    </a:p>
                  </a:txBody>
                  <a:tcPr/>
                </a:tc>
                <a:tc>
                  <a:txBody>
                    <a:bodyPr/>
                    <a:lstStyle/>
                    <a:p>
                      <a:r>
                        <a:rPr lang="en-US" dirty="0"/>
                        <a:t>Service manager/myself</a:t>
                      </a:r>
                    </a:p>
                  </a:txBody>
                  <a:tcPr/>
                </a:tc>
                <a:tc>
                  <a:txBody>
                    <a:bodyPr/>
                    <a:lstStyle/>
                    <a:p>
                      <a:r>
                        <a:rPr lang="en-US" dirty="0"/>
                        <a:t>Currently enrolled for one on 9/25/2024</a:t>
                      </a:r>
                    </a:p>
                  </a:txBody>
                  <a:tcPr/>
                </a:tc>
                <a:extLst>
                  <a:ext uri="{0D108BD9-81ED-4DB2-BD59-A6C34878D82A}">
                    <a16:rowId xmlns:a16="http://schemas.microsoft.com/office/drawing/2014/main" val="107845787"/>
                  </a:ext>
                </a:extLst>
              </a:tr>
              <a:tr h="565004">
                <a:tc>
                  <a:txBody>
                    <a:bodyPr/>
                    <a:lstStyle/>
                    <a:p>
                      <a:r>
                        <a:rPr lang="en-US" dirty="0"/>
                        <a:t>Implement weekly fixed ops meetings</a:t>
                      </a:r>
                    </a:p>
                  </a:txBody>
                  <a:tcPr/>
                </a:tc>
                <a:tc>
                  <a:txBody>
                    <a:bodyPr/>
                    <a:lstStyle/>
                    <a:p>
                      <a:r>
                        <a:rPr lang="en-US" dirty="0"/>
                        <a:t>Service manager/parts manager/myself</a:t>
                      </a:r>
                    </a:p>
                  </a:txBody>
                  <a:tcPr/>
                </a:tc>
                <a:tc>
                  <a:txBody>
                    <a:bodyPr/>
                    <a:lstStyle/>
                    <a:p>
                      <a:r>
                        <a:rPr lang="en-US" dirty="0"/>
                        <a:t>6/3/2024</a:t>
                      </a:r>
                    </a:p>
                  </a:txBody>
                  <a:tcPr/>
                </a:tc>
                <a:extLst>
                  <a:ext uri="{0D108BD9-81ED-4DB2-BD59-A6C34878D82A}">
                    <a16:rowId xmlns:a16="http://schemas.microsoft.com/office/drawing/2014/main" val="1530126605"/>
                  </a:ext>
                </a:extLst>
              </a:tr>
              <a:tr h="565004">
                <a:tc>
                  <a:txBody>
                    <a:bodyPr/>
                    <a:lstStyle/>
                    <a:p>
                      <a:r>
                        <a:rPr lang="en-US" dirty="0"/>
                        <a:t>Implement weekly service advisor meetings</a:t>
                      </a:r>
                    </a:p>
                  </a:txBody>
                  <a:tcPr/>
                </a:tc>
                <a:tc>
                  <a:txBody>
                    <a:bodyPr/>
                    <a:lstStyle/>
                    <a:p>
                      <a:r>
                        <a:rPr lang="en-US" dirty="0"/>
                        <a:t>Service manager/service advisors/myself</a:t>
                      </a:r>
                    </a:p>
                  </a:txBody>
                  <a:tcPr/>
                </a:tc>
                <a:tc>
                  <a:txBody>
                    <a:bodyPr/>
                    <a:lstStyle/>
                    <a:p>
                      <a:r>
                        <a:rPr lang="en-US" dirty="0"/>
                        <a:t>6/3/2024</a:t>
                      </a:r>
                    </a:p>
                  </a:txBody>
                  <a:tcPr/>
                </a:tc>
                <a:extLst>
                  <a:ext uri="{0D108BD9-81ED-4DB2-BD59-A6C34878D82A}">
                    <a16:rowId xmlns:a16="http://schemas.microsoft.com/office/drawing/2014/main" val="1950345431"/>
                  </a:ext>
                </a:extLst>
              </a:tr>
              <a:tr h="565004">
                <a:tc>
                  <a:txBody>
                    <a:bodyPr/>
                    <a:lstStyle/>
                    <a:p>
                      <a:r>
                        <a:rPr lang="en-US" dirty="0"/>
                        <a:t>Enroll with recruiting services to find experienced technicians</a:t>
                      </a:r>
                    </a:p>
                  </a:txBody>
                  <a:tcPr/>
                </a:tc>
                <a:tc>
                  <a:txBody>
                    <a:bodyPr/>
                    <a:lstStyle/>
                    <a:p>
                      <a:r>
                        <a:rPr lang="en-US" dirty="0"/>
                        <a:t>Service manager/myself</a:t>
                      </a:r>
                    </a:p>
                  </a:txBody>
                  <a:tcPr/>
                </a:tc>
                <a:tc>
                  <a:txBody>
                    <a:bodyPr/>
                    <a:lstStyle/>
                    <a:p>
                      <a:r>
                        <a:rPr lang="en-US" dirty="0"/>
                        <a:t>6/3/2024</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pPr lvl="1"/>
            <a:r>
              <a:rPr lang="en-US" dirty="0"/>
              <a:t>Overall, I like where our service department is at.  We have a lot to work on, but everything is something that we can accomplish with a few minor adjustments.</a:t>
            </a:r>
          </a:p>
          <a:p>
            <a:pPr lvl="1"/>
            <a:r>
              <a:rPr lang="en-US" dirty="0"/>
              <a:t>The biggest hurdle will be hiring two more CDJR technicians. This will boost total labor sales and gross profit as well as better serve our customers and take pressure off of our service department currently.</a:t>
            </a:r>
          </a:p>
          <a:p>
            <a:pPr lvl="1"/>
            <a:r>
              <a:rPr lang="en-US" dirty="0"/>
              <a:t>Implementing a labor matrix will help us capture a lot of lost labor sales and capture more gross profit as a percent of sale.  This is a relatively easy and inexpensive fix that will not take much to accomplish.</a:t>
            </a:r>
          </a:p>
          <a:p>
            <a:pPr lvl="1"/>
            <a:r>
              <a:rPr lang="en-US" dirty="0"/>
              <a:t>Upselling more work will be a little more difficult as it will need to be a culture change starting at the advisor level when the RO is written and working its way down to the technicians and ensuring they are completing their MPI’s.</a:t>
            </a:r>
          </a:p>
          <a:p>
            <a:pPr lvl="1"/>
            <a:r>
              <a:rPr lang="en-US" dirty="0"/>
              <a:t>Ultimately, I think everything is very achievable, and I am excited to get started on this project.</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dirty="0">
                <a:solidFill>
                  <a:schemeClr val="tx1"/>
                </a:solidFill>
                <a:latin typeface="Calibri" panose="020F0502020204030204" pitchFamily="34" charset="0"/>
              </a:rPr>
              <a:t>Advertise OEM specials on Facebook</a:t>
            </a:r>
          </a:p>
          <a:p>
            <a:pPr lvl="1"/>
            <a:r>
              <a:rPr lang="en-US" b="0" i="0" u="none" strike="noStrike" baseline="0" dirty="0">
                <a:solidFill>
                  <a:schemeClr val="tx1"/>
                </a:solidFill>
                <a:latin typeface="Calibri" panose="020F0502020204030204" pitchFamily="34" charset="0"/>
              </a:rPr>
              <a:t>Quarterly mailers</a:t>
            </a:r>
          </a:p>
          <a:p>
            <a:pPr lvl="1"/>
            <a:r>
              <a:rPr lang="en-US" dirty="0">
                <a:solidFill>
                  <a:schemeClr val="tx1"/>
                </a:solidFill>
                <a:latin typeface="Calibri" panose="020F0502020204030204" pitchFamily="34" charset="0"/>
              </a:rPr>
              <a:t>OEM coupons</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pPr lvl="1"/>
            <a:r>
              <a:rPr lang="en-US" dirty="0">
                <a:solidFill>
                  <a:schemeClr val="tx1"/>
                </a:solidFill>
                <a:latin typeface="Calibri" panose="020F0502020204030204" pitchFamily="34" charset="0"/>
              </a:rPr>
              <a:t>Run quarterly “$9.99 Oil Change Saturdays” with complimentary tire rotations.  Have the focus be on MPI’s and upselling work into the main shop.  We will advertise using Facebook, a mailer, and banners outside of the store.</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b="0" i="0" u="none" strike="noStrike" baseline="0" dirty="0">
                <a:solidFill>
                  <a:schemeClr val="tx1"/>
                </a:solidFill>
                <a:latin typeface="Calibri" panose="020F0502020204030204" pitchFamily="34" charset="0"/>
              </a:rPr>
              <a:t>I will implement this starting July 2024 for Q3</a:t>
            </a:r>
          </a:p>
          <a:p>
            <a:r>
              <a:rPr lang="en-US" sz="1800" b="0" i="0" u="none" strike="noStrike" baseline="0" dirty="0">
                <a:solidFill>
                  <a:schemeClr val="tx1"/>
                </a:solidFill>
                <a:latin typeface="Calibri" panose="020F0502020204030204" pitchFamily="34" charset="0"/>
              </a:rPr>
              <a:t>Plans to evaluate your changes </a:t>
            </a:r>
          </a:p>
          <a:p>
            <a:pPr lvl="1"/>
            <a:r>
              <a:rPr lang="en-US" dirty="0">
                <a:solidFill>
                  <a:schemeClr val="tx1"/>
                </a:solidFill>
                <a:latin typeface="Calibri" panose="020F0502020204030204" pitchFamily="34" charset="0"/>
              </a:rPr>
              <a:t>We will track traffic as well as upsells for Q3 and Q4 of 2024 to determine effectiveness.</a:t>
            </a:r>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1450108"/>
            <a:ext cx="4185623" cy="4798291"/>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have a good mix of customer pay labor vs. warranty &amp; internal (currently about 60% - 40% </a:t>
            </a:r>
          </a:p>
          <a:p>
            <a:pPr lvl="1"/>
            <a:r>
              <a:rPr lang="en-US" b="0" i="0" u="none" strike="noStrike" baseline="0" dirty="0">
                <a:solidFill>
                  <a:srgbClr val="221E1F"/>
                </a:solidFill>
                <a:latin typeface="Calibri" panose="020F0502020204030204" pitchFamily="34" charset="0"/>
              </a:rPr>
              <a:t>We currently do not have a labor matrix.</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our gross as a percent of sale to 76% on all categories.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Implement a labor matrix to increase labor sales for longer, more complex repairs.</a:t>
            </a:r>
          </a:p>
          <a:p>
            <a:pPr lvl="1"/>
            <a:r>
              <a:rPr lang="en-US" b="0" i="0" u="none" strike="noStrike" baseline="0" dirty="0">
                <a:solidFill>
                  <a:srgbClr val="221E1F"/>
                </a:solidFill>
                <a:latin typeface="Calibri" panose="020F0502020204030204" pitchFamily="34" charset="0"/>
              </a:rPr>
              <a:t>Work with service writers to make sure A level techs are not being scheduled jobs with D level work like oil changes, tire rotations, etc.</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Check in monthly to monitor growth.</a:t>
            </a:r>
          </a:p>
          <a:p>
            <a:pPr lvl="1"/>
            <a:r>
              <a:rPr lang="en-US" b="0" i="0" u="none" strike="noStrike" baseline="0" dirty="0">
                <a:solidFill>
                  <a:srgbClr val="221E1F"/>
                </a:solidFill>
                <a:latin typeface="Calibri" panose="020F0502020204030204" pitchFamily="34" charset="0"/>
              </a:rPr>
              <a:t>Meet with service manager monthly to ensure we are on track.</a:t>
            </a:r>
          </a:p>
          <a:p>
            <a:endParaRPr lang="en-US" dirty="0"/>
          </a:p>
        </p:txBody>
      </p:sp>
      <p:graphicFrame>
        <p:nvGraphicFramePr>
          <p:cNvPr id="7" name="Content Placeholder 6">
            <a:extLst>
              <a:ext uri="{FF2B5EF4-FFF2-40B4-BE49-F238E27FC236}">
                <a16:creationId xmlns:a16="http://schemas.microsoft.com/office/drawing/2014/main" id="{5BD2D40D-C3F9-7489-EA4E-B4AFC16088F2}"/>
              </a:ext>
            </a:extLst>
          </p:cNvPr>
          <p:cNvGraphicFramePr>
            <a:graphicFrameLocks noGrp="1"/>
          </p:cNvGraphicFramePr>
          <p:nvPr>
            <p:ph sz="quarter" idx="4"/>
            <p:extLst>
              <p:ext uri="{D42A27DB-BD31-4B8C-83A1-F6EECF244321}">
                <p14:modId xmlns:p14="http://schemas.microsoft.com/office/powerpoint/2010/main" val="3283579458"/>
              </p:ext>
            </p:extLst>
          </p:nvPr>
        </p:nvGraphicFramePr>
        <p:xfrm>
          <a:off x="5518127" y="2055813"/>
          <a:ext cx="5528566" cy="3707675"/>
        </p:xfrm>
        <a:graphic>
          <a:graphicData uri="http://schemas.openxmlformats.org/drawingml/2006/table">
            <a:tbl>
              <a:tblPr/>
              <a:tblGrid>
                <a:gridCol w="675245">
                  <a:extLst>
                    <a:ext uri="{9D8B030D-6E8A-4147-A177-3AD203B41FA5}">
                      <a16:colId xmlns:a16="http://schemas.microsoft.com/office/drawing/2014/main" val="4242407711"/>
                    </a:ext>
                  </a:extLst>
                </a:gridCol>
                <a:gridCol w="1209814">
                  <a:extLst>
                    <a:ext uri="{9D8B030D-6E8A-4147-A177-3AD203B41FA5}">
                      <a16:colId xmlns:a16="http://schemas.microsoft.com/office/drawing/2014/main" val="2644390875"/>
                    </a:ext>
                  </a:extLst>
                </a:gridCol>
                <a:gridCol w="1237948">
                  <a:extLst>
                    <a:ext uri="{9D8B030D-6E8A-4147-A177-3AD203B41FA5}">
                      <a16:colId xmlns:a16="http://schemas.microsoft.com/office/drawing/2014/main" val="2520739373"/>
                    </a:ext>
                  </a:extLst>
                </a:gridCol>
                <a:gridCol w="1055069">
                  <a:extLst>
                    <a:ext uri="{9D8B030D-6E8A-4147-A177-3AD203B41FA5}">
                      <a16:colId xmlns:a16="http://schemas.microsoft.com/office/drawing/2014/main" val="3037741629"/>
                    </a:ext>
                  </a:extLst>
                </a:gridCol>
                <a:gridCol w="675245">
                  <a:extLst>
                    <a:ext uri="{9D8B030D-6E8A-4147-A177-3AD203B41FA5}">
                      <a16:colId xmlns:a16="http://schemas.microsoft.com/office/drawing/2014/main" val="569191838"/>
                    </a:ext>
                  </a:extLst>
                </a:gridCol>
                <a:gridCol w="675245">
                  <a:extLst>
                    <a:ext uri="{9D8B030D-6E8A-4147-A177-3AD203B41FA5}">
                      <a16:colId xmlns:a16="http://schemas.microsoft.com/office/drawing/2014/main" val="2520218680"/>
                    </a:ext>
                  </a:extLst>
                </a:gridCol>
              </a:tblGrid>
              <a:tr h="540448">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7898" marR="7898" marT="78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7898" marR="7898" marT="78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7898" marR="7898" marT="78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7898" marR="7898" marT="78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7898" marR="7898" marT="78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568092640"/>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103,092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70,755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68.63%</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42.90%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08894667"/>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2,295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15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0.65%</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0.95%</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55425148"/>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44,036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27,145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61.64%</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18.32%</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24925636"/>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33,267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23,326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70.12%</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13.84%</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36761773"/>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62303258"/>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44,613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26,894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60.28%</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18.56%</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57001187"/>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13,031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10,821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83.04%</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5.42%</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31731903"/>
                  </a:ext>
                </a:extLst>
              </a:tr>
              <a:tr h="21413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16123653"/>
                  </a:ext>
                </a:extLst>
              </a:tr>
              <a:tr h="36913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98" marR="7898" marT="7898"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7898" marR="7898" marT="789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240,334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158,956 </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66.14%</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7898" marR="7898" marT="78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55871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have a large amount of support staff, both hourly and salary, that drives our salary expense up.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the number of technicians while keeping the support staff the same to help increase gross without increasing expenses.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Hire two more CDJR technicians by 8/1/2024</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Check monthly net profit numbers once technicians have been hired to ensure we are increasing month over month. </a:t>
            </a:r>
          </a:p>
          <a:p>
            <a:endParaRPr lang="en-US" dirty="0"/>
          </a:p>
        </p:txBody>
      </p:sp>
      <p:graphicFrame>
        <p:nvGraphicFramePr>
          <p:cNvPr id="10" name="Content Placeholder 9">
            <a:extLst>
              <a:ext uri="{FF2B5EF4-FFF2-40B4-BE49-F238E27FC236}">
                <a16:creationId xmlns:a16="http://schemas.microsoft.com/office/drawing/2014/main" id="{0AC507B6-4254-1E07-1F00-FBACEA20E197}"/>
              </a:ext>
            </a:extLst>
          </p:cNvPr>
          <p:cNvGraphicFramePr>
            <a:graphicFrameLocks noGrp="1"/>
          </p:cNvGraphicFramePr>
          <p:nvPr>
            <p:ph sz="half" idx="2"/>
            <p:extLst>
              <p:ext uri="{D42A27DB-BD31-4B8C-83A1-F6EECF244321}">
                <p14:modId xmlns:p14="http://schemas.microsoft.com/office/powerpoint/2010/main" val="3106324925"/>
              </p:ext>
            </p:extLst>
          </p:nvPr>
        </p:nvGraphicFramePr>
        <p:xfrm>
          <a:off x="5634181" y="2326844"/>
          <a:ext cx="4331856" cy="3555204"/>
        </p:xfrm>
        <a:graphic>
          <a:graphicData uri="http://schemas.openxmlformats.org/drawingml/2006/table">
            <a:tbl>
              <a:tblPr/>
              <a:tblGrid>
                <a:gridCol w="734732">
                  <a:extLst>
                    <a:ext uri="{9D8B030D-6E8A-4147-A177-3AD203B41FA5}">
                      <a16:colId xmlns:a16="http://schemas.microsoft.com/office/drawing/2014/main" val="160186450"/>
                    </a:ext>
                  </a:extLst>
                </a:gridCol>
                <a:gridCol w="1622532">
                  <a:extLst>
                    <a:ext uri="{9D8B030D-6E8A-4147-A177-3AD203B41FA5}">
                      <a16:colId xmlns:a16="http://schemas.microsoft.com/office/drawing/2014/main" val="1665078103"/>
                    </a:ext>
                  </a:extLst>
                </a:gridCol>
                <a:gridCol w="1239860">
                  <a:extLst>
                    <a:ext uri="{9D8B030D-6E8A-4147-A177-3AD203B41FA5}">
                      <a16:colId xmlns:a16="http://schemas.microsoft.com/office/drawing/2014/main" val="1259832932"/>
                    </a:ext>
                  </a:extLst>
                </a:gridCol>
                <a:gridCol w="734732">
                  <a:extLst>
                    <a:ext uri="{9D8B030D-6E8A-4147-A177-3AD203B41FA5}">
                      <a16:colId xmlns:a16="http://schemas.microsoft.com/office/drawing/2014/main" val="1600517667"/>
                    </a:ext>
                  </a:extLst>
                </a:gridCol>
              </a:tblGrid>
              <a:tr h="555829">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dirty="0">
                          <a:solidFill>
                            <a:srgbClr val="000000"/>
                          </a:solidFill>
                          <a:effectLst/>
                          <a:highlight>
                            <a:srgbClr val="4472C4"/>
                          </a:highligh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679227686"/>
                  </a:ext>
                </a:extLst>
              </a:tr>
              <a:tr h="3796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158,956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252272958"/>
                  </a:ext>
                </a:extLst>
              </a:tr>
              <a:tr h="22023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87977332"/>
                  </a:ext>
                </a:extLst>
              </a:tr>
              <a:tr h="3796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112,843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70.99%</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0654667"/>
                  </a:ext>
                </a:extLst>
              </a:tr>
              <a:tr h="22023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66234917"/>
                  </a:ext>
                </a:extLst>
              </a:tr>
              <a:tr h="22023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47780745"/>
                  </a:ext>
                </a:extLst>
              </a:tr>
              <a:tr h="3796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40,010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25.17%</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92607974"/>
                  </a:ext>
                </a:extLst>
              </a:tr>
              <a:tr h="22023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73121251"/>
                  </a:ext>
                </a:extLst>
              </a:tr>
              <a:tr h="220234">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86138816"/>
                  </a:ext>
                </a:extLst>
              </a:tr>
              <a:tr h="3796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152,853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96.16%</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39620869"/>
                  </a:ext>
                </a:extLst>
              </a:tr>
              <a:tr h="379641">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6,103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3.84%</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52267103"/>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Currently, </a:t>
            </a:r>
            <a:r>
              <a:rPr lang="en-US" dirty="0">
                <a:solidFill>
                  <a:srgbClr val="221E1F"/>
                </a:solidFill>
                <a:latin typeface="Calibri" panose="020F0502020204030204" pitchFamily="34" charset="0"/>
              </a:rPr>
              <a:t>we do not monitor proficiency when it comes to our express lane.  Most of our main shop techs are over 100% proficiency, but our express lane is lacking.</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Become more proficient in express to get our shop to 100% proficiency.</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Schedule express lane appointments to ensure we are always working on vehicles if we are open.</a:t>
            </a:r>
          </a:p>
          <a:p>
            <a:pPr lvl="1"/>
            <a:r>
              <a:rPr lang="en-US" b="0" i="0" u="none" strike="noStrike" baseline="0" dirty="0">
                <a:solidFill>
                  <a:srgbClr val="221E1F"/>
                </a:solidFill>
                <a:latin typeface="Calibri" panose="020F0502020204030204" pitchFamily="34" charset="0"/>
              </a:rPr>
              <a:t>Work with our express lane techs and advisors to ensure we are upselling as much work into the main shop as possible.</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Meet with service manager weekly to ensure our proficiency numbers are increasing.</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477CFBB3-8148-19E8-64C3-156AE8E1E4AC}"/>
              </a:ext>
            </a:extLst>
          </p:cNvPr>
          <p:cNvGraphicFramePr>
            <a:graphicFrameLocks noGrp="1"/>
          </p:cNvGraphicFramePr>
          <p:nvPr>
            <p:ph sz="half" idx="2"/>
            <p:extLst>
              <p:ext uri="{D42A27DB-BD31-4B8C-83A1-F6EECF244321}">
                <p14:modId xmlns:p14="http://schemas.microsoft.com/office/powerpoint/2010/main" val="2226770898"/>
              </p:ext>
            </p:extLst>
          </p:nvPr>
        </p:nvGraphicFramePr>
        <p:xfrm>
          <a:off x="5495754" y="1002148"/>
          <a:ext cx="5615590" cy="5246252"/>
        </p:xfrm>
        <a:graphic>
          <a:graphicData uri="http://schemas.openxmlformats.org/drawingml/2006/table">
            <a:tbl>
              <a:tblPr/>
              <a:tblGrid>
                <a:gridCol w="467154">
                  <a:extLst>
                    <a:ext uri="{9D8B030D-6E8A-4147-A177-3AD203B41FA5}">
                      <a16:colId xmlns:a16="http://schemas.microsoft.com/office/drawing/2014/main" val="1793245734"/>
                    </a:ext>
                  </a:extLst>
                </a:gridCol>
                <a:gridCol w="875916">
                  <a:extLst>
                    <a:ext uri="{9D8B030D-6E8A-4147-A177-3AD203B41FA5}">
                      <a16:colId xmlns:a16="http://schemas.microsoft.com/office/drawing/2014/main" val="3001235245"/>
                    </a:ext>
                  </a:extLst>
                </a:gridCol>
                <a:gridCol w="788325">
                  <a:extLst>
                    <a:ext uri="{9D8B030D-6E8A-4147-A177-3AD203B41FA5}">
                      <a16:colId xmlns:a16="http://schemas.microsoft.com/office/drawing/2014/main" val="3005837527"/>
                    </a:ext>
                  </a:extLst>
                </a:gridCol>
                <a:gridCol w="467154">
                  <a:extLst>
                    <a:ext uri="{9D8B030D-6E8A-4147-A177-3AD203B41FA5}">
                      <a16:colId xmlns:a16="http://schemas.microsoft.com/office/drawing/2014/main" val="916222611"/>
                    </a:ext>
                  </a:extLst>
                </a:gridCol>
                <a:gridCol w="632606">
                  <a:extLst>
                    <a:ext uri="{9D8B030D-6E8A-4147-A177-3AD203B41FA5}">
                      <a16:colId xmlns:a16="http://schemas.microsoft.com/office/drawing/2014/main" val="3569738854"/>
                    </a:ext>
                  </a:extLst>
                </a:gridCol>
                <a:gridCol w="418493">
                  <a:extLst>
                    <a:ext uri="{9D8B030D-6E8A-4147-A177-3AD203B41FA5}">
                      <a16:colId xmlns:a16="http://schemas.microsoft.com/office/drawing/2014/main" val="1020543778"/>
                    </a:ext>
                  </a:extLst>
                </a:gridCol>
                <a:gridCol w="564480">
                  <a:extLst>
                    <a:ext uri="{9D8B030D-6E8A-4147-A177-3AD203B41FA5}">
                      <a16:colId xmlns:a16="http://schemas.microsoft.com/office/drawing/2014/main" val="2075210955"/>
                    </a:ext>
                  </a:extLst>
                </a:gridCol>
                <a:gridCol w="467154">
                  <a:extLst>
                    <a:ext uri="{9D8B030D-6E8A-4147-A177-3AD203B41FA5}">
                      <a16:colId xmlns:a16="http://schemas.microsoft.com/office/drawing/2014/main" val="3123251918"/>
                    </a:ext>
                  </a:extLst>
                </a:gridCol>
                <a:gridCol w="467154">
                  <a:extLst>
                    <a:ext uri="{9D8B030D-6E8A-4147-A177-3AD203B41FA5}">
                      <a16:colId xmlns:a16="http://schemas.microsoft.com/office/drawing/2014/main" val="3816317366"/>
                    </a:ext>
                  </a:extLst>
                </a:gridCol>
                <a:gridCol w="467154">
                  <a:extLst>
                    <a:ext uri="{9D8B030D-6E8A-4147-A177-3AD203B41FA5}">
                      <a16:colId xmlns:a16="http://schemas.microsoft.com/office/drawing/2014/main" val="2700613106"/>
                    </a:ext>
                  </a:extLst>
                </a:gridCol>
              </a:tblGrid>
              <a:tr h="16480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435208281"/>
                  </a:ext>
                </a:extLst>
              </a:tr>
              <a:tr h="19477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5439" marR="5439" marT="5439"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40413830"/>
                  </a:ext>
                </a:extLst>
              </a:tr>
              <a:tr h="39703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79331284"/>
                  </a:ext>
                </a:extLst>
              </a:tr>
              <a:tr h="22323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47180442"/>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103,092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135.07 </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763.2</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1707297"/>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2,295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135.07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17.0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84960126"/>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44,036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135.07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326.0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5053603"/>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33,267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225.01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147.8</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79425381"/>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44,613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112.20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397.6</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45828231"/>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13,031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225.01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57.9</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81085267"/>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240,334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1709.6</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1021594"/>
                  </a:ext>
                </a:extLst>
              </a:tr>
              <a:tr h="16480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19346837"/>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5439" marR="5439" marT="5439"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13197427"/>
                  </a:ext>
                </a:extLst>
              </a:tr>
              <a:tr h="27118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240,334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1709.64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140.58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79716771"/>
                  </a:ext>
                </a:extLst>
              </a:tr>
              <a:tr h="21738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89773568"/>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6092127"/>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15.00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22</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2,640.0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102679450"/>
                  </a:ext>
                </a:extLst>
              </a:tr>
              <a:tr h="21738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662445639"/>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59968036"/>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2,640.0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140.58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371,119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463899.2</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6393215"/>
                  </a:ext>
                </a:extLst>
              </a:tr>
              <a:tr h="234225">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45134273"/>
                  </a:ext>
                </a:extLst>
              </a:tr>
              <a:tr h="16480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02801766"/>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439" marR="5439" marT="543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5662769"/>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62102381"/>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1,592.0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2,640.00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60.30%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20259956"/>
                  </a:ext>
                </a:extLst>
              </a:tr>
              <a:tr h="21738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77724216"/>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0843848"/>
                  </a:ext>
                </a:extLst>
              </a:tr>
              <a:tr h="149824">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0855848"/>
                  </a:ext>
                </a:extLst>
              </a:tr>
              <a:tr h="1573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762518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03927"/>
            <a:ext cx="4184035" cy="4637434"/>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Currently each technician has two – three hoists.</a:t>
            </a:r>
          </a:p>
          <a:p>
            <a:pPr lvl="1"/>
            <a:r>
              <a:rPr lang="en-US" b="0" i="0" u="none" strike="noStrike" baseline="0" dirty="0">
                <a:solidFill>
                  <a:srgbClr val="221E1F"/>
                </a:solidFill>
                <a:latin typeface="Calibri" panose="020F0502020204030204" pitchFamily="34" charset="0"/>
              </a:rPr>
              <a:t>Most of our technicians are done by 3:30 – 4:00 pm, and all are done by 5:00 pm</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Hire two more CDJR technicians, so each tech has 1.5 – 2 hoists.</a:t>
            </a:r>
          </a:p>
          <a:p>
            <a:pPr lvl="1"/>
            <a:r>
              <a:rPr lang="en-US" b="0" i="0" u="none" strike="noStrike" baseline="0" dirty="0">
                <a:solidFill>
                  <a:srgbClr val="221E1F"/>
                </a:solidFill>
                <a:latin typeface="Calibri" panose="020F0502020204030204" pitchFamily="34" charset="0"/>
              </a:rPr>
              <a:t>Modif</a:t>
            </a:r>
            <a:r>
              <a:rPr lang="en-US" dirty="0">
                <a:solidFill>
                  <a:srgbClr val="221E1F"/>
                </a:solidFill>
                <a:latin typeface="Calibri" panose="020F0502020204030204" pitchFamily="34" charset="0"/>
              </a:rPr>
              <a:t>y our schedule, so we have technicians working until 6:00 pm when the service department closes.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Hire two more CDJR technicians by 8/1/2024.</a:t>
            </a:r>
          </a:p>
          <a:p>
            <a:pPr lvl="1"/>
            <a:r>
              <a:rPr lang="en-US" dirty="0">
                <a:solidFill>
                  <a:srgbClr val="221E1F"/>
                </a:solidFill>
                <a:latin typeface="Calibri" panose="020F0502020204030204" pitchFamily="34" charset="0"/>
              </a:rPr>
              <a:t>Work with service manager to come up with a new schedule that allows us to maximize our service department’s hours of operation.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Evaluate monthly labor sales and run the calculations in the table on the right with the service manager to track our progress.</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42A31420-8BDD-7D75-8A59-34980316EFFA}"/>
              </a:ext>
            </a:extLst>
          </p:cNvPr>
          <p:cNvGraphicFramePr>
            <a:graphicFrameLocks noGrp="1"/>
          </p:cNvGraphicFramePr>
          <p:nvPr>
            <p:ph sz="half" idx="2"/>
            <p:extLst>
              <p:ext uri="{D42A27DB-BD31-4B8C-83A1-F6EECF244321}">
                <p14:modId xmlns:p14="http://schemas.microsoft.com/office/powerpoint/2010/main" val="2662665330"/>
              </p:ext>
            </p:extLst>
          </p:nvPr>
        </p:nvGraphicFramePr>
        <p:xfrm>
          <a:off x="6428509" y="1523334"/>
          <a:ext cx="3705107" cy="4725068"/>
        </p:xfrm>
        <a:graphic>
          <a:graphicData uri="http://schemas.openxmlformats.org/drawingml/2006/table">
            <a:tbl>
              <a:tblPr/>
              <a:tblGrid>
                <a:gridCol w="1455936">
                  <a:extLst>
                    <a:ext uri="{9D8B030D-6E8A-4147-A177-3AD203B41FA5}">
                      <a16:colId xmlns:a16="http://schemas.microsoft.com/office/drawing/2014/main" val="2389743054"/>
                    </a:ext>
                  </a:extLst>
                </a:gridCol>
                <a:gridCol w="963929">
                  <a:extLst>
                    <a:ext uri="{9D8B030D-6E8A-4147-A177-3AD203B41FA5}">
                      <a16:colId xmlns:a16="http://schemas.microsoft.com/office/drawing/2014/main" val="2589501553"/>
                    </a:ext>
                  </a:extLst>
                </a:gridCol>
                <a:gridCol w="642621">
                  <a:extLst>
                    <a:ext uri="{9D8B030D-6E8A-4147-A177-3AD203B41FA5}">
                      <a16:colId xmlns:a16="http://schemas.microsoft.com/office/drawing/2014/main" val="4274478873"/>
                    </a:ext>
                  </a:extLst>
                </a:gridCol>
                <a:gridCol w="642621">
                  <a:extLst>
                    <a:ext uri="{9D8B030D-6E8A-4147-A177-3AD203B41FA5}">
                      <a16:colId xmlns:a16="http://schemas.microsoft.com/office/drawing/2014/main" val="3372491854"/>
                    </a:ext>
                  </a:extLst>
                </a:gridCol>
              </a:tblGrid>
              <a:tr h="249462">
                <a:tc gridSpan="4">
                  <a:txBody>
                    <a:bodyPr/>
                    <a:lstStyle/>
                    <a:p>
                      <a:pPr algn="ctr" fontAlgn="b"/>
                      <a:r>
                        <a:rPr lang="en-US" sz="800" b="1"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94143750"/>
                  </a:ext>
                </a:extLst>
              </a:tr>
              <a:tr h="508519">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Bays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26</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76060859"/>
                  </a:ext>
                </a:extLst>
              </a:tr>
              <a:tr h="20148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63882193"/>
                  </a:ext>
                </a:extLst>
              </a:tr>
              <a:tr h="201489">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Days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26</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51349555"/>
                  </a:ext>
                </a:extLst>
              </a:tr>
              <a:tr h="20148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5463670"/>
                  </a:ext>
                </a:extLst>
              </a:tr>
              <a:tr h="201489">
                <a:tc>
                  <a:txBody>
                    <a:bodyPr/>
                    <a:lstStyle/>
                    <a:p>
                      <a:pPr algn="l" fontAlgn="b"/>
                      <a:r>
                        <a:rPr lang="en-US" sz="800" b="0" i="0" u="none" strike="noStrike">
                          <a:solidFill>
                            <a:srgbClr val="FFFFFF"/>
                          </a:solidFill>
                          <a:effectLst/>
                          <a:highlight>
                            <a:srgbClr val="4472C4"/>
                          </a:highlight>
                          <a:latin typeface="Arial" panose="020B0604020202020204" pitchFamily="34" charset="0"/>
                        </a:rPr>
                        <a:t>Number of Hours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FF"/>
                          </a:highlight>
                          <a:latin typeface="Calibri" panose="020F0502020204030204" pitchFamily="34" charset="0"/>
                        </a:rPr>
                        <a:t>11</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49551875"/>
                  </a:ext>
                </a:extLst>
              </a:tr>
              <a:tr h="20148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highlight>
                            <a:srgbClr val="4472C4"/>
                          </a:highligh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19950922"/>
                  </a:ext>
                </a:extLst>
              </a:tr>
              <a:tr h="347328">
                <a:tc>
                  <a:txBody>
                    <a:bodyPr/>
                    <a:lstStyle/>
                    <a:p>
                      <a:pPr algn="l" fontAlgn="b"/>
                      <a:r>
                        <a:rPr lang="en-US" sz="800" b="0" i="0" u="none" strike="noStrike">
                          <a:solidFill>
                            <a:srgbClr val="FFFFFF"/>
                          </a:solidFill>
                          <a:effectLst/>
                          <a:highlight>
                            <a:srgbClr val="4472C4"/>
                          </a:highlight>
                          <a:latin typeface="Arial" panose="020B0604020202020204" pitchFamily="34" charset="0"/>
                        </a:rPr>
                        <a:t>Effective Labor Rate</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140.58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74213199"/>
                  </a:ext>
                </a:extLst>
              </a:tr>
              <a:tr h="20148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72279295"/>
                  </a:ext>
                </a:extLst>
              </a:tr>
              <a:tr h="201489">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1,045,319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72926853"/>
                  </a:ext>
                </a:extLst>
              </a:tr>
              <a:tr h="21108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218906398"/>
                  </a:ext>
                </a:extLst>
              </a:tr>
              <a:tr h="201489">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1657488"/>
                  </a:ext>
                </a:extLst>
              </a:tr>
              <a:tr h="211083">
                <a:tc gridSpan="4">
                  <a:txBody>
                    <a:bodyPr/>
                    <a:lstStyle/>
                    <a:p>
                      <a:pPr algn="ctr" fontAlgn="b"/>
                      <a:r>
                        <a:rPr lang="en-US" sz="800" b="1" i="0" u="none" strike="noStrike">
                          <a:solidFill>
                            <a:srgbClr val="FFFFFF"/>
                          </a:solidFill>
                          <a:effectLst/>
                          <a:highlight>
                            <a:srgbClr val="4472C4"/>
                          </a:highligh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7408521"/>
                  </a:ext>
                </a:extLst>
              </a:tr>
              <a:tr h="191893">
                <a:tc>
                  <a:txBody>
                    <a:bodyPr/>
                    <a:lstStyle/>
                    <a:p>
                      <a:pPr algn="l" fontAlgn="b"/>
                      <a:r>
                        <a:rPr lang="en-US" sz="800" b="0" i="0" u="none" strike="noStrike">
                          <a:solidFill>
                            <a:srgbClr val="FFFFFF"/>
                          </a:solidFill>
                          <a:effectLst/>
                          <a:highlight>
                            <a:srgbClr val="4472C4"/>
                          </a:highlight>
                          <a:latin typeface="Arial" panose="020B0604020202020204" pitchFamily="34" charset="0"/>
                        </a:rPr>
                        <a:t>Total Labor Sales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240,334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14463326"/>
                  </a:ext>
                </a:extLst>
              </a:tr>
              <a:tr h="20148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30515561"/>
                  </a:ext>
                </a:extLst>
              </a:tr>
              <a:tr h="191893">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1,045,319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34174925"/>
                  </a:ext>
                </a:extLst>
              </a:tr>
              <a:tr h="19189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15138885"/>
                  </a:ext>
                </a:extLst>
              </a:tr>
              <a:tr h="316626">
                <a:tc>
                  <a:txBody>
                    <a:bodyPr/>
                    <a:lstStyle/>
                    <a:p>
                      <a:pPr algn="l" fontAlgn="b"/>
                      <a:r>
                        <a:rPr lang="en-US" sz="800" b="0" i="0" u="none" strike="noStrike">
                          <a:solidFill>
                            <a:srgbClr val="FFFFFF"/>
                          </a:solidFill>
                          <a:effectLst/>
                          <a:highlight>
                            <a:srgbClr val="4472C4"/>
                          </a:highligh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22.99%</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78484184"/>
                  </a:ext>
                </a:extLst>
              </a:tr>
              <a:tr h="19189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74823435"/>
                  </a:ext>
                </a:extLst>
              </a:tr>
              <a:tr h="299994">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dirty="0">
                          <a:solidFill>
                            <a:srgbClr val="000000"/>
                          </a:solidFill>
                          <a:effectLst/>
                          <a:highlight>
                            <a:srgbClr val="4472C4"/>
                          </a:highligh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83752085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pPr lvl="1"/>
            <a:r>
              <a:rPr lang="en-US" dirty="0"/>
              <a:t>One of our biggest takeaways was the large amount of one line RO’s we had.  We are missing out on a large amount of labor sales, simply because we are not upselling any work.  It starts at with the advisors and works its way down to the technicians, so this is something we will have to work diligently to change.</a:t>
            </a:r>
          </a:p>
        </p:txBody>
      </p:sp>
      <p:graphicFrame>
        <p:nvGraphicFramePr>
          <p:cNvPr id="9" name="Content Placeholder 8">
            <a:extLst>
              <a:ext uri="{FF2B5EF4-FFF2-40B4-BE49-F238E27FC236}">
                <a16:creationId xmlns:a16="http://schemas.microsoft.com/office/drawing/2014/main" id="{849BDFD6-2865-A259-E8BF-B7CF9542BE7F}"/>
              </a:ext>
            </a:extLst>
          </p:cNvPr>
          <p:cNvGraphicFramePr>
            <a:graphicFrameLocks noGrp="1"/>
          </p:cNvGraphicFramePr>
          <p:nvPr>
            <p:ph sz="half" idx="2"/>
            <p:extLst>
              <p:ext uri="{D42A27DB-BD31-4B8C-83A1-F6EECF244321}">
                <p14:modId xmlns:p14="http://schemas.microsoft.com/office/powerpoint/2010/main" val="100957215"/>
              </p:ext>
            </p:extLst>
          </p:nvPr>
        </p:nvGraphicFramePr>
        <p:xfrm>
          <a:off x="5655644" y="1270000"/>
          <a:ext cx="4864574" cy="4978403"/>
        </p:xfrm>
        <a:graphic>
          <a:graphicData uri="http://schemas.openxmlformats.org/drawingml/2006/table">
            <a:tbl>
              <a:tblPr/>
              <a:tblGrid>
                <a:gridCol w="570187">
                  <a:extLst>
                    <a:ext uri="{9D8B030D-6E8A-4147-A177-3AD203B41FA5}">
                      <a16:colId xmlns:a16="http://schemas.microsoft.com/office/drawing/2014/main" val="4246843888"/>
                    </a:ext>
                  </a:extLst>
                </a:gridCol>
                <a:gridCol w="608715">
                  <a:extLst>
                    <a:ext uri="{9D8B030D-6E8A-4147-A177-3AD203B41FA5}">
                      <a16:colId xmlns:a16="http://schemas.microsoft.com/office/drawing/2014/main" val="3469226010"/>
                    </a:ext>
                  </a:extLst>
                </a:gridCol>
                <a:gridCol w="693471">
                  <a:extLst>
                    <a:ext uri="{9D8B030D-6E8A-4147-A177-3AD203B41FA5}">
                      <a16:colId xmlns:a16="http://schemas.microsoft.com/office/drawing/2014/main" val="3765738088"/>
                    </a:ext>
                  </a:extLst>
                </a:gridCol>
                <a:gridCol w="177220">
                  <a:extLst>
                    <a:ext uri="{9D8B030D-6E8A-4147-A177-3AD203B41FA5}">
                      <a16:colId xmlns:a16="http://schemas.microsoft.com/office/drawing/2014/main" val="137459194"/>
                    </a:ext>
                  </a:extLst>
                </a:gridCol>
                <a:gridCol w="688336">
                  <a:extLst>
                    <a:ext uri="{9D8B030D-6E8A-4147-A177-3AD203B41FA5}">
                      <a16:colId xmlns:a16="http://schemas.microsoft.com/office/drawing/2014/main" val="206636474"/>
                    </a:ext>
                  </a:extLst>
                </a:gridCol>
                <a:gridCol w="177220">
                  <a:extLst>
                    <a:ext uri="{9D8B030D-6E8A-4147-A177-3AD203B41FA5}">
                      <a16:colId xmlns:a16="http://schemas.microsoft.com/office/drawing/2014/main" val="915384834"/>
                    </a:ext>
                  </a:extLst>
                </a:gridCol>
                <a:gridCol w="593303">
                  <a:extLst>
                    <a:ext uri="{9D8B030D-6E8A-4147-A177-3AD203B41FA5}">
                      <a16:colId xmlns:a16="http://schemas.microsoft.com/office/drawing/2014/main" val="3408374144"/>
                    </a:ext>
                  </a:extLst>
                </a:gridCol>
                <a:gridCol w="701176">
                  <a:extLst>
                    <a:ext uri="{9D8B030D-6E8A-4147-A177-3AD203B41FA5}">
                      <a16:colId xmlns:a16="http://schemas.microsoft.com/office/drawing/2014/main" val="4032414263"/>
                    </a:ext>
                  </a:extLst>
                </a:gridCol>
                <a:gridCol w="654946">
                  <a:extLst>
                    <a:ext uri="{9D8B030D-6E8A-4147-A177-3AD203B41FA5}">
                      <a16:colId xmlns:a16="http://schemas.microsoft.com/office/drawing/2014/main" val="382198718"/>
                    </a:ext>
                  </a:extLst>
                </a:gridCol>
              </a:tblGrid>
              <a:tr h="212618">
                <a:tc gridSpan="9">
                  <a:txBody>
                    <a:bodyPr/>
                    <a:lstStyle/>
                    <a:p>
                      <a:pPr algn="ctr" fontAlgn="b"/>
                      <a:r>
                        <a:rPr lang="en-US" sz="8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19920369"/>
                  </a:ext>
                </a:extLst>
              </a:tr>
              <a:tr h="147491">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64809058"/>
                  </a:ext>
                </a:extLst>
              </a:tr>
              <a:tr h="11749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3377804775"/>
                  </a:ext>
                </a:extLst>
              </a:tr>
              <a:tr h="117499">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2651258522"/>
                  </a:ext>
                </a:extLst>
              </a:tr>
              <a:tr h="221236">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2,117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26.80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78.98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1759613"/>
                  </a:ext>
                </a:extLst>
              </a:tr>
              <a:tr h="221236">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2,501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131.64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14024234"/>
                  </a:ext>
                </a:extLst>
              </a:tr>
              <a:tr h="221236">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13,923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82.60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168.56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88053102"/>
                  </a:ext>
                </a:extLst>
              </a:tr>
              <a:tr h="221236">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18,541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128.40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144.40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00362666"/>
                  </a:ext>
                </a:extLst>
              </a:tr>
              <a:tr h="884943">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217.00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7995879"/>
                  </a:ext>
                </a:extLst>
              </a:tr>
              <a:tr h="442472">
                <a:tc gridSpan="2">
                  <a:txBody>
                    <a:bodyPr/>
                    <a:lstStyle/>
                    <a:p>
                      <a:pPr algn="ctr" fontAlgn="b"/>
                      <a:r>
                        <a:rPr lang="en-US" sz="6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-72.60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58680314"/>
                  </a:ext>
                </a:extLst>
              </a:tr>
              <a:tr h="11749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586915202"/>
                  </a:ext>
                </a:extLst>
              </a:tr>
              <a:tr h="139880">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43304936"/>
                  </a:ext>
                </a:extLst>
              </a:tr>
              <a:tr h="11749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4801.60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621374539"/>
                  </a:ext>
                </a:extLst>
              </a:tr>
              <a:tr h="117499">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4801.60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37.40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016213343"/>
                  </a:ext>
                </a:extLst>
              </a:tr>
              <a:tr h="11749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453543945"/>
                  </a:ext>
                </a:extLst>
              </a:tr>
              <a:tr h="139880">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64419311"/>
                  </a:ext>
                </a:extLst>
              </a:tr>
              <a:tr h="117499">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18,541.29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741.65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54913917"/>
                  </a:ext>
                </a:extLst>
              </a:tr>
              <a:tr h="111904">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128.40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545856888"/>
                  </a:ext>
                </a:extLst>
              </a:tr>
              <a:tr h="111904">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171562210"/>
                  </a:ext>
                </a:extLst>
              </a:tr>
              <a:tr h="111904">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26.80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20.87%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467256141"/>
                  </a:ext>
                </a:extLst>
              </a:tr>
              <a:tr h="111904">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076006603"/>
                  </a:ext>
                </a:extLst>
              </a:tr>
              <a:tr h="111904">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82.60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64.33%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601465644"/>
                  </a:ext>
                </a:extLst>
              </a:tr>
              <a:tr h="117499">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292.00%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022409689"/>
                  </a:ext>
                </a:extLst>
              </a:tr>
              <a:tr h="117499">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528729887"/>
                  </a:ext>
                </a:extLst>
              </a:tr>
              <a:tr h="139880">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97799675"/>
                  </a:ext>
                </a:extLst>
              </a:tr>
              <a:tr h="128690">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849484805"/>
                  </a:ext>
                </a:extLst>
              </a:tr>
              <a:tr h="117499">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20861219"/>
                  </a:ext>
                </a:extLst>
              </a:tr>
              <a:tr h="123095">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65.00%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785681"/>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Large shop with more lifts than techs</a:t>
            </a:r>
          </a:p>
          <a:p>
            <a:pPr lvl="1"/>
            <a:r>
              <a:rPr lang="en-US" dirty="0"/>
              <a:t>Family environment that people enjoy being a part of</a:t>
            </a:r>
          </a:p>
          <a:p>
            <a:pPr lvl="1"/>
            <a:r>
              <a:rPr lang="en-US" dirty="0"/>
              <a:t>A strong express lane with a lot of potential younger talent to grow into technicians</a:t>
            </a:r>
          </a:p>
          <a:p>
            <a:pPr lvl="1"/>
            <a:r>
              <a:rPr lang="en-US" dirty="0"/>
              <a:t>Strong reputation within the local community… People want to bring their vehicles here!!</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Short on technicians, currently only have two Chrysler technicians.  Our CDJR service team is booked out 3-4 weeks currently.</a:t>
            </a:r>
          </a:p>
          <a:p>
            <a:pPr lvl="1"/>
            <a:r>
              <a:rPr lang="en-US" dirty="0"/>
              <a:t>Communication breakdowns between service and parts departments and between service department and customers.  Causes a negative reputation amongst our customers.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335</TotalTime>
  <Words>2252</Words>
  <Application>Microsoft Office PowerPoint</Application>
  <PresentationFormat>Widescreen</PresentationFormat>
  <Paragraphs>671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Class N442/432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Neal Miller</cp:lastModifiedBy>
  <cp:revision>6</cp:revision>
  <dcterms:created xsi:type="dcterms:W3CDTF">2022-12-04T13:10:55Z</dcterms:created>
  <dcterms:modified xsi:type="dcterms:W3CDTF">2024-06-03T03:38:37Z</dcterms:modified>
</cp:coreProperties>
</file>