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7" r:id="rId14"/>
    <p:sldId id="266"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47" autoAdjust="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37CD55D-8B77-E4F6-0D07-07468212A238}"/>
              </a:ext>
            </a:extLst>
          </p:cNvPr>
          <p:cNvPicPr>
            <a:picLocks noChangeAspect="1"/>
          </p:cNvPicPr>
          <p:nvPr/>
        </p:nvPicPr>
        <p:blipFill rotWithShape="1">
          <a:blip r:embed="rId2"/>
          <a:srcRect l="9091" t="31365" b="17499"/>
          <a:stretch/>
        </p:blipFill>
        <p:spPr>
          <a:xfrm>
            <a:off x="1" y="10"/>
            <a:ext cx="12191999" cy="6857990"/>
          </a:xfrm>
          <a:prstGeom prst="rect">
            <a:avLst/>
          </a:prstGeom>
        </p:spPr>
      </p:pic>
      <p:sp>
        <p:nvSpPr>
          <p:cNvPr id="30" name="Isosceles Triangle 29">
            <a:extLst>
              <a:ext uri="{FF2B5EF4-FFF2-40B4-BE49-F238E27FC236}">
                <a16:creationId xmlns:a16="http://schemas.microsoft.com/office/drawing/2014/main" id="{3559A5F2-8BE0-4998-A1E4-1B145465A9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Parallelogram 31">
            <a:extLst>
              <a:ext uri="{FF2B5EF4-FFF2-40B4-BE49-F238E27FC236}">
                <a16:creationId xmlns:a16="http://schemas.microsoft.com/office/drawing/2014/main" id="{3A6596D4-D53C-424F-9F16-CC8686C079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84541" y="0"/>
            <a:ext cx="7315200" cy="6858000"/>
          </a:xfrm>
          <a:prstGeom prst="parallelogram">
            <a:avLst>
              <a:gd name="adj" fmla="val 14937"/>
            </a:avLst>
          </a:prstGeom>
          <a:solidFill>
            <a:schemeClr val="tx1">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81BB890B-70D4-42FE-A599-6AEF1A42D9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3842D646-B58C-43C8-8152-01BC782B725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8" name="Rectangle 23">
            <a:extLst>
              <a:ext uri="{FF2B5EF4-FFF2-40B4-BE49-F238E27FC236}">
                <a16:creationId xmlns:a16="http://schemas.microsoft.com/office/drawing/2014/main" id="{9772CABD-4211-42AA-B349-D4002E52F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0" name="Rectangle 25">
            <a:extLst>
              <a:ext uri="{FF2B5EF4-FFF2-40B4-BE49-F238E27FC236}">
                <a16:creationId xmlns:a16="http://schemas.microsoft.com/office/drawing/2014/main" id="{BBD91630-4DBA-4294-8016-FEB5C3B0C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2" name="Isosceles Triangle 41">
            <a:extLst>
              <a:ext uri="{FF2B5EF4-FFF2-40B4-BE49-F238E27FC236}">
                <a16:creationId xmlns:a16="http://schemas.microsoft.com/office/drawing/2014/main" id="{E67D1587-504D-41BC-9D48-B61257BFBC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4704200" y="1678665"/>
            <a:ext cx="4569803" cy="2369131"/>
          </a:xfrm>
        </p:spPr>
        <p:txBody>
          <a:bodyPr>
            <a:normAutofit/>
          </a:bodyPr>
          <a:lstStyle/>
          <a:p>
            <a:r>
              <a:rPr lang="en-US"/>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4700964" y="4050832"/>
            <a:ext cx="4573037" cy="1096899"/>
          </a:xfrm>
        </p:spPr>
        <p:txBody>
          <a:bodyPr>
            <a:normAutofit lnSpcReduction="10000"/>
          </a:bodyPr>
          <a:lstStyle/>
          <a:p>
            <a:r>
              <a:rPr lang="en-US" dirty="0">
                <a:solidFill>
                  <a:schemeClr val="bg1"/>
                </a:solidFill>
              </a:rPr>
              <a:t>Jose Chapa N442 </a:t>
            </a:r>
          </a:p>
          <a:p>
            <a:r>
              <a:rPr lang="en-US" dirty="0">
                <a:solidFill>
                  <a:schemeClr val="bg1"/>
                </a:solidFill>
              </a:rPr>
              <a:t>Ewing Subaru of Plano</a:t>
            </a:r>
          </a:p>
          <a:p>
            <a:r>
              <a:rPr lang="en-US" dirty="0">
                <a:solidFill>
                  <a:schemeClr val="bg1"/>
                </a:solidFill>
              </a:rPr>
              <a:t>First Quarter of 2024</a:t>
            </a:r>
          </a:p>
        </p:txBody>
      </p:sp>
      <p:sp>
        <p:nvSpPr>
          <p:cNvPr id="44" name="Rectangle 27">
            <a:extLst>
              <a:ext uri="{FF2B5EF4-FFF2-40B4-BE49-F238E27FC236}">
                <a16:creationId xmlns:a16="http://schemas.microsoft.com/office/drawing/2014/main" id="{8765DD1A-F044-4DE7-8A9B-7C30DC85A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6" name="Rectangle 28">
            <a:extLst>
              <a:ext uri="{FF2B5EF4-FFF2-40B4-BE49-F238E27FC236}">
                <a16:creationId xmlns:a16="http://schemas.microsoft.com/office/drawing/2014/main" id="{2FE2170D-72D6-48A8-8E9A-BFF3BF03D0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8" name="Rectangle 29">
            <a:extLst>
              <a:ext uri="{FF2B5EF4-FFF2-40B4-BE49-F238E27FC236}">
                <a16:creationId xmlns:a16="http://schemas.microsoft.com/office/drawing/2014/main" id="{01D19436-094D-463D-AFEA-870FDBD03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0" name="Isosceles Triangle 49">
            <a:extLst>
              <a:ext uri="{FF2B5EF4-FFF2-40B4-BE49-F238E27FC236}">
                <a16:creationId xmlns:a16="http://schemas.microsoft.com/office/drawing/2014/main" id="{9A2DE6E0-967C-4C58-8558-EC08F1138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0707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4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2000"/>
                                  </p:stCondLst>
                                  <p:iterate type="lt">
                                    <p:tmPct val="10000"/>
                                  </p:iterate>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4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Opportunities</a:t>
            </a:r>
          </a:p>
          <a:p>
            <a:r>
              <a:rPr lang="en-US" dirty="0"/>
              <a:t>Fixed right the first time 84%</a:t>
            </a:r>
          </a:p>
          <a:p>
            <a:r>
              <a:rPr lang="en-US" dirty="0"/>
              <a:t>First time fill rate </a:t>
            </a:r>
          </a:p>
          <a:p>
            <a:r>
              <a:rPr lang="en-US" dirty="0"/>
              <a:t>Advisor Training – Express and Main Line</a:t>
            </a:r>
          </a:p>
          <a:p>
            <a:r>
              <a:rPr lang="en-US" dirty="0"/>
              <a:t>Increase </a:t>
            </a:r>
            <a:r>
              <a:rPr lang="en-US" dirty="0" err="1"/>
              <a:t>Hr’s</a:t>
            </a:r>
            <a:r>
              <a:rPr lang="en-US" dirty="0"/>
              <a:t>/Ro – 1Liners</a:t>
            </a:r>
          </a:p>
          <a:p>
            <a:r>
              <a:rPr lang="en-US" dirty="0"/>
              <a:t>Increasing tire sales to keep customers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Threats</a:t>
            </a:r>
          </a:p>
          <a:p>
            <a:r>
              <a:rPr lang="en-US" dirty="0"/>
              <a:t>Tech time management</a:t>
            </a:r>
          </a:p>
          <a:p>
            <a:r>
              <a:rPr lang="en-US" dirty="0"/>
              <a:t>Carwash</a:t>
            </a:r>
          </a:p>
          <a:p>
            <a:r>
              <a:rPr lang="en-US" dirty="0"/>
              <a:t>Competitors / Costco – Discount Tire</a:t>
            </a:r>
          </a:p>
          <a:p>
            <a:r>
              <a:rPr lang="en-US" dirty="0"/>
              <a:t> 1 line Ro’s</a:t>
            </a:r>
          </a:p>
          <a:p>
            <a:r>
              <a:rPr lang="en-US" dirty="0"/>
              <a:t>Tech Pay</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Enhance efficiency and effectiveness in technician time management</a:t>
            </a:r>
          </a:p>
          <a:p>
            <a:r>
              <a:rPr lang="en-US" dirty="0"/>
              <a:t>Minimize customer wait times and improve overall satisfaction</a:t>
            </a:r>
          </a:p>
          <a:p>
            <a:r>
              <a:rPr lang="en-US" dirty="0"/>
              <a:t>Improve parts availability FTFR</a:t>
            </a:r>
          </a:p>
          <a:p>
            <a:r>
              <a:rPr lang="en-US" dirty="0"/>
              <a:t>Enhance fixed right the first-time rate from 84%</a:t>
            </a:r>
          </a:p>
          <a:p>
            <a:r>
              <a:rPr lang="en-US" dirty="0"/>
              <a:t>Strengthen our advisor and technician training</a:t>
            </a:r>
          </a:p>
          <a:p>
            <a:r>
              <a:rPr lang="en-US" dirty="0"/>
              <a:t>Maximizing hours per repair order </a:t>
            </a:r>
          </a:p>
          <a:p>
            <a:r>
              <a:rPr lang="en-US" dirty="0"/>
              <a:t>Boosting tire sales for customer retention</a:t>
            </a:r>
          </a:p>
          <a:p>
            <a:r>
              <a:rPr lang="en-US" dirty="0"/>
              <a:t>Time management</a:t>
            </a:r>
          </a:p>
          <a:p>
            <a:endParaRPr lang="en-US" dirty="0"/>
          </a:p>
          <a:p>
            <a:pPr marL="0" indent="0">
              <a:buNone/>
            </a:pP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68415"/>
            <a:ext cx="8596668" cy="4615132"/>
          </a:xfrm>
        </p:spPr>
        <p:txBody>
          <a:bodyPr>
            <a:normAutofit/>
          </a:bodyPr>
          <a:lstStyle/>
          <a:p>
            <a:r>
              <a:rPr lang="en-US" dirty="0"/>
              <a:t>Strategies:</a:t>
            </a:r>
          </a:p>
          <a:p>
            <a:r>
              <a:rPr lang="en-US" sz="1800" dirty="0">
                <a:solidFill>
                  <a:schemeClr val="tx1"/>
                </a:solidFill>
              </a:rPr>
              <a:t>Technician time management</a:t>
            </a:r>
          </a:p>
          <a:p>
            <a:r>
              <a:rPr lang="en-US" dirty="0">
                <a:solidFill>
                  <a:schemeClr val="tx1"/>
                </a:solidFill>
              </a:rPr>
              <a:t>     Tracking tools and techniques to optimize workflow</a:t>
            </a:r>
            <a:endParaRPr lang="en-US" sz="1800" dirty="0">
              <a:solidFill>
                <a:schemeClr val="tx1"/>
              </a:solidFill>
            </a:endParaRPr>
          </a:p>
          <a:p>
            <a:r>
              <a:rPr lang="en-US" sz="1800" dirty="0">
                <a:solidFill>
                  <a:schemeClr val="tx1"/>
                </a:solidFill>
              </a:rPr>
              <a:t>Customer Wait Times </a:t>
            </a:r>
          </a:p>
          <a:p>
            <a:r>
              <a:rPr lang="en-US" dirty="0">
                <a:solidFill>
                  <a:schemeClr val="tx1"/>
                </a:solidFill>
              </a:rPr>
              <a:t>     Streamline service processes to minimize wait times </a:t>
            </a:r>
            <a:endParaRPr lang="en-US" sz="1800" dirty="0">
              <a:solidFill>
                <a:schemeClr val="tx1"/>
              </a:solidFill>
            </a:endParaRPr>
          </a:p>
          <a:p>
            <a:r>
              <a:rPr lang="en-US" sz="1800" dirty="0">
                <a:solidFill>
                  <a:schemeClr val="tx1"/>
                </a:solidFill>
              </a:rPr>
              <a:t>Fixed Right the First Time</a:t>
            </a:r>
          </a:p>
          <a:p>
            <a:r>
              <a:rPr lang="en-US" sz="1800" dirty="0">
                <a:solidFill>
                  <a:schemeClr val="tx1"/>
                </a:solidFill>
              </a:rPr>
              <a:t>     Enhance technician training</a:t>
            </a:r>
          </a:p>
          <a:p>
            <a:r>
              <a:rPr lang="en-US" sz="1800" dirty="0">
                <a:solidFill>
                  <a:schemeClr val="tx1"/>
                </a:solidFill>
              </a:rPr>
              <a:t>Parts Availability</a:t>
            </a:r>
          </a:p>
          <a:p>
            <a:r>
              <a:rPr lang="en-US" sz="1800" dirty="0">
                <a:solidFill>
                  <a:schemeClr val="tx1"/>
                </a:solidFill>
              </a:rPr>
              <a:t>     Establish better inventory management processes</a:t>
            </a:r>
          </a:p>
          <a:p>
            <a:r>
              <a:rPr lang="en-US" sz="1800" dirty="0">
                <a:solidFill>
                  <a:schemeClr val="tx1"/>
                </a:solidFill>
              </a:rPr>
              <a:t>Service Advisor training</a:t>
            </a:r>
          </a:p>
          <a:p>
            <a:r>
              <a:rPr lang="en-US" dirty="0">
                <a:solidFill>
                  <a:schemeClr val="tx1"/>
                </a:solidFill>
              </a:rPr>
              <a:t>     Conduct weekly training</a:t>
            </a:r>
            <a:endParaRPr lang="en-US" sz="1800" dirty="0">
              <a:solidFill>
                <a:schemeClr val="tx1"/>
              </a:solidFill>
            </a:endParaRPr>
          </a:p>
          <a:p>
            <a:endParaRPr lang="en-US" sz="1800" dirty="0">
              <a:solidFill>
                <a:schemeClr val="tx1"/>
              </a:solidFill>
            </a:endParaRPr>
          </a:p>
          <a:p>
            <a:endParaRPr lang="en-US" sz="1800" dirty="0">
              <a:solidFill>
                <a:schemeClr val="tx1"/>
              </a:solidFill>
            </a:endParaRP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8"/>
            <a:ext cx="11209866" cy="4619773"/>
          </a:xfrm>
        </p:spPr>
        <p:txBody>
          <a:bodyPr>
            <a:normAutofit fontScale="47500" lnSpcReduction="20000"/>
          </a:bodyPr>
          <a:lstStyle/>
          <a:p>
            <a:r>
              <a:rPr lang="en-US" sz="2800" dirty="0">
                <a:solidFill>
                  <a:schemeClr val="tx1"/>
                </a:solidFill>
              </a:rPr>
              <a:t>Tactics:</a:t>
            </a:r>
          </a:p>
          <a:p>
            <a:r>
              <a:rPr lang="en-US" sz="2800" dirty="0">
                <a:solidFill>
                  <a:schemeClr val="tx1"/>
                </a:solidFill>
              </a:rPr>
              <a:t>Technician time management</a:t>
            </a:r>
          </a:p>
          <a:p>
            <a:r>
              <a:rPr lang="en-US" sz="2800" dirty="0">
                <a:solidFill>
                  <a:schemeClr val="tx1"/>
                </a:solidFill>
              </a:rPr>
              <a:t>       Make sure technicians are aware of customer vehicles that are still waiting on them for </a:t>
            </a:r>
            <a:r>
              <a:rPr lang="en-US" sz="2800" dirty="0" err="1">
                <a:solidFill>
                  <a:schemeClr val="tx1"/>
                </a:solidFill>
              </a:rPr>
              <a:t>diag</a:t>
            </a:r>
            <a:r>
              <a:rPr lang="en-US" sz="2800" dirty="0">
                <a:solidFill>
                  <a:schemeClr val="tx1"/>
                </a:solidFill>
              </a:rPr>
              <a:t> on the daily.</a:t>
            </a:r>
          </a:p>
          <a:p>
            <a:r>
              <a:rPr lang="en-US" sz="2800" dirty="0">
                <a:solidFill>
                  <a:schemeClr val="tx1"/>
                </a:solidFill>
              </a:rPr>
              <a:t>       Have management more involved.</a:t>
            </a:r>
          </a:p>
          <a:p>
            <a:r>
              <a:rPr lang="en-US" sz="2800" dirty="0">
                <a:solidFill>
                  <a:schemeClr val="tx1"/>
                </a:solidFill>
              </a:rPr>
              <a:t>       Dispatching</a:t>
            </a:r>
          </a:p>
          <a:p>
            <a:r>
              <a:rPr lang="en-US" sz="2800" dirty="0">
                <a:solidFill>
                  <a:schemeClr val="tx1"/>
                </a:solidFill>
              </a:rPr>
              <a:t>Customer Wait Times </a:t>
            </a:r>
          </a:p>
          <a:p>
            <a:r>
              <a:rPr lang="en-US" sz="2800" dirty="0">
                <a:solidFill>
                  <a:schemeClr val="tx1"/>
                </a:solidFill>
              </a:rPr>
              <a:t>       Manage customer flow</a:t>
            </a:r>
          </a:p>
          <a:p>
            <a:r>
              <a:rPr lang="en-US" sz="2800" dirty="0">
                <a:solidFill>
                  <a:schemeClr val="tx1"/>
                </a:solidFill>
              </a:rPr>
              <a:t>       Provide real time updates and service progress</a:t>
            </a:r>
          </a:p>
          <a:p>
            <a:r>
              <a:rPr lang="en-US" sz="2800" dirty="0">
                <a:solidFill>
                  <a:schemeClr val="tx1"/>
                </a:solidFill>
              </a:rPr>
              <a:t>Fixed Right the First Time</a:t>
            </a:r>
          </a:p>
          <a:p>
            <a:r>
              <a:rPr lang="en-US" sz="2800" dirty="0">
                <a:solidFill>
                  <a:schemeClr val="tx1"/>
                </a:solidFill>
              </a:rPr>
              <a:t>       Continued technician training</a:t>
            </a:r>
          </a:p>
          <a:p>
            <a:r>
              <a:rPr lang="en-US" sz="2800" dirty="0">
                <a:solidFill>
                  <a:schemeClr val="tx1"/>
                </a:solidFill>
              </a:rPr>
              <a:t>Parts Availability</a:t>
            </a:r>
          </a:p>
          <a:p>
            <a:r>
              <a:rPr lang="en-US" sz="2800" dirty="0">
                <a:solidFill>
                  <a:schemeClr val="tx1"/>
                </a:solidFill>
              </a:rPr>
              <a:t>      Track loss sales</a:t>
            </a:r>
          </a:p>
          <a:p>
            <a:r>
              <a:rPr lang="en-US" sz="2800" dirty="0">
                <a:solidFill>
                  <a:schemeClr val="tx1"/>
                </a:solidFill>
              </a:rPr>
              <a:t>      Track FTFR</a:t>
            </a:r>
          </a:p>
          <a:p>
            <a:r>
              <a:rPr lang="en-US" sz="2800" dirty="0">
                <a:solidFill>
                  <a:schemeClr val="tx1"/>
                </a:solidFill>
              </a:rPr>
              <a:t>Service Advisor training</a:t>
            </a:r>
          </a:p>
          <a:p>
            <a:r>
              <a:rPr lang="en-US" sz="2800" dirty="0">
                <a:solidFill>
                  <a:schemeClr val="tx1"/>
                </a:solidFill>
              </a:rPr>
              <a:t>      Phone training </a:t>
            </a:r>
          </a:p>
          <a:p>
            <a:r>
              <a:rPr lang="en-US" sz="2800" dirty="0">
                <a:solidFill>
                  <a:schemeClr val="tx1"/>
                </a:solidFill>
              </a:rPr>
              <a:t>      Sales training</a:t>
            </a: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349257145"/>
              </p:ext>
            </p:extLst>
          </p:nvPr>
        </p:nvGraphicFramePr>
        <p:xfrm>
          <a:off x="594237" y="1166483"/>
          <a:ext cx="8679765" cy="6492240"/>
        </p:xfrm>
        <a:graphic>
          <a:graphicData uri="http://schemas.openxmlformats.org/drawingml/2006/table">
            <a:tbl>
              <a:tblPr firstRow="1" bandRow="1">
                <a:tableStyleId>{5C22544A-7EE6-4342-B048-85BDC9FD1C3A}</a:tableStyleId>
              </a:tblPr>
              <a:tblGrid>
                <a:gridCol w="2893255">
                  <a:extLst>
                    <a:ext uri="{9D8B030D-6E8A-4147-A177-3AD203B41FA5}">
                      <a16:colId xmlns:a16="http://schemas.microsoft.com/office/drawing/2014/main" val="2235853955"/>
                    </a:ext>
                  </a:extLst>
                </a:gridCol>
                <a:gridCol w="2893255">
                  <a:extLst>
                    <a:ext uri="{9D8B030D-6E8A-4147-A177-3AD203B41FA5}">
                      <a16:colId xmlns:a16="http://schemas.microsoft.com/office/drawing/2014/main" val="4174400132"/>
                    </a:ext>
                  </a:extLst>
                </a:gridCol>
                <a:gridCol w="2893255">
                  <a:extLst>
                    <a:ext uri="{9D8B030D-6E8A-4147-A177-3AD203B41FA5}">
                      <a16:colId xmlns:a16="http://schemas.microsoft.com/office/drawing/2014/main" val="1146395385"/>
                    </a:ext>
                  </a:extLst>
                </a:gridCol>
              </a:tblGrid>
              <a:tr h="601785">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601785">
                <a:tc>
                  <a:txBody>
                    <a:bodyPr/>
                    <a:lstStyle/>
                    <a:p>
                      <a:r>
                        <a:rPr lang="en-US" dirty="0"/>
                        <a:t>Service Advisor Sales Training</a:t>
                      </a:r>
                    </a:p>
                  </a:txBody>
                  <a:tcPr/>
                </a:tc>
                <a:tc>
                  <a:txBody>
                    <a:bodyPr/>
                    <a:lstStyle/>
                    <a:p>
                      <a:r>
                        <a:rPr lang="en-US" dirty="0"/>
                        <a:t>Service Manager / GSM</a:t>
                      </a:r>
                    </a:p>
                  </a:txBody>
                  <a:tcPr/>
                </a:tc>
                <a:tc>
                  <a:txBody>
                    <a:bodyPr/>
                    <a:lstStyle/>
                    <a:p>
                      <a:r>
                        <a:rPr lang="en-US" dirty="0"/>
                        <a:t>06-01-2024 – Weekly</a:t>
                      </a:r>
                    </a:p>
                  </a:txBody>
                  <a:tcPr/>
                </a:tc>
                <a:extLst>
                  <a:ext uri="{0D108BD9-81ED-4DB2-BD59-A6C34878D82A}">
                    <a16:rowId xmlns:a16="http://schemas.microsoft.com/office/drawing/2014/main" val="2400365483"/>
                  </a:ext>
                </a:extLst>
              </a:tr>
              <a:tr h="343877">
                <a:tc>
                  <a:txBody>
                    <a:bodyPr/>
                    <a:lstStyle/>
                    <a:p>
                      <a:r>
                        <a:rPr lang="en-US" dirty="0"/>
                        <a:t>Weekly Service Meeting</a:t>
                      </a:r>
                    </a:p>
                  </a:txBody>
                  <a:tcPr/>
                </a:tc>
                <a:tc>
                  <a:txBody>
                    <a:bodyPr/>
                    <a:lstStyle/>
                    <a:p>
                      <a:r>
                        <a:rPr lang="en-US" dirty="0"/>
                        <a:t>GM/GSM/Service Managers</a:t>
                      </a:r>
                    </a:p>
                  </a:txBody>
                  <a:tcPr/>
                </a:tc>
                <a:tc>
                  <a:txBody>
                    <a:bodyPr/>
                    <a:lstStyle/>
                    <a:p>
                      <a:r>
                        <a:rPr lang="en-US" dirty="0"/>
                        <a:t>06-01-2024 - Weekly</a:t>
                      </a:r>
                    </a:p>
                  </a:txBody>
                  <a:tcPr/>
                </a:tc>
                <a:extLst>
                  <a:ext uri="{0D108BD9-81ED-4DB2-BD59-A6C34878D82A}">
                    <a16:rowId xmlns:a16="http://schemas.microsoft.com/office/drawing/2014/main" val="107845787"/>
                  </a:ext>
                </a:extLst>
              </a:tr>
              <a:tr h="859692">
                <a:tc>
                  <a:txBody>
                    <a:bodyPr/>
                    <a:lstStyle/>
                    <a:p>
                      <a:r>
                        <a:rPr lang="en-US" dirty="0"/>
                        <a:t>Strategy and Marketing</a:t>
                      </a:r>
                    </a:p>
                  </a:txBody>
                  <a:tcPr/>
                </a:tc>
                <a:tc>
                  <a:txBody>
                    <a:bodyPr/>
                    <a:lstStyle/>
                    <a:p>
                      <a:r>
                        <a:rPr lang="en-US" dirty="0"/>
                        <a:t>GM/GSM/Strategy and Marketing/Service Managers</a:t>
                      </a:r>
                    </a:p>
                  </a:txBody>
                  <a:tcPr/>
                </a:tc>
                <a:tc>
                  <a:txBody>
                    <a:bodyPr/>
                    <a:lstStyle/>
                    <a:p>
                      <a:r>
                        <a:rPr lang="en-US" dirty="0"/>
                        <a:t>06/01/2024 - Weekly</a:t>
                      </a:r>
                    </a:p>
                  </a:txBody>
                  <a:tcPr/>
                </a:tc>
                <a:extLst>
                  <a:ext uri="{0D108BD9-81ED-4DB2-BD59-A6C34878D82A}">
                    <a16:rowId xmlns:a16="http://schemas.microsoft.com/office/drawing/2014/main" val="1530126605"/>
                  </a:ext>
                </a:extLst>
              </a:tr>
              <a:tr h="2149231">
                <a:tc>
                  <a:txBody>
                    <a:bodyPr/>
                    <a:lstStyle/>
                    <a:p>
                      <a:r>
                        <a:rPr lang="en-US" dirty="0"/>
                        <a:t>Technician Time Management/ Waiting </a:t>
                      </a:r>
                      <a:r>
                        <a:rPr lang="en-US" dirty="0" err="1"/>
                        <a:t>Diags</a:t>
                      </a:r>
                      <a:endParaRPr lang="en-US" dirty="0"/>
                    </a:p>
                    <a:p>
                      <a:r>
                        <a:rPr lang="en-US" dirty="0"/>
                        <a:t> </a:t>
                      </a:r>
                    </a:p>
                    <a:p>
                      <a:r>
                        <a:rPr lang="en-US" dirty="0"/>
                        <a:t>Technician Goals </a:t>
                      </a:r>
                    </a:p>
                    <a:p>
                      <a:endParaRPr lang="en-US" dirty="0"/>
                    </a:p>
                    <a:p>
                      <a:endParaRPr lang="en-US" dirty="0"/>
                    </a:p>
                    <a:p>
                      <a:r>
                        <a:rPr lang="en-US" dirty="0"/>
                        <a:t>Service Advisor Goals      </a:t>
                      </a:r>
                    </a:p>
                    <a:p>
                      <a:endParaRPr lang="en-US" dirty="0"/>
                    </a:p>
                  </a:txBody>
                  <a:tcPr/>
                </a:tc>
                <a:tc>
                  <a:txBody>
                    <a:bodyPr/>
                    <a:lstStyle/>
                    <a:p>
                      <a:r>
                        <a:rPr lang="en-US" dirty="0"/>
                        <a:t>Service Managers</a:t>
                      </a:r>
                    </a:p>
                    <a:p>
                      <a:endParaRPr lang="en-US" dirty="0"/>
                    </a:p>
                    <a:p>
                      <a:endParaRPr lang="en-US" dirty="0"/>
                    </a:p>
                    <a:p>
                      <a:endParaRPr lang="en-US" dirty="0"/>
                    </a:p>
                    <a:p>
                      <a:r>
                        <a:rPr lang="en-US" dirty="0"/>
                        <a:t>Service Managers</a:t>
                      </a:r>
                    </a:p>
                    <a:p>
                      <a:endParaRPr lang="en-US" dirty="0"/>
                    </a:p>
                    <a:p>
                      <a:endParaRPr lang="en-US" dirty="0"/>
                    </a:p>
                    <a:p>
                      <a:r>
                        <a:rPr lang="en-US" dirty="0"/>
                        <a:t>Service Manager</a:t>
                      </a:r>
                    </a:p>
                  </a:txBody>
                  <a:tcPr/>
                </a:tc>
                <a:tc>
                  <a:txBody>
                    <a:bodyPr/>
                    <a:lstStyle/>
                    <a:p>
                      <a:r>
                        <a:rPr lang="en-US" dirty="0"/>
                        <a:t>06-01-2024 – Daily</a:t>
                      </a:r>
                    </a:p>
                    <a:p>
                      <a:endParaRPr lang="en-US" dirty="0"/>
                    </a:p>
                    <a:p>
                      <a:endParaRPr lang="en-US" dirty="0"/>
                    </a:p>
                    <a:p>
                      <a:endParaRPr lang="en-US" dirty="0"/>
                    </a:p>
                    <a:p>
                      <a:r>
                        <a:rPr lang="en-US" dirty="0"/>
                        <a:t>06-01-2024 - Weekly</a:t>
                      </a:r>
                    </a:p>
                    <a:p>
                      <a:endParaRPr lang="en-US" dirty="0"/>
                    </a:p>
                    <a:p>
                      <a:endParaRPr lang="en-US" dirty="0"/>
                    </a:p>
                    <a:p>
                      <a:r>
                        <a:rPr lang="en-US" dirty="0"/>
                        <a:t>06-01-2024 - Weekly</a:t>
                      </a:r>
                    </a:p>
                  </a:txBody>
                  <a:tcPr/>
                </a:tc>
                <a:extLst>
                  <a:ext uri="{0D108BD9-81ED-4DB2-BD59-A6C34878D82A}">
                    <a16:rowId xmlns:a16="http://schemas.microsoft.com/office/drawing/2014/main" val="1950345431"/>
                  </a:ext>
                </a:extLst>
              </a:tr>
              <a:tr h="343877">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343877">
                <a:tc>
                  <a:txBody>
                    <a:bodyPr/>
                    <a:lstStyle/>
                    <a:p>
                      <a:endParaRPr lang="en-US"/>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4137224325"/>
                  </a:ext>
                </a:extLst>
              </a:tr>
              <a:tr h="343877">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49238"/>
            <a:ext cx="11201240" cy="5270739"/>
          </a:xfrm>
        </p:spPr>
        <p:txBody>
          <a:bodyPr>
            <a:normAutofit fontScale="92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Synopsis: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After spending time reflecting on our service operations and analyzing Repair Orders (ROs) with my service manager, we've pinpointed some areas for improvement. While we're proud of our team and our vibrant culture, it's clear we're not reaching our full potential in sales. Despite welcoming plenty of customers, we're not closing as many sales as we could.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Our focus now is on sharpening the skills of our service advisors and setting achievable goals. We believe this will translate to better profits for the store.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We've also noticed that time management could be better. Sometimes, customers end up in loaner vehicles longer than necessary because our technicians take on more work than they can handle. We tend to prioritize customers waiting on-site, which doesn't always help. Plus, </a:t>
            </a:r>
            <a:r>
              <a:rPr kumimoji="0" lang="en-US" altLang="en-US" sz="1800" b="0" i="0" u="none" strike="noStrike" cap="none" normalizeH="0" baseline="0">
                <a:ln>
                  <a:noFill/>
                </a:ln>
                <a:solidFill>
                  <a:schemeClr val="tx1"/>
                </a:solidFill>
                <a:effectLst/>
                <a:latin typeface="Arial" panose="020B0604020202020204" pitchFamily="34" charset="0"/>
              </a:rPr>
              <a:t>when </a:t>
            </a:r>
            <a:r>
              <a:rPr lang="en-US" altLang="en-US">
                <a:solidFill>
                  <a:schemeClr val="tx1"/>
                </a:solidFill>
                <a:latin typeface="Arial" panose="020B0604020202020204" pitchFamily="34" charset="0"/>
              </a:rPr>
              <a:t>tech’s</a:t>
            </a:r>
            <a:r>
              <a:rPr kumimoji="0" lang="en-US" altLang="en-US" sz="1800" b="0" i="0" u="none" strike="noStrike" cap="none" normalizeH="0" baseline="0">
                <a:ln>
                  <a:noFill/>
                </a:ln>
                <a:solidFill>
                  <a:schemeClr val="tx1"/>
                </a:solidFill>
                <a:effectLst/>
                <a:latin typeface="Arial" panose="020B0604020202020204" pitchFamily="34" charset="0"/>
              </a:rPr>
              <a:t> </a:t>
            </a:r>
            <a:r>
              <a:rPr kumimoji="0" lang="en-US" altLang="en-US" sz="1800" b="0" i="0" u="none" strike="noStrike" cap="none" normalizeH="0" baseline="0" dirty="0">
                <a:ln>
                  <a:noFill/>
                </a:ln>
                <a:solidFill>
                  <a:schemeClr val="tx1"/>
                </a:solidFill>
                <a:effectLst/>
                <a:latin typeface="Arial" panose="020B0604020202020204" pitchFamily="34" charset="0"/>
              </a:rPr>
              <a:t>know customers are in loaners, they don't always rush to complete the job.</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To tackle these issues, we're planning to have regular meetings with service managers to iron out these kinks. We're also looking at trimming unnecessary expenses and ensuring our technicians are working at their peak performance.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We're also concerned about losing customers to nearby competitors like Costco or Discount Tire. To keep them coming back to us, we're considering running some special offers, especially on tires.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We're excited about making these changes and hopeful that they'll translate into better financial results for us.</a:t>
            </a:r>
          </a:p>
          <a:p>
            <a:pPr marL="0" indent="0">
              <a:buNone/>
            </a:pPr>
            <a:endParaRPr lang="en-US" dirty="0"/>
          </a:p>
          <a:p>
            <a:endParaRPr lang="en-US" dirty="0"/>
          </a:p>
        </p:txBody>
      </p:sp>
      <p:sp>
        <p:nvSpPr>
          <p:cNvPr id="4" name="Rectangle 1">
            <a:extLst>
              <a:ext uri="{FF2B5EF4-FFF2-40B4-BE49-F238E27FC236}">
                <a16:creationId xmlns:a16="http://schemas.microsoft.com/office/drawing/2014/main" id="{EE9D1E37-2499-73CB-DEF9-2F43A3D3862D}"/>
              </a:ext>
            </a:extLst>
          </p:cNvPr>
          <p:cNvSpPr>
            <a:spLocks noChangeArrowheads="1"/>
          </p:cNvSpPr>
          <p:nvPr/>
        </p:nvSpPr>
        <p:spPr bwMode="auto">
          <a:xfrm>
            <a:off x="0" y="-48399"/>
            <a:ext cx="18473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dirty="0">
                <a:ln>
                  <a:noFill/>
                </a:ln>
                <a:solidFill>
                  <a:srgbClr val="FFFFFF"/>
                </a:solidFill>
                <a:effectLst/>
                <a:latin typeface="Söhne"/>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Light bulb on yellow background with sketched light beams and cord">
            <a:extLst>
              <a:ext uri="{FF2B5EF4-FFF2-40B4-BE49-F238E27FC236}">
                <a16:creationId xmlns:a16="http://schemas.microsoft.com/office/drawing/2014/main" id="{5E7E8C0D-C2B6-A172-79EA-77811115FD34}"/>
              </a:ext>
            </a:extLst>
          </p:cNvPr>
          <p:cNvPicPr>
            <a:picLocks noChangeAspect="1"/>
          </p:cNvPicPr>
          <p:nvPr/>
        </p:nvPicPr>
        <p:blipFill rotWithShape="1">
          <a:blip r:embed="rId2"/>
          <a:srcRect l="14479" r="14478"/>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609600"/>
            <a:ext cx="3851123" cy="1320800"/>
          </a:xfrm>
        </p:spPr>
        <p:txBody>
          <a:bodyPr>
            <a:normAutofit/>
          </a:bodyPr>
          <a:lstStyle/>
          <a:p>
            <a:pPr>
              <a:lnSpc>
                <a:spcPct val="90000"/>
              </a:lnSpc>
            </a:pPr>
            <a:br>
              <a:rPr lang="en-US" sz="2000" b="0" i="0" u="none" strike="noStrike" baseline="0" dirty="0">
                <a:latin typeface="Calibri" panose="020F0502020204030204" pitchFamily="34" charset="0"/>
              </a:rPr>
            </a:br>
            <a:r>
              <a:rPr lang="en-US" sz="2000" b="0" i="0" u="none" strike="noStrike" baseline="0" dirty="0">
                <a:latin typeface="Calibri" panose="020F0502020204030204" pitchFamily="34" charset="0"/>
              </a:rPr>
              <a:t> </a:t>
            </a:r>
            <a:br>
              <a:rPr lang="en-US" sz="2000" b="0" i="0" u="none" strike="noStrike" baseline="0" dirty="0">
                <a:latin typeface="Calibri" panose="020F0502020204030204" pitchFamily="34" charset="0"/>
              </a:rPr>
            </a:br>
            <a:r>
              <a:rPr lang="en-US" sz="2000" b="1" i="0" u="none" strike="noStrike" baseline="0" dirty="0">
                <a:highlight>
                  <a:srgbClr val="000000"/>
                </a:highlight>
                <a:latin typeface="Calibri" panose="020F0502020204030204" pitchFamily="34" charset="0"/>
              </a:rPr>
              <a:t>Marketing</a:t>
            </a:r>
            <a:r>
              <a:rPr lang="en-US" sz="2000" b="0" i="0" u="none" strike="noStrike" baseline="0" dirty="0">
                <a:latin typeface="Calibri" panose="020F0502020204030204" pitchFamily="34" charset="0"/>
              </a:rPr>
              <a:t> </a:t>
            </a:r>
            <a:br>
              <a:rPr lang="en-US" sz="2000" b="0" i="0" u="none" strike="noStrike" baseline="0" dirty="0">
                <a:latin typeface="Calibri" panose="020F0502020204030204" pitchFamily="34" charset="0"/>
              </a:rPr>
            </a:br>
            <a:endParaRPr lang="en-US" sz="2000" dirty="0"/>
          </a:p>
        </p:txBody>
      </p:sp>
      <p:sp>
        <p:nvSpPr>
          <p:cNvPr id="131"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43464" y="2160589"/>
            <a:ext cx="8056015" cy="4438619"/>
          </a:xfrm>
        </p:spPr>
        <p:txBody>
          <a:bodyPr>
            <a:normAutofit lnSpcReduction="10000"/>
          </a:bodyPr>
          <a:lstStyle/>
          <a:p>
            <a:endParaRPr lang="en-US" b="0" i="0" u="none" strike="noStrike" baseline="0" dirty="0">
              <a:latin typeface="Calibri" panose="020F0502020204030204" pitchFamily="34" charset="0"/>
            </a:endParaRPr>
          </a:p>
          <a:p>
            <a:r>
              <a:rPr lang="en-US" b="0" i="0" u="none" strike="noStrike" baseline="0" dirty="0">
                <a:latin typeface="Calibri" panose="020F0502020204030204" pitchFamily="34" charset="0"/>
              </a:rPr>
              <a:t>Current practices: Weekly Service campaigns. Social media, we also host events. Subaru Loves the Earth, Subaru Loves Pets. Online service coupons. Service mailers.</a:t>
            </a:r>
          </a:p>
          <a:p>
            <a:r>
              <a:rPr lang="en-US" b="0" i="0" u="none" strike="noStrike" baseline="0" dirty="0">
                <a:latin typeface="Calibri" panose="020F0502020204030204" pitchFamily="34" charset="0"/>
              </a:rPr>
              <a:t>Goals for improvement : </a:t>
            </a:r>
            <a:r>
              <a:rPr lang="en-US" dirty="0">
                <a:latin typeface="Calibri" panose="020F0502020204030204" pitchFamily="34" charset="0"/>
              </a:rPr>
              <a:t>We just hired a someone specifically for marketing and strategy. This should help with customer engagement and with more personalized and interactive content. </a:t>
            </a:r>
            <a:endParaRPr lang="en-US" b="0" i="0" u="none" strike="noStrike" baseline="0" dirty="0">
              <a:latin typeface="Calibri" panose="020F0502020204030204" pitchFamily="34" charset="0"/>
            </a:endParaRPr>
          </a:p>
          <a:p>
            <a:r>
              <a:rPr lang="en-US" b="0" i="0" u="none" strike="noStrike" baseline="0" dirty="0">
                <a:latin typeface="Calibri" panose="020F0502020204030204" pitchFamily="34" charset="0"/>
              </a:rPr>
              <a:t>Plans to achieve your goals: More personalized marketing campaigns to have more engagement from customers. SEO </a:t>
            </a:r>
            <a:r>
              <a:rPr lang="en-US" dirty="0">
                <a:latin typeface="Calibri" panose="020F0502020204030204" pitchFamily="34" charset="0"/>
              </a:rPr>
              <a:t>s</a:t>
            </a:r>
            <a:r>
              <a:rPr lang="en-US" b="0" i="0" u="none" strike="noStrike" baseline="0" dirty="0">
                <a:latin typeface="Calibri" panose="020F0502020204030204" pitchFamily="34" charset="0"/>
              </a:rPr>
              <a:t>trategy also to rank higher in our local market and target independent service competitors.</a:t>
            </a:r>
          </a:p>
          <a:p>
            <a:r>
              <a:rPr lang="en-US" b="0" i="0" u="none" strike="noStrike" baseline="0" dirty="0">
                <a:latin typeface="Calibri" panose="020F0502020204030204" pitchFamily="34" charset="0"/>
              </a:rPr>
              <a:t>Plans to evaluate your changes: Customer feedback is going to be important sending them surveys and reviews to understand their experience and satisfaction level. How could we have made </a:t>
            </a:r>
            <a:r>
              <a:rPr lang="en-US" dirty="0">
                <a:latin typeface="Calibri" panose="020F0502020204030204" pitchFamily="34" charset="0"/>
              </a:rPr>
              <a:t>their service experience more pleasant. </a:t>
            </a:r>
            <a:endParaRPr lang="en-US" b="0" i="0" u="none" strike="noStrike" baseline="0" dirty="0">
              <a:latin typeface="Calibri" panose="020F0502020204030204" pitchFamily="34" charset="0"/>
            </a:endParaRPr>
          </a:p>
          <a:p>
            <a:endParaRPr lang="en-US" dirty="0"/>
          </a:p>
        </p:txBody>
      </p:sp>
      <p:cxnSp>
        <p:nvCxnSpPr>
          <p:cNvPr id="68" name="Straight Connector 67">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2"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4"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6"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8"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399"/>
            <a:ext cx="6335374" cy="4867215"/>
          </a:xfrm>
        </p:spPr>
        <p:txBody>
          <a:bodyPr>
            <a:normAutofit fontScale="25000" lnSpcReduction="20000"/>
          </a:bodyPr>
          <a:lstStyle/>
          <a:p>
            <a:pPr marL="0" indent="0" algn="l">
              <a:buNone/>
            </a:pPr>
            <a:endParaRPr lang="en-US" sz="3400" b="0" i="0" u="none" strike="noStrike" baseline="0" dirty="0">
              <a:solidFill>
                <a:srgbClr val="000000"/>
              </a:solidFill>
              <a:latin typeface="Calibri" panose="020F0502020204030204" pitchFamily="34" charset="0"/>
            </a:endParaRPr>
          </a:p>
          <a:p>
            <a:r>
              <a:rPr lang="en-US" sz="5600" b="0" i="0" u="none" strike="noStrike" baseline="0" dirty="0">
                <a:solidFill>
                  <a:srgbClr val="221E1F"/>
                </a:solidFill>
                <a:latin typeface="Calibri" panose="020F0502020204030204" pitchFamily="34" charset="0"/>
              </a:rPr>
              <a:t>Current practices</a:t>
            </a:r>
            <a:r>
              <a:rPr lang="en-US" sz="5600" dirty="0">
                <a:solidFill>
                  <a:srgbClr val="221E1F"/>
                </a:solidFill>
                <a:latin typeface="Calibri" panose="020F0502020204030204" pitchFamily="34" charset="0"/>
              </a:rPr>
              <a:t>: We use Dynatron to make sure we are not giving discounts and if we are we can check to see who is doing so. This is being watched daily. </a:t>
            </a:r>
            <a:endParaRPr lang="en-US" sz="5600" b="0" i="0" u="none" strike="noStrike" baseline="0" dirty="0">
              <a:solidFill>
                <a:srgbClr val="221E1F"/>
              </a:solidFill>
              <a:latin typeface="Calibri" panose="020F0502020204030204" pitchFamily="34" charset="0"/>
            </a:endParaRPr>
          </a:p>
          <a:p>
            <a:r>
              <a:rPr lang="en-US" sz="5600" b="0" i="0" u="none" strike="noStrike" baseline="0" dirty="0">
                <a:solidFill>
                  <a:srgbClr val="221E1F"/>
                </a:solidFill>
                <a:latin typeface="Calibri" panose="020F0502020204030204" pitchFamily="34" charset="0"/>
              </a:rPr>
              <a:t>Goals for improvement: Doing the analysis we can see that we have </a:t>
            </a:r>
            <a:r>
              <a:rPr lang="en-US" sz="5600" dirty="0">
                <a:solidFill>
                  <a:srgbClr val="221E1F"/>
                </a:solidFill>
                <a:latin typeface="Calibri" panose="020F0502020204030204" pitchFamily="34" charset="0"/>
              </a:rPr>
              <a:t>lots of one-line RO’s. We need to set obtainable goals for our advisors so that we can reduce one-line RO’s. Menu Selling.</a:t>
            </a:r>
            <a:endParaRPr lang="en-US" sz="5600" b="0" i="0" u="none" strike="noStrike" baseline="0" dirty="0">
              <a:solidFill>
                <a:srgbClr val="221E1F"/>
              </a:solidFill>
              <a:latin typeface="Calibri" panose="020F0502020204030204" pitchFamily="34" charset="0"/>
            </a:endParaRPr>
          </a:p>
          <a:p>
            <a:r>
              <a:rPr lang="en-US" sz="5600" b="0" i="0" u="none" strike="noStrike" baseline="0" dirty="0">
                <a:solidFill>
                  <a:srgbClr val="221E1F"/>
                </a:solidFill>
                <a:latin typeface="Calibri" panose="020F0502020204030204" pitchFamily="34" charset="0"/>
              </a:rPr>
              <a:t>Plans to achieve your goals: Training of our service advisors to become sales advisors is going to be the key to less one-line RO’s. Our technicians already use the videos to show our customers what is being recommended and its still not being sold. Also, a service manager TO is going to be implemented.</a:t>
            </a:r>
          </a:p>
          <a:p>
            <a:r>
              <a:rPr lang="en-US" sz="5600" b="0" i="0" u="none" strike="noStrike" baseline="0" dirty="0">
                <a:solidFill>
                  <a:srgbClr val="221E1F"/>
                </a:solidFill>
                <a:latin typeface="Calibri" panose="020F0502020204030204" pitchFamily="34" charset="0"/>
              </a:rPr>
              <a:t>Plans to evaluate your changes: Service advisors and Technician feedback on the training and new process. Weekly performance reviews with each advisor specially one-line RO’s. </a:t>
            </a:r>
          </a:p>
          <a:p>
            <a:endParaRPr lang="en-US" dirty="0"/>
          </a:p>
        </p:txBody>
      </p:sp>
      <p:sp>
        <p:nvSpPr>
          <p:cNvPr id="9" name="Content Placeholder 8">
            <a:extLst>
              <a:ext uri="{FF2B5EF4-FFF2-40B4-BE49-F238E27FC236}">
                <a16:creationId xmlns:a16="http://schemas.microsoft.com/office/drawing/2014/main" id="{0D069D9B-8DD6-E492-A589-741B62D8F7E4}"/>
              </a:ext>
            </a:extLst>
          </p:cNvPr>
          <p:cNvSpPr>
            <a:spLocks noGrp="1"/>
          </p:cNvSpPr>
          <p:nvPr>
            <p:ph sz="quarter" idx="4"/>
          </p:nvPr>
        </p:nvSpPr>
        <p:spPr>
          <a:xfrm flipH="1">
            <a:off x="10197285" y="5403274"/>
            <a:ext cx="45719" cy="45719"/>
          </a:xfrm>
        </p:spPr>
        <p:txBody>
          <a:bodyPr>
            <a:normAutofit fontScale="25000" lnSpcReduction="20000"/>
          </a:bodyPr>
          <a:lstStyle/>
          <a:p>
            <a:pPr marL="0" indent="0">
              <a:buNone/>
            </a:pPr>
            <a:endParaRPr lang="en-US" dirty="0"/>
          </a:p>
        </p:txBody>
      </p:sp>
      <p:pic>
        <p:nvPicPr>
          <p:cNvPr id="12" name="Picture 11">
            <a:extLst>
              <a:ext uri="{FF2B5EF4-FFF2-40B4-BE49-F238E27FC236}">
                <a16:creationId xmlns:a16="http://schemas.microsoft.com/office/drawing/2014/main" id="{7DF32486-E352-D26D-67EF-D0462531C899}"/>
              </a:ext>
            </a:extLst>
          </p:cNvPr>
          <p:cNvPicPr>
            <a:picLocks noChangeAspect="1"/>
          </p:cNvPicPr>
          <p:nvPr/>
        </p:nvPicPr>
        <p:blipFill>
          <a:blip r:embed="rId2"/>
          <a:stretch>
            <a:fillRect/>
          </a:stretch>
        </p:blipFill>
        <p:spPr>
          <a:xfrm>
            <a:off x="7190677" y="1930400"/>
            <a:ext cx="5001323" cy="2781688"/>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7793806" cy="4395486"/>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r>
              <a:rPr lang="en-US" dirty="0">
                <a:solidFill>
                  <a:srgbClr val="221E1F"/>
                </a:solidFill>
                <a:latin typeface="Calibri" panose="020F0502020204030204" pitchFamily="34" charset="0"/>
              </a:rPr>
              <a:t>: Personnel expense may be high due to overtime, inefficient scheduling, and or overstaffing.</a:t>
            </a:r>
          </a:p>
          <a:p>
            <a:r>
              <a:rPr lang="en-US" sz="1800" b="0" i="0" u="none" strike="noStrike" baseline="0" dirty="0">
                <a:solidFill>
                  <a:srgbClr val="221E1F"/>
                </a:solidFill>
                <a:latin typeface="Calibri" panose="020F0502020204030204" pitchFamily="34" charset="0"/>
              </a:rPr>
              <a:t>Goals for improvement: To get to a 20% net profit we are going to analyze staffing and reduce overtime. We will need to sell more and reduce emergency repairs and outside services.</a:t>
            </a:r>
          </a:p>
          <a:p>
            <a:r>
              <a:rPr lang="en-US" sz="1800" b="0" i="0" u="none" strike="noStrike" baseline="0" dirty="0">
                <a:solidFill>
                  <a:srgbClr val="221E1F"/>
                </a:solidFill>
                <a:latin typeface="Calibri" panose="020F0502020204030204" pitchFamily="34" charset="0"/>
              </a:rPr>
              <a:t>Plans to achieve your goals: We are going to train our staff to increase productivity. We will implement a performance-based incentive for advisors and techs. Review all fixed cost and eliminate or reduce non-essential expenses.</a:t>
            </a:r>
          </a:p>
          <a:p>
            <a:r>
              <a:rPr lang="en-US" sz="1800" b="0" i="0" u="none" strike="noStrike" baseline="0" dirty="0">
                <a:solidFill>
                  <a:srgbClr val="221E1F"/>
                </a:solidFill>
                <a:latin typeface="Calibri" panose="020F0502020204030204" pitchFamily="34" charset="0"/>
              </a:rPr>
              <a:t>Plans to evaluate your changes: Gather feedback to ensure that the changes do not negatively impact service quality, monitor employee moral and productivity. </a:t>
            </a:r>
            <a:r>
              <a:rPr lang="en-US" dirty="0">
                <a:solidFill>
                  <a:srgbClr val="221E1F"/>
                </a:solidFill>
                <a:latin typeface="Calibri" panose="020F0502020204030204" pitchFamily="34" charset="0"/>
              </a:rPr>
              <a:t>Be prepared to make adjustments based on data collected</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D3723912-6861-E614-17B6-E02BCA80C669}"/>
              </a:ext>
            </a:extLst>
          </p:cNvPr>
          <p:cNvPicPr>
            <a:picLocks noGrp="1" noChangeAspect="1"/>
          </p:cNvPicPr>
          <p:nvPr>
            <p:ph sz="half" idx="2"/>
          </p:nvPr>
        </p:nvPicPr>
        <p:blipFill>
          <a:blip r:embed="rId2"/>
          <a:stretch>
            <a:fillRect/>
          </a:stretch>
        </p:blipFill>
        <p:spPr>
          <a:xfrm>
            <a:off x="8600574" y="2160589"/>
            <a:ext cx="3591426" cy="2972215"/>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Productivity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8614"/>
            <a:ext cx="5677747" cy="3790752"/>
          </a:xfrm>
        </p:spPr>
        <p:txBody>
          <a:bodyPr>
            <a:normAutofit fontScale="25000" lnSpcReduction="20000"/>
          </a:bodyPr>
          <a:lstStyle/>
          <a:p>
            <a:pPr algn="l"/>
            <a:endParaRPr lang="en-US" sz="5600" b="0" i="0" u="none" strike="noStrike" baseline="0" dirty="0">
              <a:solidFill>
                <a:srgbClr val="000000"/>
              </a:solidFill>
              <a:latin typeface="Calibri" panose="020F0502020204030204" pitchFamily="34" charset="0"/>
            </a:endParaRPr>
          </a:p>
          <a:p>
            <a:r>
              <a:rPr lang="en-US" sz="5600" b="0" i="0" u="none" strike="noStrike" baseline="0" dirty="0">
                <a:solidFill>
                  <a:srgbClr val="221E1F"/>
                </a:solidFill>
                <a:latin typeface="Calibri" panose="020F0502020204030204" pitchFamily="34" charset="0"/>
              </a:rPr>
              <a:t>Current practices: Our techs are currently at 106% proficiency through the first quarter of the year. </a:t>
            </a:r>
          </a:p>
          <a:p>
            <a:r>
              <a:rPr lang="en-US" sz="5600" b="0" i="0" u="none" strike="noStrike" baseline="0" dirty="0">
                <a:solidFill>
                  <a:srgbClr val="221E1F"/>
                </a:solidFill>
                <a:latin typeface="Calibri" panose="020F0502020204030204" pitchFamily="34" charset="0"/>
              </a:rPr>
              <a:t>Goals for improvement: Increase labor sales to reach or exceed the potential of 125%. Streamline processes to improve overall productivity and profitability.</a:t>
            </a:r>
          </a:p>
          <a:p>
            <a:r>
              <a:rPr lang="en-US" sz="5600" b="0" i="0" u="none" strike="noStrike" baseline="0" dirty="0">
                <a:solidFill>
                  <a:srgbClr val="221E1F"/>
                </a:solidFill>
                <a:latin typeface="Calibri" panose="020F0502020204030204" pitchFamily="34" charset="0"/>
              </a:rPr>
              <a:t>Plans to achieve your goals: Technician training to enhance their skills and time management workshops. Ensure service is not only efficient but also meets and exceeds customer satisfaction</a:t>
            </a:r>
          </a:p>
          <a:p>
            <a:r>
              <a:rPr lang="en-US" sz="5600" b="0" i="0" u="none" strike="noStrike" baseline="0" dirty="0">
                <a:solidFill>
                  <a:srgbClr val="221E1F"/>
                </a:solidFill>
                <a:latin typeface="Calibri" panose="020F0502020204030204" pitchFamily="34" charset="0"/>
              </a:rPr>
              <a:t>Plans to evaluate your changes: Monitor labor sales, hours billed and tech proficiency. This will allow us to track the progress and over time identify any areas that may need further improvement.</a:t>
            </a:r>
          </a:p>
          <a:p>
            <a:endParaRPr lang="en-US" dirty="0"/>
          </a:p>
        </p:txBody>
      </p:sp>
      <p:pic>
        <p:nvPicPr>
          <p:cNvPr id="5" name="Picture 4">
            <a:extLst>
              <a:ext uri="{FF2B5EF4-FFF2-40B4-BE49-F238E27FC236}">
                <a16:creationId xmlns:a16="http://schemas.microsoft.com/office/drawing/2014/main" id="{7ADBFBDF-C288-95C3-BF43-6ADF563BE22F}"/>
              </a:ext>
            </a:extLst>
          </p:cNvPr>
          <p:cNvPicPr>
            <a:picLocks noChangeAspect="1"/>
          </p:cNvPicPr>
          <p:nvPr/>
        </p:nvPicPr>
        <p:blipFill>
          <a:blip r:embed="rId2"/>
          <a:stretch>
            <a:fillRect/>
          </a:stretch>
        </p:blipFill>
        <p:spPr>
          <a:xfrm>
            <a:off x="6921294" y="1379335"/>
            <a:ext cx="5270705" cy="4505563"/>
          </a:xfrm>
          <a:prstGeom prst="rect">
            <a:avLst/>
          </a:prstGeom>
        </p:spPr>
      </p:pic>
      <p:sp>
        <p:nvSpPr>
          <p:cNvPr id="7" name="Content Placeholder 6">
            <a:extLst>
              <a:ext uri="{FF2B5EF4-FFF2-40B4-BE49-F238E27FC236}">
                <a16:creationId xmlns:a16="http://schemas.microsoft.com/office/drawing/2014/main" id="{FF4FEE87-C0B1-6B4D-5B2D-CB2CABBAAE57}"/>
              </a:ext>
            </a:extLst>
          </p:cNvPr>
          <p:cNvSpPr>
            <a:spLocks noGrp="1"/>
          </p:cNvSpPr>
          <p:nvPr>
            <p:ph sz="half" idx="2"/>
          </p:nvPr>
        </p:nvSpPr>
        <p:spPr>
          <a:xfrm>
            <a:off x="9228284" y="5995643"/>
            <a:ext cx="45719" cy="45719"/>
          </a:xfrm>
        </p:spPr>
        <p:txBody>
          <a:bodyPr>
            <a:normAutofit fontScale="25000" lnSpcReduction="20000"/>
          </a:bodyPr>
          <a:lstStyle/>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6" name="Group 115">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7" name="Straight Connector 116">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8" name="Straight Connector 117">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9"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0"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1" name="Isosceles Triangle 120">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2"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3"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4"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5" name="Isosceles Triangle 124">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6" name="Isosceles Triangle 125">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a:bodyPr>
          <a:lstStyle/>
          <a:p>
            <a:pPr>
              <a:lnSpc>
                <a:spcPct val="90000"/>
              </a:lnSpc>
            </a:pPr>
            <a:br>
              <a:rPr lang="en-US" sz="1700" b="0" i="0" u="none" strike="noStrike" baseline="0" dirty="0"/>
            </a:br>
            <a:r>
              <a:rPr lang="en-US" sz="1700" b="1" i="0" u="none" strike="noStrike" baseline="0" dirty="0">
                <a:highlight>
                  <a:srgbClr val="000000"/>
                </a:highlight>
              </a:rPr>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6" y="1794295"/>
            <a:ext cx="6992141" cy="3927028"/>
          </a:xfrm>
        </p:spPr>
        <p:txBody>
          <a:bodyPr vert="horz" lIns="91440" tIns="45720" rIns="91440" bIns="45720" rtlCol="0">
            <a:normAutofit lnSpcReduction="10000"/>
          </a:bodyPr>
          <a:lstStyle/>
          <a:p>
            <a:endParaRPr lang="en-US" b="0" i="0" u="none" strike="noStrike" baseline="0" dirty="0"/>
          </a:p>
          <a:p>
            <a:r>
              <a:rPr lang="en-US" b="0" i="0" u="none" strike="noStrike" baseline="0" dirty="0"/>
              <a:t>Current practices: We currently have 19 techs and 26 bays and only at 68% facility utilization</a:t>
            </a:r>
          </a:p>
          <a:p>
            <a:r>
              <a:rPr lang="en-US" b="0" i="0" u="none" strike="noStrike" baseline="0" dirty="0"/>
              <a:t>Goals for improvement: </a:t>
            </a:r>
            <a:r>
              <a:rPr lang="en-US" dirty="0"/>
              <a:t>Enhance productivity without compromising quality. Optimize bay utilization to maximize revenue potential</a:t>
            </a:r>
            <a:endParaRPr lang="en-US" b="0" i="0" u="none" strike="noStrike" baseline="0" dirty="0"/>
          </a:p>
          <a:p>
            <a:r>
              <a:rPr lang="en-US" b="0" i="0" u="none" strike="noStrike" baseline="0" dirty="0"/>
              <a:t>Plans to achieve your goals: Incentivize employees on performance metrics related to labor sales and productivity.  Better workflow. Hire a couple of more techs and work on time management</a:t>
            </a:r>
          </a:p>
          <a:p>
            <a:r>
              <a:rPr lang="en-US" b="0" i="0" u="none" strike="noStrike" baseline="0" dirty="0"/>
              <a:t>Plans to evaluate your changes: Monitor ELR, labor sales, bay utilization, and customer satisfaction. Identify new challenges and opportunities for optimization</a:t>
            </a:r>
          </a:p>
          <a:p>
            <a:endParaRPr lang="en-US" dirty="0"/>
          </a:p>
        </p:txBody>
      </p:sp>
      <p:pic>
        <p:nvPicPr>
          <p:cNvPr id="8" name="Content Placeholder 7">
            <a:extLst>
              <a:ext uri="{FF2B5EF4-FFF2-40B4-BE49-F238E27FC236}">
                <a16:creationId xmlns:a16="http://schemas.microsoft.com/office/drawing/2014/main" id="{C3C5FEC2-7049-05DA-3EDE-2EF089850DDD}"/>
              </a:ext>
            </a:extLst>
          </p:cNvPr>
          <p:cNvPicPr>
            <a:picLocks noGrp="1" noChangeAspect="1"/>
          </p:cNvPicPr>
          <p:nvPr>
            <p:ph sz="half" idx="2"/>
          </p:nvPr>
        </p:nvPicPr>
        <p:blipFill rotWithShape="1">
          <a:blip r:embed="rId2"/>
          <a:srcRect l="1033" r="1" b="1"/>
          <a:stretch/>
        </p:blipFill>
        <p:spPr>
          <a:xfrm>
            <a:off x="7985826" y="631998"/>
            <a:ext cx="4003457" cy="5089178"/>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44" name="Straight Connector 43">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5" name="Straight Connector 44">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6"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7"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8" name="Isosceles Triangle 47">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9"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0"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1"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2" name="Isosceles Triangle 51">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3" name="Isosceles Triangle 52">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094855" y="69012"/>
            <a:ext cx="4964209" cy="1548910"/>
          </a:xfrm>
        </p:spPr>
        <p:txBody>
          <a:bodyPr vert="horz" lIns="91440" tIns="45720" rIns="91440" bIns="45720" rtlCol="0" anchor="b">
            <a:normAutofit fontScale="90000"/>
          </a:bodyPr>
          <a:lstStyle/>
          <a:p>
            <a:r>
              <a:rPr lang="en-US" sz="5400" dirty="0">
                <a:highlight>
                  <a:srgbClr val="000000"/>
                </a:highlight>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094375" y="2336754"/>
            <a:ext cx="6017112" cy="3176587"/>
          </a:xfrm>
        </p:spPr>
        <p:txBody>
          <a:bodyPr vert="horz" lIns="91440" tIns="45720" rIns="91440" bIns="45720" rtlCol="0" anchor="t">
            <a:normAutofit/>
          </a:bodyPr>
          <a:lstStyle/>
          <a:p>
            <a:pPr marL="0" indent="0">
              <a:buNone/>
            </a:pPr>
            <a:r>
              <a:rPr lang="en-US" dirty="0">
                <a:solidFill>
                  <a:schemeClr val="tx1"/>
                </a:solidFill>
              </a:rPr>
              <a:t>The focal point was the one item RO’s. We both agreed that once we train our service advisors to sell, all of our averages will go up. We do have a bundle sell that most of the one item </a:t>
            </a:r>
            <a:r>
              <a:rPr lang="en-US" dirty="0" err="1">
                <a:solidFill>
                  <a:schemeClr val="tx1"/>
                </a:solidFill>
              </a:rPr>
              <a:t>ro’s</a:t>
            </a:r>
            <a:r>
              <a:rPr lang="en-US" dirty="0">
                <a:solidFill>
                  <a:schemeClr val="tx1"/>
                </a:solidFill>
              </a:rPr>
              <a:t> were. We also talked about alignments and the gross potential there. This will help with our competitive repair percentage. We also looked at the year model analysis and 53% of the 100 </a:t>
            </a:r>
            <a:r>
              <a:rPr lang="en-US" dirty="0" err="1">
                <a:solidFill>
                  <a:schemeClr val="tx1"/>
                </a:solidFill>
              </a:rPr>
              <a:t>ro’s</a:t>
            </a:r>
            <a:r>
              <a:rPr lang="en-US" dirty="0">
                <a:solidFill>
                  <a:schemeClr val="tx1"/>
                </a:solidFill>
              </a:rPr>
              <a:t> were older that 2019’s or older. We have the customers </a:t>
            </a:r>
            <a:r>
              <a:rPr lang="en-US" dirty="0" err="1">
                <a:solidFill>
                  <a:schemeClr val="tx1"/>
                </a:solidFill>
              </a:rPr>
              <a:t>comming</a:t>
            </a:r>
            <a:r>
              <a:rPr lang="en-US" dirty="0">
                <a:solidFill>
                  <a:schemeClr val="tx1"/>
                </a:solidFill>
              </a:rPr>
              <a:t> in we just need to be able to sell.</a:t>
            </a:r>
          </a:p>
        </p:txBody>
      </p:sp>
      <p:pic>
        <p:nvPicPr>
          <p:cNvPr id="8" name="Content Placeholder 7">
            <a:extLst>
              <a:ext uri="{FF2B5EF4-FFF2-40B4-BE49-F238E27FC236}">
                <a16:creationId xmlns:a16="http://schemas.microsoft.com/office/drawing/2014/main" id="{94D39072-83C1-3DF6-2E17-F38DFDF067E2}"/>
              </a:ext>
            </a:extLst>
          </p:cNvPr>
          <p:cNvPicPr>
            <a:picLocks noGrp="1" noChangeAspect="1"/>
          </p:cNvPicPr>
          <p:nvPr>
            <p:ph sz="half" idx="2"/>
          </p:nvPr>
        </p:nvPicPr>
        <p:blipFill rotWithShape="1">
          <a:blip r:embed="rId2"/>
          <a:srcRect r="2584" b="3"/>
          <a:stretch/>
        </p:blipFill>
        <p:spPr>
          <a:xfrm>
            <a:off x="888602" y="1261330"/>
            <a:ext cx="5202599" cy="4243544"/>
          </a:xfrm>
          <a:prstGeom prst="rect">
            <a:avLst/>
          </a:prstGeom>
        </p:spPr>
      </p:pic>
    </p:spTree>
    <p:extLst>
      <p:ext uri="{BB962C8B-B14F-4D97-AF65-F5344CB8AC3E}">
        <p14:creationId xmlns:p14="http://schemas.microsoft.com/office/powerpoint/2010/main" val="4167117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Strengths</a:t>
            </a:r>
          </a:p>
          <a:p>
            <a:pPr>
              <a:buFont typeface="Arial" panose="020B0604020202020204" pitchFamily="34" charset="0"/>
              <a:buChar char="•"/>
            </a:pPr>
            <a:r>
              <a:rPr lang="en-US" dirty="0"/>
              <a:t>Culture</a:t>
            </a:r>
          </a:p>
          <a:p>
            <a:pPr>
              <a:buFont typeface="Arial" panose="020B0604020202020204" pitchFamily="34" charset="0"/>
              <a:buChar char="•"/>
            </a:pPr>
            <a:r>
              <a:rPr lang="en-US" dirty="0"/>
              <a:t>Staff</a:t>
            </a:r>
          </a:p>
          <a:p>
            <a:pPr>
              <a:buFont typeface="Arial" panose="020B0604020202020204" pitchFamily="34" charset="0"/>
              <a:buChar char="•"/>
            </a:pPr>
            <a:r>
              <a:rPr lang="en-US" dirty="0"/>
              <a:t>Environment</a:t>
            </a:r>
          </a:p>
          <a:p>
            <a:pPr>
              <a:buFont typeface="Arial" panose="020B0604020202020204" pitchFamily="34" charset="0"/>
              <a:buChar char="•"/>
            </a:pPr>
            <a:r>
              <a:rPr lang="en-US" dirty="0"/>
              <a:t>Customer Focus</a:t>
            </a:r>
          </a:p>
          <a:p>
            <a:pPr>
              <a:buFont typeface="Arial" panose="020B0604020202020204" pitchFamily="34" charset="0"/>
              <a:buChar char="•"/>
            </a:pPr>
            <a:r>
              <a:rPr lang="en-US" dirty="0"/>
              <a:t>Customer Traffic</a:t>
            </a:r>
          </a:p>
          <a:p>
            <a:pPr>
              <a:buFont typeface="Arial" panose="020B0604020202020204" pitchFamily="34" charset="0"/>
              <a:buChar char="•"/>
            </a:pPr>
            <a:r>
              <a:rPr lang="en-US" dirty="0" err="1"/>
              <a:t>Tekion</a:t>
            </a:r>
            <a:r>
              <a:rPr lang="en-US" dirty="0"/>
              <a:t> makes things flow faster</a:t>
            </a:r>
          </a:p>
          <a:p>
            <a:pPr>
              <a:buFont typeface="Arial" panose="020B0604020202020204" pitchFamily="34" charset="0"/>
              <a:buChar char="•"/>
            </a:pPr>
            <a:r>
              <a:rPr lang="en-US" dirty="0"/>
              <a:t>Tech Training</a:t>
            </a:r>
          </a:p>
          <a:p>
            <a:pPr>
              <a:buFont typeface="Arial" panose="020B0604020202020204" pitchFamily="34" charset="0"/>
              <a:buChar char="•"/>
            </a:pPr>
            <a:r>
              <a:rPr lang="en-US" dirty="0"/>
              <a:t>We are open from 7am–7pm Monday-Saturday</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Weaknesses</a:t>
            </a:r>
          </a:p>
          <a:p>
            <a:r>
              <a:rPr lang="en-US" dirty="0"/>
              <a:t>Technician time management</a:t>
            </a:r>
          </a:p>
          <a:p>
            <a:r>
              <a:rPr lang="en-US" dirty="0"/>
              <a:t>The number of customers who want to wait</a:t>
            </a:r>
          </a:p>
          <a:p>
            <a:r>
              <a:rPr lang="en-US" dirty="0"/>
              <a:t>Lots of PDI’s takes from express techs</a:t>
            </a:r>
          </a:p>
          <a:p>
            <a:r>
              <a:rPr lang="en-US" dirty="0"/>
              <a:t>Parts availability / Back order</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596</TotalTime>
  <Words>1395</Words>
  <Application>Microsoft Office PowerPoint</Application>
  <PresentationFormat>Widescreen</PresentationFormat>
  <Paragraphs>163</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Söhne</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vt:lpstr>
      <vt:lpstr>SWOT Analysis-Tactics </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Jose Chapa</cp:lastModifiedBy>
  <cp:revision>12</cp:revision>
  <dcterms:created xsi:type="dcterms:W3CDTF">2022-12-04T13:10:55Z</dcterms:created>
  <dcterms:modified xsi:type="dcterms:W3CDTF">2024-05-21T21:24:45Z</dcterms:modified>
</cp:coreProperties>
</file>