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2" d="100"/>
          <a:sy n="82" d="100"/>
        </p:scale>
        <p:origin x="720"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6/30/2024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6/30/2024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6/30/2024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6/30/2024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6/30/2024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6/30/2024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6/30/2024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6/30/2024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6/30/2024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6/30/2024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6/30/2024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6/30/2024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6/30/2024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6/30/2024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6/30/2024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6/30/2024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6/30/2024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solidFill>
                  <a:schemeClr val="bg1"/>
                </a:solidFill>
              </a:rPr>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a:bodyPr>
          <a:lstStyle/>
          <a:p>
            <a:pPr algn="ctr"/>
            <a:r>
              <a:rPr lang="en-US" sz="3200" dirty="0"/>
              <a:t>Benjamin Hoyt </a:t>
            </a:r>
          </a:p>
          <a:p>
            <a:pPr algn="ctr"/>
            <a:endParaRPr lang="en-US" sz="3200" dirty="0"/>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5" name="Content Placeholder 4">
            <a:extLst>
              <a:ext uri="{FF2B5EF4-FFF2-40B4-BE49-F238E27FC236}">
                <a16:creationId xmlns:a16="http://schemas.microsoft.com/office/drawing/2014/main" id="{39E43697-991E-A17F-70B1-06318D4546DC}"/>
              </a:ext>
            </a:extLst>
          </p:cNvPr>
          <p:cNvSpPr>
            <a:spLocks noGrp="1"/>
          </p:cNvSpPr>
          <p:nvPr>
            <p:ph idx="1"/>
          </p:nvPr>
        </p:nvSpPr>
        <p:spPr/>
        <p:txBody>
          <a:bodyPr/>
          <a:lstStyle/>
          <a:p>
            <a:pPr marL="0" indent="0">
              <a:buNone/>
            </a:pPr>
            <a:r>
              <a:rPr lang="en-US" dirty="0"/>
              <a:t>Marketing to the lost souls that have not been to the dealership in over 12 months.</a:t>
            </a:r>
          </a:p>
          <a:p>
            <a:pPr marL="0" indent="0">
              <a:buNone/>
            </a:pPr>
            <a:r>
              <a:rPr lang="en-US" dirty="0"/>
              <a:t>Make service department pricing menus.</a:t>
            </a:r>
          </a:p>
          <a:p>
            <a:pPr marL="0" indent="0">
              <a:buNone/>
            </a:pPr>
            <a:r>
              <a:rPr lang="en-US" dirty="0"/>
              <a:t>Make sure MPI reports are completed. Evolve to a video MPI system and have an MPI champion to make sure all are getting completed and reported.</a:t>
            </a:r>
          </a:p>
          <a:p>
            <a:pPr marL="0" indent="0">
              <a:buNone/>
            </a:pPr>
            <a:r>
              <a:rPr lang="en-US" dirty="0"/>
              <a:t>Start advising to customers that we work on all makes and models.</a:t>
            </a:r>
          </a:p>
          <a:p>
            <a:pPr marL="0" indent="0">
              <a:buNone/>
            </a:pPr>
            <a:r>
              <a:rPr lang="en-US" dirty="0"/>
              <a:t>Take advantage of sales department and make sure all customers are introduced to the service department at time of sale. Make a word track for the managers and advisors. Try to schedule their first appointment for the customer when they take delivery of their new vehicle.</a:t>
            </a:r>
          </a:p>
          <a:p>
            <a:pPr marL="0" indent="0">
              <a:buNone/>
            </a:pPr>
            <a:r>
              <a:rPr lang="en-US" dirty="0"/>
              <a:t>Show pricing that you are competitive in the market, to add value to dealership.</a:t>
            </a:r>
          </a:p>
          <a:p>
            <a:pPr marL="0" indent="0">
              <a:buNone/>
            </a:pPr>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5" name="Content Placeholder 4">
            <a:extLst>
              <a:ext uri="{FF2B5EF4-FFF2-40B4-BE49-F238E27FC236}">
                <a16:creationId xmlns:a16="http://schemas.microsoft.com/office/drawing/2014/main" id="{45B569EB-B0CD-21AA-5038-C5A45015C35D}"/>
              </a:ext>
            </a:extLst>
          </p:cNvPr>
          <p:cNvSpPr>
            <a:spLocks noGrp="1"/>
          </p:cNvSpPr>
          <p:nvPr>
            <p:ph idx="1"/>
          </p:nvPr>
        </p:nvSpPr>
        <p:spPr/>
        <p:txBody>
          <a:bodyPr/>
          <a:lstStyle/>
          <a:p>
            <a:r>
              <a:rPr lang="en-US" dirty="0"/>
              <a:t>A lot of other brand dealerships and independent shops within walking distance of our dealership.</a:t>
            </a:r>
          </a:p>
          <a:p>
            <a:r>
              <a:rPr lang="en-US" dirty="0"/>
              <a:t>We have a dated facility and all dealerships local to us have been renovated with modern amenities. This may drive potential clients to other brands.</a:t>
            </a:r>
          </a:p>
          <a:p>
            <a:r>
              <a:rPr lang="en-US" dirty="0" err="1"/>
              <a:t>Stellantis</a:t>
            </a:r>
            <a:r>
              <a:rPr lang="en-US" dirty="0"/>
              <a:t> began to outsource their consumer affairs team. Many customers complain about the lack of help and understanding of their needs. Also, many complaints of a language barrier due to heavy accents of their representatives.</a:t>
            </a:r>
          </a:p>
          <a:p>
            <a:r>
              <a:rPr lang="en-US" dirty="0"/>
              <a:t>Lack of loaner vehicles, due to extended time to get the necessary parts to repair their vehicle.</a:t>
            </a:r>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5" name="Content Placeholder 4">
            <a:extLst>
              <a:ext uri="{FF2B5EF4-FFF2-40B4-BE49-F238E27FC236}">
                <a16:creationId xmlns:a16="http://schemas.microsoft.com/office/drawing/2014/main" id="{D7F9243C-6B23-132A-3EBE-714A70B032F8}"/>
              </a:ext>
            </a:extLst>
          </p:cNvPr>
          <p:cNvSpPr>
            <a:spLocks noGrp="1"/>
          </p:cNvSpPr>
          <p:nvPr>
            <p:ph idx="1"/>
          </p:nvPr>
        </p:nvSpPr>
        <p:spPr/>
        <p:txBody>
          <a:bodyPr/>
          <a:lstStyle/>
          <a:p>
            <a:r>
              <a:rPr lang="en-US" dirty="0"/>
              <a:t>Start to market the service department</a:t>
            </a:r>
          </a:p>
          <a:p>
            <a:r>
              <a:rPr lang="en-US" dirty="0"/>
              <a:t>Make sure we are marketing to all makes and models.</a:t>
            </a:r>
          </a:p>
          <a:p>
            <a:r>
              <a:rPr lang="en-US" dirty="0"/>
              <a:t>Make menu pricing for mileage intervals.</a:t>
            </a:r>
          </a:p>
          <a:p>
            <a:r>
              <a:rPr lang="en-US" dirty="0"/>
              <a:t>Make competitive pricing menu and place them in the service drive.</a:t>
            </a:r>
          </a:p>
          <a:p>
            <a:r>
              <a:rPr lang="en-US" dirty="0"/>
              <a:t>Make sure all MPI reports are completed and are 100% accurate.</a:t>
            </a:r>
          </a:p>
          <a:p>
            <a:r>
              <a:rPr lang="en-US" dirty="0"/>
              <a:t>Adapt a quick lube process and have a lead to manage the quick lube process.</a:t>
            </a:r>
          </a:p>
          <a:p>
            <a:r>
              <a:rPr lang="en-US" dirty="0"/>
              <a:t>Increase billable hours.</a:t>
            </a:r>
          </a:p>
          <a:p>
            <a:r>
              <a:rPr lang="en-US" dirty="0"/>
              <a:t>Increase technician productivity and proficiency.</a:t>
            </a:r>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436914"/>
            <a:ext cx="8596668" cy="5234474"/>
          </a:xfrm>
        </p:spPr>
        <p:txBody>
          <a:bodyPr/>
          <a:lstStyle/>
          <a:p>
            <a:r>
              <a:rPr lang="en-US" dirty="0"/>
              <a:t>Get with GM to come up with a marketing campaign for the service department.</a:t>
            </a:r>
          </a:p>
          <a:p>
            <a:r>
              <a:rPr lang="en-US" dirty="0"/>
              <a:t>Start marketing to all makes and models for repair and maintenance work. Tell current customers that we can maintain all vehicles they may own.</a:t>
            </a:r>
          </a:p>
          <a:p>
            <a:r>
              <a:rPr lang="en-US" dirty="0"/>
              <a:t>Make menu pricing for maintenance work.</a:t>
            </a:r>
          </a:p>
          <a:p>
            <a:r>
              <a:rPr lang="en-US" dirty="0"/>
              <a:t>Perform another competitive shop analysis and produce a menu that customers have access to.</a:t>
            </a:r>
          </a:p>
          <a:p>
            <a:r>
              <a:rPr lang="en-US" dirty="0"/>
              <a:t>Track MPI completion and discuss areas to improve process with the advisors.</a:t>
            </a:r>
          </a:p>
          <a:p>
            <a:r>
              <a:rPr lang="en-US" dirty="0"/>
              <a:t>Have meeting with GM and Ownership on strategy to make a quick lube center. Make a list candidates for the lead position and incentivize on upsell.</a:t>
            </a:r>
          </a:p>
          <a:p>
            <a:r>
              <a:rPr lang="en-US" dirty="0"/>
              <a:t>Monitor gross profit reports and make sure the advisors are selling menu items at time of write up.</a:t>
            </a:r>
          </a:p>
          <a:p>
            <a:r>
              <a:rPr lang="en-US" dirty="0"/>
              <a:t>Track technician proficiency and efficiency weekly.</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a:bodyPr>
          <a:lstStyle/>
          <a:p>
            <a:endParaRPr lang="en-US" dirty="0"/>
          </a:p>
          <a:p>
            <a:r>
              <a:rPr lang="en-US" dirty="0"/>
              <a:t>Have a meeting with marketing team and make sure we are marketing to all makes and models.</a:t>
            </a:r>
          </a:p>
          <a:p>
            <a:r>
              <a:rPr lang="en-US" dirty="0"/>
              <a:t>Have weekly meetings with the parts manager to ensure maintenance penetration parts are available. If parts are on back order or have low availability, plan to get the necessary parts from another supplier.</a:t>
            </a:r>
          </a:p>
          <a:p>
            <a:r>
              <a:rPr lang="en-US" dirty="0"/>
              <a:t>Have weekly meeting with quick lube lead and adjust process to boost efficiency and proficiency.</a:t>
            </a:r>
          </a:p>
          <a:p>
            <a:r>
              <a:rPr lang="en-US" dirty="0"/>
              <a:t>Have weekly meeting with advisors to discuss areas of improvement and discuss processes that may need adjustment.</a:t>
            </a:r>
          </a:p>
          <a:p>
            <a:r>
              <a:rPr lang="en-US" dirty="0"/>
              <a:t>Have monthly meetings with technicians. </a:t>
            </a:r>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1527629346"/>
              </p:ext>
            </p:extLst>
          </p:nvPr>
        </p:nvGraphicFramePr>
        <p:xfrm>
          <a:off x="677334" y="1818624"/>
          <a:ext cx="9132492" cy="4895412"/>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565004">
                <a:tc>
                  <a:txBody>
                    <a:bodyPr/>
                    <a:lstStyle/>
                    <a:p>
                      <a:r>
                        <a:rPr lang="en-US" dirty="0"/>
                        <a:t>Make service menu pricing</a:t>
                      </a:r>
                    </a:p>
                  </a:txBody>
                  <a:tcPr/>
                </a:tc>
                <a:tc>
                  <a:txBody>
                    <a:bodyPr/>
                    <a:lstStyle/>
                    <a:p>
                      <a:r>
                        <a:rPr lang="en-US" dirty="0"/>
                        <a:t>Service and Parts Manager</a:t>
                      </a:r>
                    </a:p>
                  </a:txBody>
                  <a:tcPr/>
                </a:tc>
                <a:tc>
                  <a:txBody>
                    <a:bodyPr/>
                    <a:lstStyle/>
                    <a:p>
                      <a:r>
                        <a:rPr lang="en-US" dirty="0"/>
                        <a:t>08/01/2024</a:t>
                      </a:r>
                    </a:p>
                  </a:txBody>
                  <a:tcPr/>
                </a:tc>
                <a:extLst>
                  <a:ext uri="{0D108BD9-81ED-4DB2-BD59-A6C34878D82A}">
                    <a16:rowId xmlns:a16="http://schemas.microsoft.com/office/drawing/2014/main" val="2400365483"/>
                  </a:ext>
                </a:extLst>
              </a:tr>
              <a:tr h="565004">
                <a:tc>
                  <a:txBody>
                    <a:bodyPr/>
                    <a:lstStyle/>
                    <a:p>
                      <a:r>
                        <a:rPr lang="en-US" dirty="0"/>
                        <a:t>Make competitive menu</a:t>
                      </a:r>
                    </a:p>
                  </a:txBody>
                  <a:tcPr/>
                </a:tc>
                <a:tc>
                  <a:txBody>
                    <a:bodyPr/>
                    <a:lstStyle/>
                    <a:p>
                      <a:r>
                        <a:rPr lang="en-US" dirty="0"/>
                        <a:t>Service Manager</a:t>
                      </a:r>
                    </a:p>
                  </a:txBody>
                  <a:tcPr/>
                </a:tc>
                <a:tc>
                  <a:txBody>
                    <a:bodyPr/>
                    <a:lstStyle/>
                    <a:p>
                      <a:r>
                        <a:rPr lang="en-US" dirty="0"/>
                        <a:t>08/01/2024</a:t>
                      </a:r>
                    </a:p>
                  </a:txBody>
                  <a:tcPr/>
                </a:tc>
                <a:extLst>
                  <a:ext uri="{0D108BD9-81ED-4DB2-BD59-A6C34878D82A}">
                    <a16:rowId xmlns:a16="http://schemas.microsoft.com/office/drawing/2014/main" val="107845787"/>
                  </a:ext>
                </a:extLst>
              </a:tr>
              <a:tr h="565004">
                <a:tc>
                  <a:txBody>
                    <a:bodyPr/>
                    <a:lstStyle/>
                    <a:p>
                      <a:r>
                        <a:rPr lang="en-US" dirty="0"/>
                        <a:t>Market the service department</a:t>
                      </a:r>
                    </a:p>
                  </a:txBody>
                  <a:tcPr/>
                </a:tc>
                <a:tc>
                  <a:txBody>
                    <a:bodyPr/>
                    <a:lstStyle/>
                    <a:p>
                      <a:r>
                        <a:rPr lang="en-US" dirty="0"/>
                        <a:t>GM, Parts and Service Managers</a:t>
                      </a:r>
                    </a:p>
                  </a:txBody>
                  <a:tcPr/>
                </a:tc>
                <a:tc>
                  <a:txBody>
                    <a:bodyPr/>
                    <a:lstStyle/>
                    <a:p>
                      <a:r>
                        <a:rPr lang="en-US" dirty="0"/>
                        <a:t>10/01/2024</a:t>
                      </a:r>
                    </a:p>
                  </a:txBody>
                  <a:tcPr/>
                </a:tc>
                <a:extLst>
                  <a:ext uri="{0D108BD9-81ED-4DB2-BD59-A6C34878D82A}">
                    <a16:rowId xmlns:a16="http://schemas.microsoft.com/office/drawing/2014/main" val="1530126605"/>
                  </a:ext>
                </a:extLst>
              </a:tr>
              <a:tr h="565004">
                <a:tc>
                  <a:txBody>
                    <a:bodyPr/>
                    <a:lstStyle/>
                    <a:p>
                      <a:r>
                        <a:rPr lang="en-US" dirty="0"/>
                        <a:t>Quick lube center</a:t>
                      </a:r>
                    </a:p>
                  </a:txBody>
                  <a:tcPr/>
                </a:tc>
                <a:tc>
                  <a:txBody>
                    <a:bodyPr/>
                    <a:lstStyle/>
                    <a:p>
                      <a:r>
                        <a:rPr lang="en-US" dirty="0"/>
                        <a:t>GM, Parts and Service managers</a:t>
                      </a:r>
                    </a:p>
                  </a:txBody>
                  <a:tcPr/>
                </a:tc>
                <a:tc>
                  <a:txBody>
                    <a:bodyPr/>
                    <a:lstStyle/>
                    <a:p>
                      <a:r>
                        <a:rPr lang="en-US" dirty="0"/>
                        <a:t>10/01/2024</a:t>
                      </a:r>
                    </a:p>
                    <a:p>
                      <a:endParaRPr lang="en-US" dirty="0"/>
                    </a:p>
                  </a:txBody>
                  <a:tcPr/>
                </a:tc>
                <a:extLst>
                  <a:ext uri="{0D108BD9-81ED-4DB2-BD59-A6C34878D82A}">
                    <a16:rowId xmlns:a16="http://schemas.microsoft.com/office/drawing/2014/main" val="1950345431"/>
                  </a:ext>
                </a:extLst>
              </a:tr>
              <a:tr h="565004">
                <a:tc>
                  <a:txBody>
                    <a:bodyPr/>
                    <a:lstStyle/>
                    <a:p>
                      <a:r>
                        <a:rPr lang="en-US" dirty="0"/>
                        <a:t>Weekly meeting w/ advisors</a:t>
                      </a:r>
                    </a:p>
                  </a:txBody>
                  <a:tcPr/>
                </a:tc>
                <a:tc>
                  <a:txBody>
                    <a:bodyPr/>
                    <a:lstStyle/>
                    <a:p>
                      <a:r>
                        <a:rPr lang="en-US" dirty="0"/>
                        <a:t>Service manager</a:t>
                      </a:r>
                    </a:p>
                  </a:txBody>
                  <a:tcPr/>
                </a:tc>
                <a:tc>
                  <a:txBody>
                    <a:bodyPr/>
                    <a:lstStyle/>
                    <a:p>
                      <a:r>
                        <a:rPr lang="en-US" dirty="0"/>
                        <a:t>7/1/2024</a:t>
                      </a:r>
                    </a:p>
                  </a:txBody>
                  <a:tcPr/>
                </a:tc>
                <a:extLst>
                  <a:ext uri="{0D108BD9-81ED-4DB2-BD59-A6C34878D82A}">
                    <a16:rowId xmlns:a16="http://schemas.microsoft.com/office/drawing/2014/main" val="1960891333"/>
                  </a:ext>
                </a:extLst>
              </a:tr>
              <a:tr h="565004">
                <a:tc>
                  <a:txBody>
                    <a:bodyPr/>
                    <a:lstStyle/>
                    <a:p>
                      <a:r>
                        <a:rPr lang="en-US" dirty="0"/>
                        <a:t>Monthly Meetings w/Techs</a:t>
                      </a:r>
                    </a:p>
                  </a:txBody>
                  <a:tcPr/>
                </a:tc>
                <a:tc>
                  <a:txBody>
                    <a:bodyPr/>
                    <a:lstStyle/>
                    <a:p>
                      <a:r>
                        <a:rPr lang="en-US" dirty="0"/>
                        <a:t>Service manager</a:t>
                      </a:r>
                    </a:p>
                  </a:txBody>
                  <a:tcPr/>
                </a:tc>
                <a:tc>
                  <a:txBody>
                    <a:bodyPr/>
                    <a:lstStyle/>
                    <a:p>
                      <a:r>
                        <a:rPr lang="en-US" dirty="0"/>
                        <a:t>7/1/2024</a:t>
                      </a:r>
                    </a:p>
                  </a:txBody>
                  <a:tcPr/>
                </a:tc>
                <a:extLst>
                  <a:ext uri="{0D108BD9-81ED-4DB2-BD59-A6C34878D82A}">
                    <a16:rowId xmlns:a16="http://schemas.microsoft.com/office/drawing/2014/main" val="4137224325"/>
                  </a:ext>
                </a:extLst>
              </a:tr>
              <a:tr h="565004">
                <a:tc>
                  <a:txBody>
                    <a:bodyPr/>
                    <a:lstStyle/>
                    <a:p>
                      <a:r>
                        <a:rPr lang="en-US" dirty="0"/>
                        <a:t>Weekly meeting w/Parts Manager</a:t>
                      </a:r>
                    </a:p>
                  </a:txBody>
                  <a:tcPr/>
                </a:tc>
                <a:tc>
                  <a:txBody>
                    <a:bodyPr/>
                    <a:lstStyle/>
                    <a:p>
                      <a:r>
                        <a:rPr lang="en-US" dirty="0"/>
                        <a:t>Service and Parts Managers</a:t>
                      </a:r>
                    </a:p>
                  </a:txBody>
                  <a:tcPr/>
                </a:tc>
                <a:tc>
                  <a:txBody>
                    <a:bodyPr/>
                    <a:lstStyle/>
                    <a:p>
                      <a:r>
                        <a:rPr lang="en-US" dirty="0"/>
                        <a:t>7/1/2024</a:t>
                      </a:r>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Homework Synopsis</a:t>
            </a:r>
          </a:p>
        </p:txBody>
      </p:sp>
      <p:sp>
        <p:nvSpPr>
          <p:cNvPr id="5" name="Content Placeholder 4">
            <a:extLst>
              <a:ext uri="{FF2B5EF4-FFF2-40B4-BE49-F238E27FC236}">
                <a16:creationId xmlns:a16="http://schemas.microsoft.com/office/drawing/2014/main" id="{DC820AF3-CC8F-795E-851A-80938CE35B9E}"/>
              </a:ext>
            </a:extLst>
          </p:cNvPr>
          <p:cNvSpPr>
            <a:spLocks noGrp="1"/>
          </p:cNvSpPr>
          <p:nvPr>
            <p:ph idx="1"/>
          </p:nvPr>
        </p:nvSpPr>
        <p:spPr>
          <a:xfrm>
            <a:off x="677334" y="1231641"/>
            <a:ext cx="8596668" cy="4809721"/>
          </a:xfrm>
        </p:spPr>
        <p:txBody>
          <a:bodyPr>
            <a:normAutofit/>
          </a:bodyPr>
          <a:lstStyle/>
          <a:p>
            <a:r>
              <a:rPr lang="en-US" dirty="0"/>
              <a:t>We are in a very good spot currently in the front end of the store.  We are not capitalizing from their performance. We need to perform service department walk throughs when the vehicle is purchased and attack these customers with great and welcoming service. </a:t>
            </a:r>
          </a:p>
          <a:p>
            <a:r>
              <a:rPr lang="en-US" dirty="0"/>
              <a:t>Performing proper MPI reports and eventually evolving them to a video MPI </a:t>
            </a:r>
            <a:r>
              <a:rPr lang="en-US"/>
              <a:t>with greatly </a:t>
            </a:r>
            <a:r>
              <a:rPr lang="en-US" dirty="0"/>
              <a:t>produce more work and most importantly retaining the customers.</a:t>
            </a:r>
          </a:p>
          <a:p>
            <a:r>
              <a:rPr lang="en-US" dirty="0"/>
              <a:t>We need to make a menu pricing for each brand. We need to train the advisors to be order makers not order takers.</a:t>
            </a:r>
          </a:p>
          <a:p>
            <a:r>
              <a:rPr lang="en-US" dirty="0"/>
              <a:t>Properly training the technicians to eliminate lost time on jobs they have trouble with, and this will also mitigate the potential of shop comebacks.</a:t>
            </a:r>
          </a:p>
          <a:p>
            <a:r>
              <a:rPr lang="en-US" dirty="0"/>
              <a:t>Promote the idea of true shop foreman to the GM and Ownership.</a:t>
            </a:r>
          </a:p>
          <a:p>
            <a:r>
              <a:rPr lang="en-US" dirty="0"/>
              <a:t>Being competitive in the market and make sure we are advertising to all makes and models will greatly help the department.</a:t>
            </a:r>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p:txBody>
          <a:bodyPr>
            <a:normAutofit/>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chemeClr val="tx1"/>
                </a:solidFill>
                <a:latin typeface="Calibri" panose="020F0502020204030204" pitchFamily="34" charset="0"/>
              </a:rPr>
              <a:t>Our current </a:t>
            </a:r>
            <a:r>
              <a:rPr lang="en-US" dirty="0">
                <a:solidFill>
                  <a:schemeClr val="tx1"/>
                </a:solidFill>
                <a:latin typeface="Calibri" panose="020F0502020204030204" pitchFamily="34" charset="0"/>
              </a:rPr>
              <a:t>practices include email, digital and brand based marketing.</a:t>
            </a:r>
            <a:endParaRPr lang="en-US" sz="1800" b="0" i="0" u="none" strike="noStrike" baseline="0" dirty="0">
              <a:solidFill>
                <a:schemeClr val="tx1"/>
              </a:solidFill>
              <a:latin typeface="Calibri" panose="020F0502020204030204" pitchFamily="34" charset="0"/>
            </a:endParaRPr>
          </a:p>
          <a:p>
            <a:r>
              <a:rPr lang="en-US" sz="1800" b="0" i="0" u="none" strike="noStrike" baseline="0" dirty="0">
                <a:solidFill>
                  <a:schemeClr val="tx1"/>
                </a:solidFill>
                <a:latin typeface="Calibri" panose="020F0502020204030204" pitchFamily="34" charset="0"/>
              </a:rPr>
              <a:t>Offer monthly</a:t>
            </a:r>
            <a:r>
              <a:rPr lang="en-US" dirty="0">
                <a:solidFill>
                  <a:schemeClr val="tx1"/>
                </a:solidFill>
                <a:latin typeface="Calibri" panose="020F0502020204030204" pitchFamily="34" charset="0"/>
              </a:rPr>
              <a:t> specials for recommended services. Offer seasonal specials to target services that are needed for the coming seasons. </a:t>
            </a:r>
          </a:p>
          <a:p>
            <a:r>
              <a:rPr lang="en-US" dirty="0">
                <a:solidFill>
                  <a:schemeClr val="tx1"/>
                </a:solidFill>
                <a:latin typeface="Calibri" panose="020F0502020204030204" pitchFamily="34" charset="0"/>
              </a:rPr>
              <a:t>Make sure all new and used vehicle sales customers are introduced to the service department.</a:t>
            </a:r>
            <a:endParaRPr lang="en-US" sz="1800" b="0" i="0" u="none" strike="noStrike" baseline="0" dirty="0">
              <a:solidFill>
                <a:schemeClr val="tx1"/>
              </a:solidFill>
              <a:latin typeface="Calibri" panose="020F0502020204030204" pitchFamily="34" charset="0"/>
            </a:endParaRPr>
          </a:p>
          <a:p>
            <a:r>
              <a:rPr lang="en-US" sz="1800" b="0" i="0" u="none" strike="noStrike" baseline="0" dirty="0">
                <a:solidFill>
                  <a:schemeClr val="tx1"/>
                </a:solidFill>
                <a:latin typeface="Calibri" panose="020F0502020204030204" pitchFamily="34" charset="0"/>
              </a:rPr>
              <a:t>Collaborate wi</a:t>
            </a:r>
            <a:r>
              <a:rPr lang="en-US" dirty="0">
                <a:solidFill>
                  <a:schemeClr val="tx1"/>
                </a:solidFill>
                <a:latin typeface="Calibri" panose="020F0502020204030204" pitchFamily="34" charset="0"/>
              </a:rPr>
              <a:t>th current advertising company to offer mailers, social media marketing and possible radio/tv advertising. Perform customer surveys, to help with meet their needs and help drive a profitable business plan.</a:t>
            </a:r>
            <a:endParaRPr lang="en-US" sz="1800" b="0" i="0" u="none" strike="noStrike" baseline="0" dirty="0">
              <a:solidFill>
                <a:schemeClr val="tx1"/>
              </a:solidFill>
              <a:latin typeface="Calibri" panose="020F0502020204030204" pitchFamily="34" charset="0"/>
            </a:endParaRPr>
          </a:p>
          <a:p>
            <a:r>
              <a:rPr lang="en-US" dirty="0">
                <a:solidFill>
                  <a:schemeClr val="tx1"/>
                </a:solidFill>
                <a:latin typeface="Calibri" panose="020F0502020204030204" pitchFamily="34" charset="0"/>
              </a:rPr>
              <a:t>Track repair orders with specific labor operations. Collaborate with the sales managers to find out daily vehicle sales and track interactions with new customers.</a:t>
            </a:r>
            <a:endParaRPr lang="en-US" sz="1800" b="0" i="0" u="none" strike="noStrike" baseline="0" dirty="0">
              <a:solidFill>
                <a:schemeClr val="tx1"/>
              </a:solidFill>
              <a:latin typeface="Calibri" panose="020F0502020204030204" pitchFamily="34" charset="0"/>
            </a:endParaRP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185623" cy="3304117"/>
          </a:xfrm>
        </p:spPr>
        <p:txBody>
          <a:bodyPr>
            <a:normAutofit fontScale="92500" lnSpcReduction="20000"/>
          </a:bodyPr>
          <a:lstStyle/>
          <a:p>
            <a:pPr algn="l"/>
            <a:endParaRPr lang="en-US" sz="1800" b="0" i="0" u="none" strike="noStrike" baseline="0" dirty="0">
              <a:solidFill>
                <a:srgbClr val="000000"/>
              </a:solidFill>
              <a:latin typeface="Calibri" panose="020F0502020204030204" pitchFamily="34" charset="0"/>
            </a:endParaRPr>
          </a:p>
          <a:p>
            <a:r>
              <a:rPr lang="en-US" dirty="0">
                <a:solidFill>
                  <a:srgbClr val="221E1F"/>
                </a:solidFill>
                <a:latin typeface="Calibri" panose="020F0502020204030204" pitchFamily="34" charset="0"/>
              </a:rPr>
              <a:t>Low customer pay percentage</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Offer factory </a:t>
            </a:r>
            <a:r>
              <a:rPr lang="en-US" dirty="0">
                <a:solidFill>
                  <a:srgbClr val="221E1F"/>
                </a:solidFill>
                <a:latin typeface="Calibri" panose="020F0502020204030204" pitchFamily="34" charset="0"/>
              </a:rPr>
              <a:t>maintenance and recommended maintenance at time of write up.</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Set hours per RO goals for Service advisors and set daily and weekly billable hour goals for technicians.</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Track advisor’s weekly hours per RO and offer tips to surpass their objective. Track daily technician hour generation and help them understand the value of the work that is needed.</a:t>
            </a:r>
            <a:endParaRPr lang="en-US" sz="1800" b="0" i="0" u="none" strike="noStrike" baseline="0" dirty="0">
              <a:solidFill>
                <a:srgbClr val="221E1F"/>
              </a:solidFill>
              <a:latin typeface="Calibri" panose="020F0502020204030204" pitchFamily="34" charset="0"/>
            </a:endParaRPr>
          </a:p>
          <a:p>
            <a:endParaRPr lang="en-US" dirty="0"/>
          </a:p>
        </p:txBody>
      </p:sp>
      <p:graphicFrame>
        <p:nvGraphicFramePr>
          <p:cNvPr id="7" name="Content Placeholder 6">
            <a:extLst>
              <a:ext uri="{FF2B5EF4-FFF2-40B4-BE49-F238E27FC236}">
                <a16:creationId xmlns:a16="http://schemas.microsoft.com/office/drawing/2014/main" id="{9EEED8C1-3688-877F-CAA5-45F7D418CAFF}"/>
              </a:ext>
            </a:extLst>
          </p:cNvPr>
          <p:cNvGraphicFramePr>
            <a:graphicFrameLocks noGrp="1"/>
          </p:cNvGraphicFramePr>
          <p:nvPr>
            <p:ph sz="quarter" idx="4"/>
            <p:extLst>
              <p:ext uri="{D42A27DB-BD31-4B8C-83A1-F6EECF244321}">
                <p14:modId xmlns:p14="http://schemas.microsoft.com/office/powerpoint/2010/main" val="1325328789"/>
              </p:ext>
            </p:extLst>
          </p:nvPr>
        </p:nvGraphicFramePr>
        <p:xfrm>
          <a:off x="6208815" y="1830418"/>
          <a:ext cx="4186236" cy="3097183"/>
        </p:xfrm>
        <a:graphic>
          <a:graphicData uri="http://schemas.openxmlformats.org/drawingml/2006/table">
            <a:tbl>
              <a:tblPr/>
              <a:tblGrid>
                <a:gridCol w="44501">
                  <a:extLst>
                    <a:ext uri="{9D8B030D-6E8A-4147-A177-3AD203B41FA5}">
                      <a16:colId xmlns:a16="http://schemas.microsoft.com/office/drawing/2014/main" val="3132855722"/>
                    </a:ext>
                  </a:extLst>
                </a:gridCol>
                <a:gridCol w="855407">
                  <a:extLst>
                    <a:ext uri="{9D8B030D-6E8A-4147-A177-3AD203B41FA5}">
                      <a16:colId xmlns:a16="http://schemas.microsoft.com/office/drawing/2014/main" val="2241311678"/>
                    </a:ext>
                  </a:extLst>
                </a:gridCol>
                <a:gridCol w="1189703">
                  <a:extLst>
                    <a:ext uri="{9D8B030D-6E8A-4147-A177-3AD203B41FA5}">
                      <a16:colId xmlns:a16="http://schemas.microsoft.com/office/drawing/2014/main" val="1015656880"/>
                    </a:ext>
                  </a:extLst>
                </a:gridCol>
                <a:gridCol w="911141">
                  <a:extLst>
                    <a:ext uri="{9D8B030D-6E8A-4147-A177-3AD203B41FA5}">
                      <a16:colId xmlns:a16="http://schemas.microsoft.com/office/drawing/2014/main" val="2768042157"/>
                    </a:ext>
                  </a:extLst>
                </a:gridCol>
                <a:gridCol w="592742">
                  <a:extLst>
                    <a:ext uri="{9D8B030D-6E8A-4147-A177-3AD203B41FA5}">
                      <a16:colId xmlns:a16="http://schemas.microsoft.com/office/drawing/2014/main" val="1620983543"/>
                    </a:ext>
                  </a:extLst>
                </a:gridCol>
                <a:gridCol w="592742">
                  <a:extLst>
                    <a:ext uri="{9D8B030D-6E8A-4147-A177-3AD203B41FA5}">
                      <a16:colId xmlns:a16="http://schemas.microsoft.com/office/drawing/2014/main" val="3668327341"/>
                    </a:ext>
                  </a:extLst>
                </a:gridCol>
              </a:tblGrid>
              <a:tr h="163672">
                <a:tc gridSpan="6">
                  <a:txBody>
                    <a:bodyPr/>
                    <a:lstStyle/>
                    <a:p>
                      <a:pPr algn="ctr" fontAlgn="ctr"/>
                      <a:r>
                        <a:rPr lang="en-US" sz="800" b="1" i="0" u="none" strike="noStrike">
                          <a:solidFill>
                            <a:srgbClr val="000000"/>
                          </a:solidFill>
                          <a:effectLst/>
                          <a:latin typeface="Arial" panose="020B0604020202020204" pitchFamily="34" charset="0"/>
                        </a:rPr>
                        <a:t>    Service Department Sales And Gross  (Labor Only)              </a:t>
                      </a:r>
                    </a:p>
                  </a:txBody>
                  <a:tcPr marL="6295" marR="6295" marT="6295" marB="0" anchor="ctr">
                    <a:lnL>
                      <a:noFill/>
                    </a:lnL>
                    <a:lnR>
                      <a:noFill/>
                    </a:lnR>
                    <a:lnT>
                      <a:noFill/>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382079257"/>
                  </a:ext>
                </a:extLst>
              </a:tr>
              <a:tr h="195148">
                <a:tc>
                  <a:txBody>
                    <a:bodyPr/>
                    <a:lstStyle/>
                    <a:p>
                      <a:pPr algn="l" fontAlgn="b"/>
                      <a:endParaRPr lang="en-US" sz="900" b="0" i="0" u="none" strike="noStrike">
                        <a:solidFill>
                          <a:srgbClr val="000000"/>
                        </a:solidFill>
                        <a:effectLst/>
                        <a:latin typeface="Calibri" panose="020F0502020204030204" pitchFamily="34" charset="0"/>
                      </a:endParaRPr>
                    </a:p>
                  </a:txBody>
                  <a:tcPr marL="6295" marR="6295" marT="6295"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solidFill>
                          <a:srgbClr val="000000"/>
                        </a:solidFill>
                        <a:effectLst/>
                        <a:latin typeface="Calibri" panose="020F0502020204030204" pitchFamily="34" charset="0"/>
                      </a:endParaRPr>
                    </a:p>
                  </a:txBody>
                  <a:tcPr marL="6295" marR="6295" marT="6295"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solidFill>
                          <a:srgbClr val="000000"/>
                        </a:solidFill>
                        <a:effectLst/>
                        <a:latin typeface="Calibri" panose="020F0502020204030204" pitchFamily="34" charset="0"/>
                      </a:endParaRPr>
                    </a:p>
                  </a:txBody>
                  <a:tcPr marL="6295" marR="6295" marT="6295"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solidFill>
                          <a:srgbClr val="000000"/>
                        </a:solidFill>
                        <a:effectLst/>
                        <a:latin typeface="Calibri" panose="020F0502020204030204" pitchFamily="34" charset="0"/>
                      </a:endParaRPr>
                    </a:p>
                  </a:txBody>
                  <a:tcPr marL="6295" marR="6295" marT="6295"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solidFill>
                          <a:srgbClr val="000000"/>
                        </a:solidFill>
                        <a:effectLst/>
                        <a:latin typeface="Calibri" panose="020F0502020204030204" pitchFamily="34" charset="0"/>
                      </a:endParaRPr>
                    </a:p>
                  </a:txBody>
                  <a:tcPr marL="6295" marR="6295" marT="6295"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solidFill>
                          <a:srgbClr val="000000"/>
                        </a:solidFill>
                        <a:effectLst/>
                        <a:latin typeface="Calibri" panose="020F0502020204030204" pitchFamily="34" charset="0"/>
                      </a:endParaRPr>
                    </a:p>
                  </a:txBody>
                  <a:tcPr marL="6295" marR="6295" marT="6295" marB="0" anchor="b">
                    <a:lnL>
                      <a:noFill/>
                    </a:lnL>
                    <a:lnR>
                      <a:noFill/>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154443527"/>
                  </a:ext>
                </a:extLst>
              </a:tr>
              <a:tr h="428066">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6295" marR="6295" marT="6295" marB="0" anchor="b">
                    <a:lnL>
                      <a:noFill/>
                    </a:lnL>
                    <a:lnR>
                      <a:noFill/>
                    </a:lnR>
                    <a:lnT w="12700" cap="flat" cmpd="sng" algn="ctr">
                      <a:solidFill>
                        <a:srgbClr val="000000"/>
                      </a:solidFill>
                      <a:prstDash val="solid"/>
                      <a:round/>
                      <a:headEnd type="none" w="med" len="med"/>
                      <a:tailEnd type="none" w="med" len="med"/>
                    </a:lnT>
                    <a:lnB>
                      <a:noFill/>
                    </a:lnB>
                    <a:solidFill>
                      <a:srgbClr val="4472C4"/>
                    </a:solidFill>
                  </a:tcPr>
                </a:tc>
                <a:tc>
                  <a:txBody>
                    <a:bodyPr/>
                    <a:lstStyle/>
                    <a:p>
                      <a:pPr algn="ctr" fontAlgn="b"/>
                      <a:r>
                        <a:rPr lang="en-US" sz="800" b="0" i="0" u="none" strike="noStrike">
                          <a:solidFill>
                            <a:srgbClr val="FFFFFF"/>
                          </a:solidFill>
                          <a:effectLst/>
                          <a:highlight>
                            <a:srgbClr val="4472C4"/>
                          </a:highlight>
                          <a:latin typeface="Arial" panose="020B0604020202020204" pitchFamily="34" charset="0"/>
                        </a:rPr>
                        <a:t>Category</a:t>
                      </a:r>
                    </a:p>
                  </a:txBody>
                  <a:tcPr marL="6295" marR="6295" marT="6295"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800" b="0" i="0" u="none" strike="noStrike">
                          <a:solidFill>
                            <a:srgbClr val="FFFFFF"/>
                          </a:solidFill>
                          <a:effectLst/>
                          <a:highlight>
                            <a:srgbClr val="4472C4"/>
                          </a:highlight>
                          <a:latin typeface="Arial" panose="020B0604020202020204" pitchFamily="34" charset="0"/>
                        </a:rPr>
                        <a:t>Sales</a:t>
                      </a:r>
                    </a:p>
                  </a:txBody>
                  <a:tcPr marL="6295" marR="6295" marT="6295"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800" b="0" i="0" u="none" strike="noStrike">
                          <a:solidFill>
                            <a:srgbClr val="FFFFFF"/>
                          </a:solidFill>
                          <a:effectLst/>
                          <a:highlight>
                            <a:srgbClr val="4472C4"/>
                          </a:highlight>
                          <a:latin typeface="Arial" panose="020B0604020202020204" pitchFamily="34" charset="0"/>
                        </a:rPr>
                        <a:t>Gross</a:t>
                      </a:r>
                    </a:p>
                  </a:txBody>
                  <a:tcPr marL="6295" marR="6295" marT="6295"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800" b="0" i="0" u="none" strike="noStrike">
                          <a:solidFill>
                            <a:srgbClr val="FFFFFF"/>
                          </a:solidFill>
                          <a:effectLst/>
                          <a:highlight>
                            <a:srgbClr val="4472C4"/>
                          </a:highlight>
                          <a:latin typeface="Arial" panose="020B0604020202020204" pitchFamily="34" charset="0"/>
                        </a:rPr>
                        <a:t>Gross as % of Sales</a:t>
                      </a:r>
                    </a:p>
                  </a:txBody>
                  <a:tcPr marL="6295" marR="6295" marT="6295"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700" b="0" i="0" u="none" strike="noStrike">
                          <a:solidFill>
                            <a:srgbClr val="FFFFFF"/>
                          </a:solidFill>
                          <a:effectLst/>
                          <a:highlight>
                            <a:srgbClr val="4472C4"/>
                          </a:highlight>
                          <a:latin typeface="Arial" panose="020B0604020202020204" pitchFamily="34" charset="0"/>
                        </a:rPr>
                        <a:t>%Sales Contribution</a:t>
                      </a:r>
                    </a:p>
                  </a:txBody>
                  <a:tcPr marL="6295" marR="6295" marT="6295"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extLst>
                  <a:ext uri="{0D108BD9-81ED-4DB2-BD59-A6C34878D82A}">
                    <a16:rowId xmlns:a16="http://schemas.microsoft.com/office/drawing/2014/main" val="2639638749"/>
                  </a:ext>
                </a:extLst>
              </a:tr>
              <a:tr h="283279">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6295" marR="6295" marT="6295"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Customer Car</a:t>
                      </a:r>
                    </a:p>
                  </a:txBody>
                  <a:tcPr marL="6295" marR="6295" marT="6295"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                 142,812 </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           117,750 </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highlight>
                            <a:srgbClr val="FFFF00"/>
                          </a:highlight>
                          <a:latin typeface="Calibri" panose="020F0502020204030204" pitchFamily="34" charset="0"/>
                        </a:rPr>
                        <a:t>82.45%</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highlight>
                            <a:srgbClr val="FFFF00"/>
                          </a:highlight>
                          <a:latin typeface="Calibri" panose="020F0502020204030204" pitchFamily="34" charset="0"/>
                        </a:rPr>
                        <a:t>53.18%</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879647851"/>
                  </a:ext>
                </a:extLst>
              </a:tr>
              <a:tr h="163672">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6295" marR="6295" marT="6295"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Customer </a:t>
                      </a:r>
                    </a:p>
                  </a:txBody>
                  <a:tcPr marL="6295" marR="6295" marT="6295"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highlight>
                            <a:srgbClr val="FFFF00"/>
                          </a:highlight>
                          <a:latin typeface="Calibri" panose="020F0502020204030204" pitchFamily="34" charset="0"/>
                        </a:rPr>
                        <a:t>0%</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highlight>
                            <a:srgbClr val="FFFF00"/>
                          </a:highlight>
                          <a:latin typeface="Calibri" panose="020F0502020204030204" pitchFamily="34" charset="0"/>
                        </a:rPr>
                        <a:t>0%</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573701781"/>
                  </a:ext>
                </a:extLst>
              </a:tr>
              <a:tr h="163672">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6295" marR="6295" marT="6295"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Customer Other</a:t>
                      </a:r>
                    </a:p>
                  </a:txBody>
                  <a:tcPr marL="6295" marR="6295" marT="6295"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highlight>
                            <a:srgbClr val="FFFF00"/>
                          </a:highlight>
                          <a:latin typeface="Calibri" panose="020F0502020204030204" pitchFamily="34" charset="0"/>
                        </a:rPr>
                        <a:t>0%</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highlight>
                            <a:srgbClr val="FFFF00"/>
                          </a:highlight>
                          <a:latin typeface="Calibri" panose="020F0502020204030204" pitchFamily="34" charset="0"/>
                        </a:rPr>
                        <a:t>0%</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651908887"/>
                  </a:ext>
                </a:extLst>
              </a:tr>
              <a:tr h="283279">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6295" marR="6295" marT="6295"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Warranty</a:t>
                      </a:r>
                    </a:p>
                  </a:txBody>
                  <a:tcPr marL="6295" marR="6295" marT="6295"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                   46,625 </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              36,515 </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highlight>
                            <a:srgbClr val="FFFF00"/>
                          </a:highlight>
                          <a:latin typeface="Calibri" panose="020F0502020204030204" pitchFamily="34" charset="0"/>
                        </a:rPr>
                        <a:t>78.32%</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highlight>
                            <a:srgbClr val="FFFF00"/>
                          </a:highlight>
                          <a:latin typeface="Calibri" panose="020F0502020204030204" pitchFamily="34" charset="0"/>
                        </a:rPr>
                        <a:t>17.36%</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638699263"/>
                  </a:ext>
                </a:extLst>
              </a:tr>
              <a:tr h="283279">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6295" marR="6295" marT="6295"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Warranty Other</a:t>
                      </a:r>
                    </a:p>
                  </a:txBody>
                  <a:tcPr marL="6295" marR="6295" marT="6295"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                   11,747 </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                8,272 </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highlight>
                            <a:srgbClr val="FFFF00"/>
                          </a:highlight>
                          <a:latin typeface="Calibri" panose="020F0502020204030204" pitchFamily="34" charset="0"/>
                        </a:rPr>
                        <a:t>70.42%</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highlight>
                            <a:srgbClr val="FFFF00"/>
                          </a:highlight>
                          <a:latin typeface="Calibri" panose="020F0502020204030204" pitchFamily="34" charset="0"/>
                        </a:rPr>
                        <a:t>4.37%</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957546953"/>
                  </a:ext>
                </a:extLst>
              </a:tr>
              <a:tr h="283279">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6295" marR="6295" marT="6295"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Internal</a:t>
                      </a:r>
                    </a:p>
                  </a:txBody>
                  <a:tcPr marL="6295" marR="6295" marT="6295"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                   46,946 </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              36,688 </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highlight>
                            <a:srgbClr val="FFFF00"/>
                          </a:highlight>
                          <a:latin typeface="Calibri" panose="020F0502020204030204" pitchFamily="34" charset="0"/>
                        </a:rPr>
                        <a:t>78.15%</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highlight>
                            <a:srgbClr val="FFFF00"/>
                          </a:highlight>
                          <a:latin typeface="Calibri" panose="020F0502020204030204" pitchFamily="34" charset="0"/>
                        </a:rPr>
                        <a:t>17.48%</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374485581"/>
                  </a:ext>
                </a:extLst>
              </a:tr>
              <a:tr h="283279">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6295" marR="6295" marT="6295"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NVI / Road Ready</a:t>
                      </a:r>
                    </a:p>
                  </a:txBody>
                  <a:tcPr marL="6295" marR="6295" marT="6295"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                   20,403 </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              16,879 </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highlight>
                            <a:srgbClr val="FFFF00"/>
                          </a:highlight>
                          <a:latin typeface="Calibri" panose="020F0502020204030204" pitchFamily="34" charset="0"/>
                        </a:rPr>
                        <a:t>82.73%</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highlight>
                            <a:srgbClr val="FFFF00"/>
                          </a:highlight>
                          <a:latin typeface="Calibri" panose="020F0502020204030204" pitchFamily="34" charset="0"/>
                        </a:rPr>
                        <a:t>7.60%</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826717864"/>
                  </a:ext>
                </a:extLst>
              </a:tr>
              <a:tr h="283279">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6295" marR="6295" marT="6295"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Adj. Cost Of Labor</a:t>
                      </a:r>
                    </a:p>
                  </a:txBody>
                  <a:tcPr marL="6295" marR="6295" marT="6295"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                   299 </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highlight>
                            <a:srgbClr val="FFFF00"/>
                          </a:highlight>
                          <a:latin typeface="Calibri" panose="020F0502020204030204" pitchFamily="34" charset="0"/>
                        </a:rPr>
                        <a:t>0%</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highlight>
                            <a:srgbClr val="FFFF00"/>
                          </a:highlight>
                          <a:latin typeface="Calibri" panose="020F0502020204030204" pitchFamily="34" charset="0"/>
                        </a:rPr>
                        <a:t>0.00%</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277969847"/>
                  </a:ext>
                </a:extLst>
              </a:tr>
              <a:tr h="283279">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6295" marR="6295" marT="6295" marB="0" anchor="b">
                    <a:lnL>
                      <a:noFill/>
                    </a:lnL>
                    <a:lnR>
                      <a:noFill/>
                    </a:lnR>
                    <a:lnT>
                      <a:noFill/>
                    </a:lnT>
                    <a:lnB w="1270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800" b="1" i="0" u="none" strike="noStrike">
                          <a:solidFill>
                            <a:srgbClr val="000000"/>
                          </a:solidFill>
                          <a:effectLst/>
                          <a:latin typeface="Arial" panose="020B0604020202020204" pitchFamily="34" charset="0"/>
                        </a:rPr>
                        <a:t>Total</a:t>
                      </a:r>
                    </a:p>
                  </a:txBody>
                  <a:tcPr marL="6295" marR="6295" marT="6295"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highlight>
                            <a:srgbClr val="FFFF00"/>
                          </a:highlight>
                          <a:latin typeface="Calibri" panose="020F0502020204030204" pitchFamily="34" charset="0"/>
                        </a:rPr>
                        <a:t> $                 268,533 </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solidFill>
                            <a:srgbClr val="000000"/>
                          </a:solidFill>
                          <a:effectLst/>
                          <a:highlight>
                            <a:srgbClr val="FFFF00"/>
                          </a:highlight>
                          <a:latin typeface="Calibri" panose="020F0502020204030204" pitchFamily="34" charset="0"/>
                        </a:rPr>
                        <a:t> $           216,403 </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highlight>
                            <a:srgbClr val="FFFF00"/>
                          </a:highlight>
                          <a:latin typeface="Calibri" panose="020F0502020204030204" pitchFamily="34" charset="0"/>
                        </a:rPr>
                        <a:t>80.59%</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dirty="0">
                          <a:solidFill>
                            <a:srgbClr val="000000"/>
                          </a:solidFill>
                          <a:effectLst/>
                          <a:highlight>
                            <a:srgbClr val="FFFF00"/>
                          </a:highlight>
                          <a:latin typeface="Calibri" panose="020F0502020204030204" pitchFamily="34" charset="0"/>
                        </a:rPr>
                        <a:t>100.00%</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564208327"/>
                  </a:ext>
                </a:extLst>
              </a:tr>
            </a:tbl>
          </a:graphicData>
        </a:graphic>
      </p:graphicFrame>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77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Personnel expenses are high.</a:t>
            </a:r>
          </a:p>
          <a:p>
            <a:r>
              <a:rPr lang="en-US" dirty="0">
                <a:solidFill>
                  <a:srgbClr val="221E1F"/>
                </a:solidFill>
                <a:latin typeface="Calibri" panose="020F0502020204030204" pitchFamily="34" charset="0"/>
              </a:rPr>
              <a:t>Hourly technicians need to be profitable. Schedule workload accordingly to off set expenses with gross profit. Shop supplies are not being charged on repair orders. Make sure shop supplies are being charged to the repair orders to off set expenses.</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Initiate a team for quick lube services. Have bays dedicated for quick lube service. Correct labor operations and train advisors to add shop supply fees into every repair order.</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Set labor operations for quick lube services. </a:t>
            </a:r>
            <a:r>
              <a:rPr lang="en-US" dirty="0">
                <a:solidFill>
                  <a:srgbClr val="221E1F"/>
                </a:solidFill>
                <a:latin typeface="Calibri" panose="020F0502020204030204" pitchFamily="34" charset="0"/>
              </a:rPr>
              <a:t>Track performance and incentivize technicians for MPI completion and for work sold. Monitor service advisors repair orders daily and adjust practices to drive the importance of shop supply charges.</a:t>
            </a:r>
            <a:endParaRPr lang="en-US" sz="1800" b="0" i="0" u="none" strike="noStrike" baseline="0" dirty="0">
              <a:solidFill>
                <a:srgbClr val="221E1F"/>
              </a:solidFill>
              <a:latin typeface="Calibri" panose="020F0502020204030204" pitchFamily="34" charset="0"/>
            </a:endParaRPr>
          </a:p>
          <a:p>
            <a:endParaRPr lang="en-US" dirty="0"/>
          </a:p>
        </p:txBody>
      </p:sp>
      <p:graphicFrame>
        <p:nvGraphicFramePr>
          <p:cNvPr id="7" name="Content Placeholder 6">
            <a:extLst>
              <a:ext uri="{FF2B5EF4-FFF2-40B4-BE49-F238E27FC236}">
                <a16:creationId xmlns:a16="http://schemas.microsoft.com/office/drawing/2014/main" id="{A0304300-BE85-1D52-142B-1D73335E4DD6}"/>
              </a:ext>
            </a:extLst>
          </p:cNvPr>
          <p:cNvGraphicFramePr>
            <a:graphicFrameLocks noGrp="1"/>
          </p:cNvGraphicFramePr>
          <p:nvPr>
            <p:ph sz="half" idx="2"/>
            <p:extLst>
              <p:ext uri="{D42A27DB-BD31-4B8C-83A1-F6EECF244321}">
                <p14:modId xmlns:p14="http://schemas.microsoft.com/office/powerpoint/2010/main" val="3468678483"/>
              </p:ext>
            </p:extLst>
          </p:nvPr>
        </p:nvGraphicFramePr>
        <p:xfrm>
          <a:off x="6434598" y="2160589"/>
          <a:ext cx="3657600" cy="2910840"/>
        </p:xfrm>
        <a:graphic>
          <a:graphicData uri="http://schemas.openxmlformats.org/drawingml/2006/table">
            <a:tbl>
              <a:tblPr/>
              <a:tblGrid>
                <a:gridCol w="609600">
                  <a:extLst>
                    <a:ext uri="{9D8B030D-6E8A-4147-A177-3AD203B41FA5}">
                      <a16:colId xmlns:a16="http://schemas.microsoft.com/office/drawing/2014/main" val="1715593025"/>
                    </a:ext>
                  </a:extLst>
                </a:gridCol>
                <a:gridCol w="1381125">
                  <a:extLst>
                    <a:ext uri="{9D8B030D-6E8A-4147-A177-3AD203B41FA5}">
                      <a16:colId xmlns:a16="http://schemas.microsoft.com/office/drawing/2014/main" val="3063488931"/>
                    </a:ext>
                  </a:extLst>
                </a:gridCol>
                <a:gridCol w="1057275">
                  <a:extLst>
                    <a:ext uri="{9D8B030D-6E8A-4147-A177-3AD203B41FA5}">
                      <a16:colId xmlns:a16="http://schemas.microsoft.com/office/drawing/2014/main" val="1915899368"/>
                    </a:ext>
                  </a:extLst>
                </a:gridCol>
                <a:gridCol w="609600">
                  <a:extLst>
                    <a:ext uri="{9D8B030D-6E8A-4147-A177-3AD203B41FA5}">
                      <a16:colId xmlns:a16="http://schemas.microsoft.com/office/drawing/2014/main" val="4235990273"/>
                    </a:ext>
                  </a:extLst>
                </a:gridCol>
              </a:tblGrid>
              <a:tr h="198120">
                <a:tc gridSpan="4">
                  <a:txBody>
                    <a:bodyPr/>
                    <a:lstStyle/>
                    <a:p>
                      <a:pPr algn="l" fontAlgn="b"/>
                      <a:r>
                        <a:rPr lang="en-US" sz="1000" b="1" i="0" u="none" strike="noStrike" dirty="0">
                          <a:solidFill>
                            <a:srgbClr val="000000"/>
                          </a:solidFill>
                          <a:effectLst/>
                          <a:latin typeface="Arial" panose="020B0604020202020204" pitchFamily="34" charset="0"/>
                        </a:rPr>
                        <a:t>                     Service Department Profit Centering    </a:t>
                      </a:r>
                      <a:r>
                        <a:rPr lang="en-US" sz="800" b="1" i="0" u="none" strike="noStrike" dirty="0">
                          <a:solidFill>
                            <a:srgbClr val="000000"/>
                          </a:solidFill>
                          <a:effectLst/>
                          <a:latin typeface="Arial" panose="020B0604020202020204" pitchFamily="34" charset="0"/>
                        </a:rPr>
                        <a:t> </a:t>
                      </a:r>
                      <a:endParaRPr lang="en-US" sz="1000" b="1" i="0" u="none" strike="noStrike" dirty="0">
                        <a:solidFill>
                          <a:srgbClr val="000000"/>
                        </a:solidFill>
                        <a:effectLst/>
                        <a:latin typeface="Arial" panose="020B0604020202020204" pitchFamily="34" charset="0"/>
                      </a:endParaRPr>
                    </a:p>
                  </a:txBody>
                  <a:tcPr marL="7620" marR="7620" marT="7620" marB="0" anchor="b">
                    <a:lnL>
                      <a:noFill/>
                    </a:lnL>
                    <a:lnR>
                      <a:noFill/>
                    </a:lnR>
                    <a:lnT>
                      <a:noFill/>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211731287"/>
                  </a:ext>
                </a:extLst>
              </a:tr>
              <a:tr h="236220">
                <a:tc>
                  <a:txBody>
                    <a:bodyPr/>
                    <a:lstStyle/>
                    <a:p>
                      <a:pPr algn="l" fontAlgn="b"/>
                      <a:endParaRPr lang="en-US" sz="11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11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11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11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450029555"/>
                  </a:ext>
                </a:extLst>
              </a:tr>
              <a:tr h="518160">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7620" marR="7620" marT="762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4472C4"/>
                    </a:solidFill>
                  </a:tcPr>
                </a:tc>
                <a:tc>
                  <a:txBody>
                    <a:bodyPr/>
                    <a:lstStyle/>
                    <a:p>
                      <a:pPr algn="l" fontAlgn="b"/>
                      <a:r>
                        <a:rPr lang="en-US" sz="900" b="0" i="0" u="none" strike="noStrike">
                          <a:solidFill>
                            <a:srgbClr val="FFFFFF"/>
                          </a:solidFill>
                          <a:effectLst/>
                          <a:highlight>
                            <a:srgbClr val="4472C4"/>
                          </a:highlight>
                          <a:latin typeface="Arial" panose="020B0604020202020204" pitchFamily="34" charset="0"/>
                        </a:rPr>
                        <a:t>Expense Category</a:t>
                      </a:r>
                    </a:p>
                  </a:txBody>
                  <a:tcPr marL="7620" marR="7620" marT="762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900" b="0" i="0" u="none" strike="noStrike">
                          <a:solidFill>
                            <a:srgbClr val="FFFFFF"/>
                          </a:solidFill>
                          <a:effectLst/>
                          <a:highlight>
                            <a:srgbClr val="4472C4"/>
                          </a:highlight>
                          <a:latin typeface="Arial" panose="020B0604020202020204" pitchFamily="34" charset="0"/>
                        </a:rPr>
                        <a:t>Dollar Amount</a:t>
                      </a:r>
                    </a:p>
                  </a:txBody>
                  <a:tcPr marL="7620" marR="7620" marT="762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7620" marR="7620" marT="762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4472C4"/>
                    </a:solidFill>
                  </a:tcPr>
                </a:tc>
                <a:extLst>
                  <a:ext uri="{0D108BD9-81ED-4DB2-BD59-A6C34878D82A}">
                    <a16:rowId xmlns:a16="http://schemas.microsoft.com/office/drawing/2014/main" val="2525103267"/>
                  </a:ext>
                </a:extLst>
              </a:tr>
              <a:tr h="190500">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7620" marR="7620" marT="7620"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Department Gross</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highlight>
                            <a:srgbClr val="FFFF00"/>
                          </a:highlight>
                          <a:latin typeface="Calibri" panose="020F0502020204030204" pitchFamily="34" charset="0"/>
                        </a:rPr>
                        <a:t> $              216,403 </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solidFill>
                            <a:srgbClr val="FFFFFF"/>
                          </a:solidFill>
                          <a:effectLst/>
                          <a:highlight>
                            <a:srgbClr val="4472C4"/>
                          </a:highlight>
                          <a:latin typeface="Arial" panose="020B0604020202020204" pitchFamily="34" charset="0"/>
                        </a:rPr>
                        <a:t>% of Gross</a:t>
                      </a:r>
                    </a:p>
                  </a:txBody>
                  <a:tcPr marL="7620" marR="7620" marT="7620"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4472C4"/>
                    </a:solidFill>
                  </a:tcPr>
                </a:tc>
                <a:extLst>
                  <a:ext uri="{0D108BD9-81ED-4DB2-BD59-A6C34878D82A}">
                    <a16:rowId xmlns:a16="http://schemas.microsoft.com/office/drawing/2014/main" val="1538781911"/>
                  </a:ext>
                </a:extLst>
              </a:tr>
              <a:tr h="198120">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7620" marR="7620" marT="7620"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Variable Expense</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highlight>
                            <a:srgbClr val="FFFF00"/>
                          </a:highlight>
                          <a:latin typeface="Calibri" panose="020F0502020204030204" pitchFamily="34" charset="0"/>
                        </a:rPr>
                        <a:t>0.00%</a:t>
                      </a:r>
                    </a:p>
                  </a:txBody>
                  <a:tcPr marL="7620" marR="7620" marT="7620"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73424806"/>
                  </a:ext>
                </a:extLst>
              </a:tr>
              <a:tr h="198120">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7620" marR="7620" marT="7620"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Selling Expense</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highlight>
                            <a:srgbClr val="FFFF00"/>
                          </a:highlight>
                          <a:latin typeface="Calibri" panose="020F0502020204030204" pitchFamily="34" charset="0"/>
                        </a:rPr>
                        <a:t>0.00%</a:t>
                      </a:r>
                    </a:p>
                  </a:txBody>
                  <a:tcPr marL="7620" marR="7620" marT="7620"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033873663"/>
                  </a:ext>
                </a:extLst>
              </a:tr>
              <a:tr h="198120">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7620" marR="7620" marT="7620"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Personnel Expense</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                65,608 </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highlight>
                            <a:srgbClr val="FFFF00"/>
                          </a:highlight>
                          <a:latin typeface="Calibri" panose="020F0502020204030204" pitchFamily="34" charset="0"/>
                        </a:rPr>
                        <a:t>30.32%</a:t>
                      </a:r>
                    </a:p>
                  </a:txBody>
                  <a:tcPr marL="7620" marR="7620" marT="7620"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837939532"/>
                  </a:ext>
                </a:extLst>
              </a:tr>
              <a:tr h="198120">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7620" marR="7620" marT="7620"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Semi-Fixed Expense</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                28,651 </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highlight>
                            <a:srgbClr val="FFFF00"/>
                          </a:highlight>
                          <a:latin typeface="Calibri" panose="020F0502020204030204" pitchFamily="34" charset="0"/>
                        </a:rPr>
                        <a:t>13.24%</a:t>
                      </a:r>
                    </a:p>
                  </a:txBody>
                  <a:tcPr marL="7620" marR="7620" marT="7620"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324776259"/>
                  </a:ext>
                </a:extLst>
              </a:tr>
              <a:tr h="198120">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7620" marR="7620" marT="7620"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Fixed Expense</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                65,061 </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highlight>
                            <a:srgbClr val="FFFF00"/>
                          </a:highlight>
                          <a:latin typeface="Calibri" panose="020F0502020204030204" pitchFamily="34" charset="0"/>
                        </a:rPr>
                        <a:t>30.06%</a:t>
                      </a:r>
                    </a:p>
                  </a:txBody>
                  <a:tcPr marL="7620" marR="7620" marT="7620"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557077888"/>
                  </a:ext>
                </a:extLst>
              </a:tr>
              <a:tr h="198120">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7620" marR="7620" marT="7620"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Unallocated Expense</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highlight>
                            <a:srgbClr val="FFFF00"/>
                          </a:highlight>
                          <a:latin typeface="Calibri" panose="020F0502020204030204" pitchFamily="34" charset="0"/>
                        </a:rPr>
                        <a:t>0.00%</a:t>
                      </a:r>
                    </a:p>
                  </a:txBody>
                  <a:tcPr marL="7620" marR="7620" marT="7620"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151268649"/>
                  </a:ext>
                </a:extLst>
              </a:tr>
              <a:tr h="190500">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7620" marR="7620" marT="7620"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Dealer's Salary</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highlight>
                            <a:srgbClr val="FFFF00"/>
                          </a:highlight>
                          <a:latin typeface="Calibri" panose="020F0502020204030204" pitchFamily="34" charset="0"/>
                        </a:rPr>
                        <a:t>0.00%</a:t>
                      </a:r>
                    </a:p>
                  </a:txBody>
                  <a:tcPr marL="7620" marR="7620" marT="7620"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129325629"/>
                  </a:ext>
                </a:extLst>
              </a:tr>
              <a:tr h="198120">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7620" marR="7620" marT="7620"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Total Expenses</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highlight>
                            <a:srgbClr val="FFFF00"/>
                          </a:highlight>
                          <a:latin typeface="Calibri" panose="020F0502020204030204" pitchFamily="34" charset="0"/>
                        </a:rPr>
                        <a:t> $              159,320 </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100" b="0" i="0" u="none" strike="noStrike">
                          <a:solidFill>
                            <a:srgbClr val="000000"/>
                          </a:solidFill>
                          <a:effectLst/>
                          <a:highlight>
                            <a:srgbClr val="FFFF00"/>
                          </a:highlight>
                          <a:latin typeface="Calibri" panose="020F0502020204030204" pitchFamily="34" charset="0"/>
                        </a:rPr>
                        <a:t>73.62%</a:t>
                      </a:r>
                    </a:p>
                  </a:txBody>
                  <a:tcPr marL="7620" marR="7620" marT="7620"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835937650"/>
                  </a:ext>
                </a:extLst>
              </a:tr>
              <a:tr h="190500">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7620" marR="7620" marT="7620"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Net Profit</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highlight>
                            <a:srgbClr val="FFFF00"/>
                          </a:highlight>
                          <a:latin typeface="Calibri" panose="020F0502020204030204" pitchFamily="34" charset="0"/>
                        </a:rPr>
                        <a:t> $                57,083 </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100" b="0" i="0" u="none" strike="noStrike" dirty="0">
                          <a:solidFill>
                            <a:srgbClr val="000000"/>
                          </a:solidFill>
                          <a:effectLst/>
                          <a:highlight>
                            <a:srgbClr val="FFFF00"/>
                          </a:highlight>
                          <a:latin typeface="Calibri" panose="020F0502020204030204" pitchFamily="34" charset="0"/>
                        </a:rPr>
                        <a:t>26.38%</a:t>
                      </a:r>
                    </a:p>
                  </a:txBody>
                  <a:tcPr marL="7620" marR="7620" marT="7620"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39644632"/>
                  </a:ext>
                </a:extLst>
              </a:tr>
            </a:tbl>
          </a:graphicData>
        </a:graphic>
      </p:graphicFrame>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62500" lnSpcReduction="20000"/>
          </a:bodyPr>
          <a:lstStyle/>
          <a:p>
            <a:pPr algn="l"/>
            <a:endParaRPr lang="en-US" sz="1800" b="0" i="0" u="none" strike="noStrike" baseline="0" dirty="0">
              <a:solidFill>
                <a:srgbClr val="000000"/>
              </a:solidFill>
              <a:latin typeface="Calibri" panose="020F0502020204030204" pitchFamily="34" charset="0"/>
            </a:endParaRPr>
          </a:p>
          <a:p>
            <a:r>
              <a:rPr lang="en-US" dirty="0">
                <a:solidFill>
                  <a:srgbClr val="221E1F"/>
                </a:solidFill>
                <a:latin typeface="Calibri" panose="020F0502020204030204" pitchFamily="34" charset="0"/>
              </a:rPr>
              <a:t>Technician proficiency is low. Lack of billable hours to hourly technicians is driving that issue.</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Establish a proper quick lube system and boost billable hours to hourly and flat rate technicians. Schedule repair work to properly skilled technicians to eliminate loss or productivity and hours. A quick lube at the dealership will produce more hours and gross profit. </a:t>
            </a:r>
          </a:p>
          <a:p>
            <a:r>
              <a:rPr lang="en-US" dirty="0">
                <a:solidFill>
                  <a:srgbClr val="221E1F"/>
                </a:solidFill>
                <a:latin typeface="Calibri" panose="020F0502020204030204" pitchFamily="34" charset="0"/>
              </a:rPr>
              <a:t>Dispatch work properly to technicians that are trained in specific areas.</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Have a quick lube lead and have them track progress and upsell of services/maintenance. Make weekly objectives for hours sold and make sure the lead is advising on ways of improving the process to allow for better turn around times.</a:t>
            </a:r>
          </a:p>
          <a:p>
            <a:r>
              <a:rPr lang="en-US" dirty="0">
                <a:solidFill>
                  <a:srgbClr val="221E1F"/>
                </a:solidFill>
                <a:latin typeface="Calibri" panose="020F0502020204030204" pitchFamily="34" charset="0"/>
              </a:rPr>
              <a:t>Have the person in charge of dispatch track areas of improvement for each technician. Monitor actual time versus billable time. If there are specific areas that need further training. Produce a training plan for each technician to ensure they can do each job correctly and proficiently.</a:t>
            </a:r>
            <a:endParaRPr lang="en-US" sz="1800" b="0" i="0" u="none" strike="noStrike" baseline="0" dirty="0">
              <a:solidFill>
                <a:srgbClr val="221E1F"/>
              </a:solidFill>
              <a:latin typeface="Calibri" panose="020F0502020204030204" pitchFamily="34" charset="0"/>
            </a:endParaRPr>
          </a:p>
          <a:p>
            <a:endParaRPr lang="en-US" dirty="0"/>
          </a:p>
        </p:txBody>
      </p:sp>
      <p:graphicFrame>
        <p:nvGraphicFramePr>
          <p:cNvPr id="10" name="Content Placeholder 9">
            <a:extLst>
              <a:ext uri="{FF2B5EF4-FFF2-40B4-BE49-F238E27FC236}">
                <a16:creationId xmlns:a16="http://schemas.microsoft.com/office/drawing/2014/main" id="{29FDA78A-DA60-5489-94C3-D60F6B096393}"/>
              </a:ext>
            </a:extLst>
          </p:cNvPr>
          <p:cNvGraphicFramePr>
            <a:graphicFrameLocks noGrp="1"/>
          </p:cNvGraphicFramePr>
          <p:nvPr>
            <p:ph sz="half" idx="2"/>
            <p:extLst>
              <p:ext uri="{D42A27DB-BD31-4B8C-83A1-F6EECF244321}">
                <p14:modId xmlns:p14="http://schemas.microsoft.com/office/powerpoint/2010/main" val="3684800072"/>
              </p:ext>
            </p:extLst>
          </p:nvPr>
        </p:nvGraphicFramePr>
        <p:xfrm>
          <a:off x="5089523" y="1406014"/>
          <a:ext cx="4388772" cy="4499042"/>
        </p:xfrm>
        <a:graphic>
          <a:graphicData uri="http://schemas.openxmlformats.org/drawingml/2006/table">
            <a:tbl>
              <a:tblPr/>
              <a:tblGrid>
                <a:gridCol w="360104">
                  <a:extLst>
                    <a:ext uri="{9D8B030D-6E8A-4147-A177-3AD203B41FA5}">
                      <a16:colId xmlns:a16="http://schemas.microsoft.com/office/drawing/2014/main" val="664546044"/>
                    </a:ext>
                  </a:extLst>
                </a:gridCol>
                <a:gridCol w="690200">
                  <a:extLst>
                    <a:ext uri="{9D8B030D-6E8A-4147-A177-3AD203B41FA5}">
                      <a16:colId xmlns:a16="http://schemas.microsoft.com/office/drawing/2014/main" val="3666331484"/>
                    </a:ext>
                  </a:extLst>
                </a:gridCol>
                <a:gridCol w="622681">
                  <a:extLst>
                    <a:ext uri="{9D8B030D-6E8A-4147-A177-3AD203B41FA5}">
                      <a16:colId xmlns:a16="http://schemas.microsoft.com/office/drawing/2014/main" val="2632574284"/>
                    </a:ext>
                  </a:extLst>
                </a:gridCol>
                <a:gridCol w="360104">
                  <a:extLst>
                    <a:ext uri="{9D8B030D-6E8A-4147-A177-3AD203B41FA5}">
                      <a16:colId xmlns:a16="http://schemas.microsoft.com/office/drawing/2014/main" val="350834104"/>
                    </a:ext>
                  </a:extLst>
                </a:gridCol>
                <a:gridCol w="502646">
                  <a:extLst>
                    <a:ext uri="{9D8B030D-6E8A-4147-A177-3AD203B41FA5}">
                      <a16:colId xmlns:a16="http://schemas.microsoft.com/office/drawing/2014/main" val="1261914049"/>
                    </a:ext>
                  </a:extLst>
                </a:gridCol>
                <a:gridCol w="330096">
                  <a:extLst>
                    <a:ext uri="{9D8B030D-6E8A-4147-A177-3AD203B41FA5}">
                      <a16:colId xmlns:a16="http://schemas.microsoft.com/office/drawing/2014/main" val="2551816132"/>
                    </a:ext>
                  </a:extLst>
                </a:gridCol>
                <a:gridCol w="442629">
                  <a:extLst>
                    <a:ext uri="{9D8B030D-6E8A-4147-A177-3AD203B41FA5}">
                      <a16:colId xmlns:a16="http://schemas.microsoft.com/office/drawing/2014/main" val="3070713620"/>
                    </a:ext>
                  </a:extLst>
                </a:gridCol>
                <a:gridCol w="360104">
                  <a:extLst>
                    <a:ext uri="{9D8B030D-6E8A-4147-A177-3AD203B41FA5}">
                      <a16:colId xmlns:a16="http://schemas.microsoft.com/office/drawing/2014/main" val="3668757785"/>
                    </a:ext>
                  </a:extLst>
                </a:gridCol>
                <a:gridCol w="360104">
                  <a:extLst>
                    <a:ext uri="{9D8B030D-6E8A-4147-A177-3AD203B41FA5}">
                      <a16:colId xmlns:a16="http://schemas.microsoft.com/office/drawing/2014/main" val="1989902147"/>
                    </a:ext>
                  </a:extLst>
                </a:gridCol>
                <a:gridCol w="360104">
                  <a:extLst>
                    <a:ext uri="{9D8B030D-6E8A-4147-A177-3AD203B41FA5}">
                      <a16:colId xmlns:a16="http://schemas.microsoft.com/office/drawing/2014/main" val="1194333144"/>
                    </a:ext>
                  </a:extLst>
                </a:gridCol>
              </a:tblGrid>
              <a:tr h="139169">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2115823198"/>
                  </a:ext>
                </a:extLst>
              </a:tr>
              <a:tr h="165932">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a:noFill/>
                    </a:lnR>
                    <a:lnT>
                      <a:noFill/>
                    </a:lnT>
                    <a:lnB>
                      <a:noFill/>
                    </a:lnB>
                    <a:noFill/>
                  </a:tcPr>
                </a:tc>
                <a:tc gridSpan="7">
                  <a:txBody>
                    <a:bodyPr/>
                    <a:lstStyle/>
                    <a:p>
                      <a:pPr algn="ctr" fontAlgn="b"/>
                      <a:r>
                        <a:rPr lang="en-US" sz="800" b="1" i="0" u="none" strike="noStrike">
                          <a:solidFill>
                            <a:srgbClr val="000000"/>
                          </a:solidFill>
                          <a:effectLst/>
                          <a:latin typeface="Arial" panose="020B0604020202020204" pitchFamily="34" charset="0"/>
                        </a:rPr>
                        <a:t>NADA ACTUAL SERVICE ANALYSIS     </a:t>
                      </a:r>
                    </a:p>
                  </a:txBody>
                  <a:tcPr marL="4292" marR="4292" marT="4292" marB="0" anchor="b">
                    <a:lnL>
                      <a:noFill/>
                    </a:lnL>
                    <a:lnR>
                      <a:noFill/>
                    </a:lnR>
                    <a:lnT>
                      <a:noFill/>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784277023"/>
                  </a:ext>
                </a:extLst>
              </a:tr>
              <a:tr h="363981">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Performance</a:t>
                      </a:r>
                    </a:p>
                  </a:txBody>
                  <a:tcPr marL="4292" marR="4292" marT="4292"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69343705"/>
                  </a:ext>
                </a:extLst>
              </a:tr>
              <a:tr h="198048">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ctr" fontAlgn="b"/>
                      <a:r>
                        <a:rPr lang="en-US" sz="500" b="1" i="1" u="none" strike="noStrike">
                          <a:solidFill>
                            <a:srgbClr val="FFFFFF"/>
                          </a:solidFill>
                          <a:effectLst/>
                          <a:highlight>
                            <a:srgbClr val="000000"/>
                          </a:highlight>
                          <a:latin typeface="Arial" panose="020B0604020202020204" pitchFamily="34" charset="0"/>
                        </a:rPr>
                        <a:t> </a:t>
                      </a:r>
                    </a:p>
                  </a:txBody>
                  <a:tcPr marL="4292" marR="4292" marT="4292"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500" b="1" i="1" u="none" strike="noStrike">
                          <a:solidFill>
                            <a:srgbClr val="FFFFFF"/>
                          </a:solidFill>
                          <a:effectLst/>
                          <a:highlight>
                            <a:srgbClr val="000000"/>
                          </a:highlight>
                          <a:latin typeface="Arial" panose="020B0604020202020204" pitchFamily="34" charset="0"/>
                        </a:rPr>
                        <a:t>Labor Sales / Month</a:t>
                      </a:r>
                    </a:p>
                  </a:txBody>
                  <a:tcPr marL="4292" marR="4292" marT="4292" marB="0" anchor="b">
                    <a:lnL>
                      <a:noFill/>
                    </a:lnL>
                    <a:lnR>
                      <a:noFill/>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500" b="1" i="1" u="none" strike="noStrike">
                          <a:solidFill>
                            <a:srgbClr val="FFFFFF"/>
                          </a:solidFill>
                          <a:effectLst/>
                          <a:highlight>
                            <a:srgbClr val="000000"/>
                          </a:highlight>
                          <a:latin typeface="Arial" panose="020B0604020202020204" pitchFamily="34" charset="0"/>
                        </a:rPr>
                        <a:t> </a:t>
                      </a:r>
                    </a:p>
                  </a:txBody>
                  <a:tcPr marL="4292" marR="4292" marT="4292" marB="0" anchor="b">
                    <a:lnL>
                      <a:noFill/>
                    </a:lnL>
                    <a:lnR>
                      <a:noFill/>
                    </a:lnR>
                    <a:lnT w="19050" cap="flat" cmpd="sng" algn="ctr">
                      <a:solidFill>
                        <a:srgbClr val="000000"/>
                      </a:solidFill>
                      <a:prstDash val="solid"/>
                      <a:round/>
                      <a:headEnd type="none" w="med" len="med"/>
                      <a:tailEnd type="none" w="med" len="med"/>
                    </a:lnT>
                    <a:lnB>
                      <a:noFill/>
                    </a:lnB>
                    <a:solidFill>
                      <a:srgbClr val="000000"/>
                    </a:solidFill>
                  </a:tcPr>
                </a:tc>
                <a:tc>
                  <a:txBody>
                    <a:bodyPr/>
                    <a:lstStyle/>
                    <a:p>
                      <a:pPr algn="ctr" fontAlgn="b"/>
                      <a:r>
                        <a:rPr lang="en-US" sz="500" b="1" i="1" u="none" strike="noStrike">
                          <a:solidFill>
                            <a:srgbClr val="FFFFFF"/>
                          </a:solidFill>
                          <a:effectLst/>
                          <a:highlight>
                            <a:srgbClr val="000000"/>
                          </a:highlight>
                          <a:latin typeface="Arial" panose="020B0604020202020204" pitchFamily="34" charset="0"/>
                        </a:rPr>
                        <a:t>Effective Labor Rate</a:t>
                      </a:r>
                    </a:p>
                  </a:txBody>
                  <a:tcPr marL="4292" marR="4292" marT="4292" marB="0" anchor="b">
                    <a:lnL>
                      <a:noFill/>
                    </a:lnL>
                    <a:lnR>
                      <a:noFill/>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500" b="1" i="1" u="none" strike="noStrike">
                          <a:solidFill>
                            <a:srgbClr val="FFFFFF"/>
                          </a:solidFill>
                          <a:effectLst/>
                          <a:highlight>
                            <a:srgbClr val="000000"/>
                          </a:highlight>
                          <a:latin typeface="Arial" panose="020B0604020202020204" pitchFamily="34" charset="0"/>
                        </a:rPr>
                        <a:t> </a:t>
                      </a:r>
                    </a:p>
                  </a:txBody>
                  <a:tcPr marL="4292" marR="4292" marT="4292" marB="0" anchor="b">
                    <a:lnL>
                      <a:noFill/>
                    </a:lnL>
                    <a:lnR>
                      <a:noFill/>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500" b="1" i="1" u="none" strike="noStrike">
                          <a:solidFill>
                            <a:srgbClr val="FFFFFF"/>
                          </a:solidFill>
                          <a:effectLst/>
                          <a:highlight>
                            <a:srgbClr val="000000"/>
                          </a:highlight>
                          <a:latin typeface="Arial" panose="020B0604020202020204" pitchFamily="34" charset="0"/>
                        </a:rPr>
                        <a:t>Hours Billed</a:t>
                      </a:r>
                    </a:p>
                  </a:txBody>
                  <a:tcPr marL="4292" marR="4292" marT="4292" marB="0" anchor="b">
                    <a:lnL>
                      <a:noFill/>
                    </a:lnL>
                    <a:lnR>
                      <a:noFill/>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500" b="1" i="1" u="none" strike="noStrike">
                          <a:solidFill>
                            <a:srgbClr val="FFFFFF"/>
                          </a:solidFill>
                          <a:effectLst/>
                          <a:highlight>
                            <a:srgbClr val="000000"/>
                          </a:highlight>
                          <a:latin typeface="Arial" panose="020B060402020202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842021000"/>
                  </a:ext>
                </a:extLst>
              </a:tr>
              <a:tr h="139169">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highlight>
                            <a:srgbClr val="FFFFFF"/>
                          </a:highlight>
                          <a:latin typeface="Arial" panose="020B0604020202020204" pitchFamily="34" charset="0"/>
                        </a:rPr>
                        <a:t>Customer Car*</a:t>
                      </a:r>
                    </a:p>
                  </a:txBody>
                  <a:tcPr marL="4292" marR="4292" marT="4292"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solidFill>
                            <a:srgbClr val="000000"/>
                          </a:solidFill>
                          <a:effectLst/>
                          <a:highlight>
                            <a:srgbClr val="FFFF00"/>
                          </a:highlight>
                          <a:latin typeface="Arial" panose="020B0604020202020204" pitchFamily="34" charset="0"/>
                        </a:rPr>
                        <a:t> $          142,812 </a:t>
                      </a:r>
                    </a:p>
                  </a:txBody>
                  <a:tcPr marL="4292" marR="4292" marT="4292" marB="0" anchor="b">
                    <a:lnL w="6350" cap="flat" cmpd="sng" algn="ctr">
                      <a:solidFill>
                        <a:srgbClr val="00FFFF"/>
                      </a:solidFill>
                      <a:prstDash val="solid"/>
                      <a:round/>
                      <a:headEnd type="none" w="med" len="med"/>
                      <a:tailEnd type="none" w="med" len="med"/>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solidFill>
                            <a:srgbClr val="000000"/>
                          </a:solidFill>
                          <a:effectLst/>
                          <a:latin typeface="Arial" panose="020B0604020202020204" pitchFamily="34" charset="0"/>
                        </a:rPr>
                        <a:t>÷</a:t>
                      </a:r>
                    </a:p>
                  </a:txBody>
                  <a:tcPr marL="4292" marR="4292" marT="4292" marB="0" anchor="b">
                    <a:lnL>
                      <a:noFill/>
                    </a:lnL>
                    <a:lnR>
                      <a:noFill/>
                    </a:lnR>
                    <a:lnT>
                      <a:noFill/>
                    </a:lnT>
                    <a:lnB>
                      <a:noFill/>
                    </a:lnB>
                    <a:noFill/>
                  </a:tcPr>
                </a:tc>
                <a:tc>
                  <a:txBody>
                    <a:bodyPr/>
                    <a:lstStyle/>
                    <a:p>
                      <a:pPr algn="r" fontAlgn="b"/>
                      <a:r>
                        <a:rPr lang="en-US" sz="600" b="0" i="0" u="none" strike="noStrike">
                          <a:solidFill>
                            <a:srgbClr val="000000"/>
                          </a:solidFill>
                          <a:effectLst/>
                          <a:highlight>
                            <a:srgbClr val="FFFFFF"/>
                          </a:highlight>
                          <a:latin typeface="Arial" panose="020B0604020202020204" pitchFamily="34" charset="0"/>
                        </a:rPr>
                        <a:t>183.54 </a:t>
                      </a:r>
                    </a:p>
                  </a:txBody>
                  <a:tcPr marL="4292" marR="4292" marT="4292"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solidFill>
                            <a:srgbClr val="FFFFFF"/>
                          </a:solidFill>
                          <a:effectLst/>
                          <a:highlight>
                            <a:srgbClr val="4472C4"/>
                          </a:highlight>
                          <a:latin typeface="Arial" panose="020B0604020202020204" pitchFamily="34" charset="0"/>
                        </a:rPr>
                        <a:t>=</a:t>
                      </a:r>
                    </a:p>
                  </a:txBody>
                  <a:tcPr marL="4292" marR="4292" marT="4292"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600" b="0" i="0" u="none" strike="noStrike">
                          <a:solidFill>
                            <a:srgbClr val="000000"/>
                          </a:solidFill>
                          <a:effectLst/>
                          <a:highlight>
                            <a:srgbClr val="FFFF00"/>
                          </a:highlight>
                          <a:latin typeface="Arial" panose="020B0604020202020204" pitchFamily="34" charset="0"/>
                        </a:rPr>
                        <a:t>778.1</a:t>
                      </a:r>
                    </a:p>
                  </a:txBody>
                  <a:tcPr marL="4292" marR="4292" marT="4292"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highlight>
                            <a:srgbClr val="4472C4"/>
                          </a:highlight>
                          <a:latin typeface="Arial" panose="020B060402020202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983569289"/>
                  </a:ext>
                </a:extLst>
              </a:tr>
              <a:tr h="139169">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highlight>
                            <a:srgbClr val="FFFFFF"/>
                          </a:highlight>
                          <a:latin typeface="Arial" panose="020B0604020202020204" pitchFamily="34" charset="0"/>
                        </a:rPr>
                        <a:t>Customer Truck*</a:t>
                      </a:r>
                    </a:p>
                  </a:txBody>
                  <a:tcPr marL="4292" marR="4292" marT="4292"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solidFill>
                            <a:srgbClr val="000000"/>
                          </a:solidFill>
                          <a:effectLst/>
                          <a:highlight>
                            <a:srgbClr val="FFFF00"/>
                          </a:highlight>
                          <a:latin typeface="Arial" panose="020B0604020202020204" pitchFamily="34" charset="0"/>
                        </a:rPr>
                        <a:t>   </a:t>
                      </a:r>
                    </a:p>
                  </a:txBody>
                  <a:tcPr marL="4292" marR="4292" marT="4292"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solidFill>
                            <a:srgbClr val="000000"/>
                          </a:solidFill>
                          <a:effectLst/>
                          <a:latin typeface="Arial" panose="020B0604020202020204" pitchFamily="34" charset="0"/>
                        </a:rPr>
                        <a:t>÷</a:t>
                      </a:r>
                    </a:p>
                  </a:txBody>
                  <a:tcPr marL="4292" marR="4292" marT="4292" marB="0" anchor="b">
                    <a:lnL>
                      <a:noFill/>
                    </a:lnL>
                    <a:lnR>
                      <a:noFill/>
                    </a:lnR>
                    <a:lnT>
                      <a:noFill/>
                    </a:lnT>
                    <a:lnB>
                      <a:noFill/>
                    </a:lnB>
                    <a:noFill/>
                  </a:tcPr>
                </a:tc>
                <a:tc>
                  <a:txBody>
                    <a:bodyPr/>
                    <a:lstStyle/>
                    <a:p>
                      <a:pPr algn="l" fontAlgn="b"/>
                      <a:r>
                        <a:rPr lang="en-US" sz="600" b="0" i="0" u="none" strike="noStrike">
                          <a:solidFill>
                            <a:srgbClr val="000000"/>
                          </a:solidFill>
                          <a:effectLst/>
                          <a:highlight>
                            <a:srgbClr val="FFFFFF"/>
                          </a:highlight>
                          <a:latin typeface="Arial" panose="020B0604020202020204" pitchFamily="34" charset="0"/>
                        </a:rPr>
                        <a:t> </a:t>
                      </a:r>
                    </a:p>
                  </a:txBody>
                  <a:tcPr marL="4292" marR="4292" marT="429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solidFill>
                            <a:srgbClr val="FFFFFF"/>
                          </a:solidFill>
                          <a:effectLst/>
                          <a:highlight>
                            <a:srgbClr val="4472C4"/>
                          </a:highlight>
                          <a:latin typeface="Arial" panose="020B0604020202020204" pitchFamily="34" charset="0"/>
                        </a:rPr>
                        <a:t>=</a:t>
                      </a:r>
                    </a:p>
                  </a:txBody>
                  <a:tcPr marL="4292" marR="4292" marT="429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600" b="0" i="0" u="none" strike="noStrike">
                          <a:solidFill>
                            <a:srgbClr val="000000"/>
                          </a:solidFill>
                          <a:effectLst/>
                          <a:highlight>
                            <a:srgbClr val="FFFF00"/>
                          </a:highlight>
                          <a:latin typeface="Arial" panose="020B0604020202020204" pitchFamily="34" charset="0"/>
                        </a:rPr>
                        <a:t>0.00</a:t>
                      </a:r>
                    </a:p>
                  </a:txBody>
                  <a:tcPr marL="4292" marR="4292" marT="429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highlight>
                            <a:srgbClr val="4472C4"/>
                          </a:highlight>
                          <a:latin typeface="Arial" panose="020B060402020202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427555134"/>
                  </a:ext>
                </a:extLst>
              </a:tr>
              <a:tr h="139169">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highlight>
                            <a:srgbClr val="FFFFFF"/>
                          </a:highlight>
                          <a:latin typeface="Arial" panose="020B0604020202020204" pitchFamily="34" charset="0"/>
                        </a:rPr>
                        <a:t>Customer Other*</a:t>
                      </a:r>
                    </a:p>
                  </a:txBody>
                  <a:tcPr marL="4292" marR="4292" marT="4292"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solidFill>
                            <a:srgbClr val="000000"/>
                          </a:solidFill>
                          <a:effectLst/>
                          <a:highlight>
                            <a:srgbClr val="FFFF00"/>
                          </a:highlight>
                          <a:latin typeface="Arial" panose="020B0604020202020204" pitchFamily="34" charset="0"/>
                        </a:rPr>
                        <a:t>   </a:t>
                      </a:r>
                    </a:p>
                  </a:txBody>
                  <a:tcPr marL="4292" marR="4292" marT="4292"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solidFill>
                            <a:srgbClr val="000000"/>
                          </a:solidFill>
                          <a:effectLst/>
                          <a:latin typeface="Arial" panose="020B0604020202020204" pitchFamily="34" charset="0"/>
                        </a:rPr>
                        <a:t>÷</a:t>
                      </a:r>
                    </a:p>
                  </a:txBody>
                  <a:tcPr marL="4292" marR="4292" marT="4292" marB="0" anchor="b">
                    <a:lnL>
                      <a:noFill/>
                    </a:lnL>
                    <a:lnR>
                      <a:noFill/>
                    </a:lnR>
                    <a:lnT>
                      <a:noFill/>
                    </a:lnT>
                    <a:lnB>
                      <a:noFill/>
                    </a:lnB>
                    <a:noFill/>
                  </a:tcPr>
                </a:tc>
                <a:tc>
                  <a:txBody>
                    <a:bodyPr/>
                    <a:lstStyle/>
                    <a:p>
                      <a:pPr algn="l" fontAlgn="b"/>
                      <a:r>
                        <a:rPr lang="en-US" sz="600" b="0" i="0" u="none" strike="noStrike">
                          <a:solidFill>
                            <a:srgbClr val="000000"/>
                          </a:solidFill>
                          <a:effectLst/>
                          <a:highlight>
                            <a:srgbClr val="FFFFFF"/>
                          </a:highlight>
                          <a:latin typeface="Arial" panose="020B0604020202020204" pitchFamily="34" charset="0"/>
                        </a:rPr>
                        <a:t> </a:t>
                      </a:r>
                    </a:p>
                  </a:txBody>
                  <a:tcPr marL="4292" marR="4292" marT="429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solidFill>
                            <a:srgbClr val="FFFFFF"/>
                          </a:solidFill>
                          <a:effectLst/>
                          <a:highlight>
                            <a:srgbClr val="4472C4"/>
                          </a:highlight>
                          <a:latin typeface="Arial" panose="020B0604020202020204" pitchFamily="34" charset="0"/>
                        </a:rPr>
                        <a:t>=</a:t>
                      </a:r>
                    </a:p>
                  </a:txBody>
                  <a:tcPr marL="4292" marR="4292" marT="429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600" b="0" i="0" u="none" strike="noStrike">
                          <a:solidFill>
                            <a:srgbClr val="000000"/>
                          </a:solidFill>
                          <a:effectLst/>
                          <a:highlight>
                            <a:srgbClr val="FFFF00"/>
                          </a:highlight>
                          <a:latin typeface="Arial" panose="020B0604020202020204" pitchFamily="34" charset="0"/>
                        </a:rPr>
                        <a:t>0.00</a:t>
                      </a:r>
                    </a:p>
                  </a:txBody>
                  <a:tcPr marL="4292" marR="4292" marT="429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highlight>
                            <a:srgbClr val="4472C4"/>
                          </a:highlight>
                          <a:latin typeface="Arial" panose="020B060402020202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520277392"/>
                  </a:ext>
                </a:extLst>
              </a:tr>
              <a:tr h="139169">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highlight>
                            <a:srgbClr val="FFFFFF"/>
                          </a:highlight>
                          <a:latin typeface="Arial" panose="020B0604020202020204" pitchFamily="34" charset="0"/>
                        </a:rPr>
                        <a:t>Warranty</a:t>
                      </a:r>
                    </a:p>
                  </a:txBody>
                  <a:tcPr marL="4292" marR="4292" marT="4292"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solidFill>
                            <a:srgbClr val="000000"/>
                          </a:solidFill>
                          <a:effectLst/>
                          <a:highlight>
                            <a:srgbClr val="FFFF00"/>
                          </a:highlight>
                          <a:latin typeface="Arial" panose="020B0604020202020204" pitchFamily="34" charset="0"/>
                        </a:rPr>
                        <a:t> $            46,625 </a:t>
                      </a:r>
                    </a:p>
                  </a:txBody>
                  <a:tcPr marL="4292" marR="4292" marT="4292"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solidFill>
                            <a:srgbClr val="000000"/>
                          </a:solidFill>
                          <a:effectLst/>
                          <a:latin typeface="Arial" panose="020B0604020202020204" pitchFamily="34" charset="0"/>
                        </a:rPr>
                        <a:t>÷</a:t>
                      </a:r>
                    </a:p>
                  </a:txBody>
                  <a:tcPr marL="4292" marR="4292" marT="4292" marB="0" anchor="b">
                    <a:lnL>
                      <a:noFill/>
                    </a:lnL>
                    <a:lnR>
                      <a:noFill/>
                    </a:lnR>
                    <a:lnT>
                      <a:noFill/>
                    </a:lnT>
                    <a:lnB>
                      <a:noFill/>
                    </a:lnB>
                    <a:noFill/>
                  </a:tcPr>
                </a:tc>
                <a:tc>
                  <a:txBody>
                    <a:bodyPr/>
                    <a:lstStyle/>
                    <a:p>
                      <a:pPr algn="r" fontAlgn="b"/>
                      <a:r>
                        <a:rPr lang="en-US" sz="600" b="0" i="0" u="none" strike="noStrike">
                          <a:solidFill>
                            <a:srgbClr val="000000"/>
                          </a:solidFill>
                          <a:effectLst/>
                          <a:highlight>
                            <a:srgbClr val="FFFFFF"/>
                          </a:highlight>
                          <a:latin typeface="Arial" panose="020B0604020202020204" pitchFamily="34" charset="0"/>
                        </a:rPr>
                        <a:t>160.29 </a:t>
                      </a:r>
                    </a:p>
                  </a:txBody>
                  <a:tcPr marL="4292" marR="4292" marT="429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solidFill>
                            <a:srgbClr val="FFFFFF"/>
                          </a:solidFill>
                          <a:effectLst/>
                          <a:highlight>
                            <a:srgbClr val="4472C4"/>
                          </a:highlight>
                          <a:latin typeface="Arial" panose="020B0604020202020204" pitchFamily="34" charset="0"/>
                        </a:rPr>
                        <a:t>=</a:t>
                      </a:r>
                    </a:p>
                  </a:txBody>
                  <a:tcPr marL="4292" marR="4292" marT="429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600" b="0" i="0" u="none" strike="noStrike">
                          <a:solidFill>
                            <a:srgbClr val="000000"/>
                          </a:solidFill>
                          <a:effectLst/>
                          <a:highlight>
                            <a:srgbClr val="FFFF00"/>
                          </a:highlight>
                          <a:latin typeface="Arial" panose="020B0604020202020204" pitchFamily="34" charset="0"/>
                        </a:rPr>
                        <a:t>290.9</a:t>
                      </a:r>
                    </a:p>
                  </a:txBody>
                  <a:tcPr marL="4292" marR="4292" marT="429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highlight>
                            <a:srgbClr val="4472C4"/>
                          </a:highlight>
                          <a:latin typeface="Arial" panose="020B060402020202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559752838"/>
                  </a:ext>
                </a:extLst>
              </a:tr>
              <a:tr h="139169">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highlight>
                            <a:srgbClr val="FFFFFF"/>
                          </a:highlight>
                          <a:latin typeface="Arial" panose="020B0604020202020204" pitchFamily="34" charset="0"/>
                        </a:rPr>
                        <a:t>Internal</a:t>
                      </a:r>
                    </a:p>
                  </a:txBody>
                  <a:tcPr marL="4292" marR="4292" marT="4292"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solidFill>
                            <a:srgbClr val="000000"/>
                          </a:solidFill>
                          <a:effectLst/>
                          <a:highlight>
                            <a:srgbClr val="FFFF00"/>
                          </a:highlight>
                          <a:latin typeface="Arial" panose="020B0604020202020204" pitchFamily="34" charset="0"/>
                        </a:rPr>
                        <a:t> $            46,946 </a:t>
                      </a:r>
                    </a:p>
                  </a:txBody>
                  <a:tcPr marL="4292" marR="4292" marT="4292"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solidFill>
                            <a:srgbClr val="000000"/>
                          </a:solidFill>
                          <a:effectLst/>
                          <a:latin typeface="Arial" panose="020B0604020202020204" pitchFamily="34" charset="0"/>
                        </a:rPr>
                        <a:t>÷</a:t>
                      </a:r>
                    </a:p>
                  </a:txBody>
                  <a:tcPr marL="4292" marR="4292" marT="4292" marB="0" anchor="b">
                    <a:lnL>
                      <a:noFill/>
                    </a:lnL>
                    <a:lnR>
                      <a:noFill/>
                    </a:lnR>
                    <a:lnT>
                      <a:noFill/>
                    </a:lnT>
                    <a:lnB>
                      <a:noFill/>
                    </a:lnB>
                    <a:noFill/>
                  </a:tcPr>
                </a:tc>
                <a:tc>
                  <a:txBody>
                    <a:bodyPr/>
                    <a:lstStyle/>
                    <a:p>
                      <a:pPr algn="r" fontAlgn="b"/>
                      <a:r>
                        <a:rPr lang="en-US" sz="600" b="0" i="0" u="none" strike="noStrike">
                          <a:solidFill>
                            <a:srgbClr val="000000"/>
                          </a:solidFill>
                          <a:effectLst/>
                          <a:highlight>
                            <a:srgbClr val="FFFFFF"/>
                          </a:highlight>
                          <a:latin typeface="Arial" panose="020B0604020202020204" pitchFamily="34" charset="0"/>
                        </a:rPr>
                        <a:t>154.38 </a:t>
                      </a:r>
                    </a:p>
                  </a:txBody>
                  <a:tcPr marL="4292" marR="4292" marT="429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solidFill>
                            <a:srgbClr val="FFFFFF"/>
                          </a:solidFill>
                          <a:effectLst/>
                          <a:highlight>
                            <a:srgbClr val="4472C4"/>
                          </a:highlight>
                          <a:latin typeface="Arial" panose="020B0604020202020204" pitchFamily="34" charset="0"/>
                        </a:rPr>
                        <a:t>=</a:t>
                      </a:r>
                    </a:p>
                  </a:txBody>
                  <a:tcPr marL="4292" marR="4292" marT="429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600" b="0" i="0" u="none" strike="noStrike">
                          <a:solidFill>
                            <a:srgbClr val="000000"/>
                          </a:solidFill>
                          <a:effectLst/>
                          <a:highlight>
                            <a:srgbClr val="FFFF00"/>
                          </a:highlight>
                          <a:latin typeface="Arial" panose="020B0604020202020204" pitchFamily="34" charset="0"/>
                        </a:rPr>
                        <a:t>304.1</a:t>
                      </a:r>
                    </a:p>
                  </a:txBody>
                  <a:tcPr marL="4292" marR="4292" marT="429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highlight>
                            <a:srgbClr val="4472C4"/>
                          </a:highlight>
                          <a:latin typeface="Arial" panose="020B060402020202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822262322"/>
                  </a:ext>
                </a:extLst>
              </a:tr>
              <a:tr h="139169">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highlight>
                            <a:srgbClr val="FFFFFF"/>
                          </a:highlight>
                          <a:latin typeface="Arial" panose="020B0604020202020204" pitchFamily="34" charset="0"/>
                        </a:rPr>
                        <a:t>New Vehicle Prep</a:t>
                      </a:r>
                    </a:p>
                  </a:txBody>
                  <a:tcPr marL="4292" marR="4292" marT="4292"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solidFill>
                            <a:srgbClr val="000000"/>
                          </a:solidFill>
                          <a:effectLst/>
                          <a:highlight>
                            <a:srgbClr val="FFFF00"/>
                          </a:highlight>
                          <a:latin typeface="Arial" panose="020B0604020202020204" pitchFamily="34" charset="0"/>
                        </a:rPr>
                        <a:t> $            20,403 </a:t>
                      </a:r>
                    </a:p>
                  </a:txBody>
                  <a:tcPr marL="4292" marR="4292" marT="4292"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solidFill>
                            <a:srgbClr val="000000"/>
                          </a:solidFill>
                          <a:effectLst/>
                          <a:latin typeface="Arial" panose="020B0604020202020204" pitchFamily="34" charset="0"/>
                        </a:rPr>
                        <a:t>÷</a:t>
                      </a:r>
                    </a:p>
                  </a:txBody>
                  <a:tcPr marL="4292" marR="4292" marT="4292" marB="0" anchor="b">
                    <a:lnL>
                      <a:noFill/>
                    </a:lnL>
                    <a:lnR>
                      <a:noFill/>
                    </a:lnR>
                    <a:lnT>
                      <a:noFill/>
                    </a:lnT>
                    <a:lnB>
                      <a:noFill/>
                    </a:lnB>
                    <a:noFill/>
                  </a:tcPr>
                </a:tc>
                <a:tc>
                  <a:txBody>
                    <a:bodyPr/>
                    <a:lstStyle/>
                    <a:p>
                      <a:pPr algn="r" fontAlgn="b"/>
                      <a:r>
                        <a:rPr lang="en-US" sz="600" b="0" i="0" u="none" strike="noStrike">
                          <a:solidFill>
                            <a:srgbClr val="000000"/>
                          </a:solidFill>
                          <a:effectLst/>
                          <a:highlight>
                            <a:srgbClr val="FFFFFF"/>
                          </a:highlight>
                          <a:latin typeface="Arial" panose="020B0604020202020204" pitchFamily="34" charset="0"/>
                        </a:rPr>
                        <a:t>161.42 </a:t>
                      </a:r>
                    </a:p>
                  </a:txBody>
                  <a:tcPr marL="4292" marR="4292" marT="429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solidFill>
                            <a:srgbClr val="FFFFFF"/>
                          </a:solidFill>
                          <a:effectLst/>
                          <a:highlight>
                            <a:srgbClr val="4472C4"/>
                          </a:highlight>
                          <a:latin typeface="Arial" panose="020B0604020202020204" pitchFamily="34" charset="0"/>
                        </a:rPr>
                        <a:t>=</a:t>
                      </a:r>
                    </a:p>
                  </a:txBody>
                  <a:tcPr marL="4292" marR="4292" marT="429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600" b="0" i="0" u="none" strike="noStrike">
                          <a:solidFill>
                            <a:srgbClr val="000000"/>
                          </a:solidFill>
                          <a:effectLst/>
                          <a:highlight>
                            <a:srgbClr val="FFFF00"/>
                          </a:highlight>
                          <a:latin typeface="Arial" panose="020B0604020202020204" pitchFamily="34" charset="0"/>
                        </a:rPr>
                        <a:t>126.4</a:t>
                      </a:r>
                    </a:p>
                  </a:txBody>
                  <a:tcPr marL="4292" marR="4292" marT="429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highlight>
                            <a:srgbClr val="4472C4"/>
                          </a:highlight>
                          <a:latin typeface="Arial" panose="020B060402020202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4016907373"/>
                  </a:ext>
                </a:extLst>
              </a:tr>
              <a:tr h="133817">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highlight>
                            <a:srgbClr val="FFFFFF"/>
                          </a:highlight>
                          <a:latin typeface="Arial" panose="020B0604020202020204" pitchFamily="34" charset="0"/>
                        </a:rPr>
                        <a:t>Total</a:t>
                      </a:r>
                    </a:p>
                  </a:txBody>
                  <a:tcPr marL="4292" marR="4292" marT="4292"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solidFill>
                            <a:srgbClr val="000000"/>
                          </a:solidFill>
                          <a:effectLst/>
                          <a:highlight>
                            <a:srgbClr val="FFFF00"/>
                          </a:highlight>
                          <a:latin typeface="Arial" panose="020B0604020202020204" pitchFamily="34" charset="0"/>
                        </a:rPr>
                        <a:t> $          256,786 </a:t>
                      </a: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highlight>
                            <a:srgbClr val="4472C4"/>
                          </a:highlight>
                          <a:latin typeface="Arial" panose="020B0604020202020204" pitchFamily="34" charset="0"/>
                        </a:rPr>
                        <a:t> </a:t>
                      </a:r>
                    </a:p>
                  </a:txBody>
                  <a:tcPr marL="4292" marR="4292" marT="4292" marB="0" anchor="b">
                    <a:lnL w="63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600" b="0" i="0" u="none" strike="noStrike">
                          <a:solidFill>
                            <a:srgbClr val="FFFFFF"/>
                          </a:solidFill>
                          <a:effectLst/>
                          <a:highlight>
                            <a:srgbClr val="4472C4"/>
                          </a:highlight>
                          <a:latin typeface="Arial" panose="020B0604020202020204" pitchFamily="34" charset="0"/>
                        </a:rPr>
                        <a:t> </a:t>
                      </a:r>
                    </a:p>
                  </a:txBody>
                  <a:tcPr marL="4292" marR="4292" marT="4292" marB="0" anchor="b">
                    <a:lnL>
                      <a:noFill/>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600" b="0" i="0" u="none" strike="noStrike">
                          <a:solidFill>
                            <a:srgbClr val="FFFFFF"/>
                          </a:solidFill>
                          <a:effectLst/>
                          <a:highlight>
                            <a:srgbClr val="4472C4"/>
                          </a:highlight>
                          <a:latin typeface="Arial" panose="020B0604020202020204" pitchFamily="34" charset="0"/>
                        </a:rPr>
                        <a:t> </a:t>
                      </a:r>
                    </a:p>
                  </a:txBody>
                  <a:tcPr marL="4292" marR="4292" marT="4292"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600" b="0" i="0" u="none" strike="noStrike">
                          <a:solidFill>
                            <a:srgbClr val="000000"/>
                          </a:solidFill>
                          <a:effectLst/>
                          <a:highlight>
                            <a:srgbClr val="FFFF00"/>
                          </a:highlight>
                          <a:latin typeface="Arial" panose="020B0604020202020204" pitchFamily="34" charset="0"/>
                        </a:rPr>
                        <a:t>1499.5</a:t>
                      </a: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highlight>
                            <a:srgbClr val="4472C4"/>
                          </a:highlight>
                          <a:latin typeface="Arial" panose="020B0604020202020204" pitchFamily="34" charset="0"/>
                        </a:rPr>
                        <a:t> </a:t>
                      </a:r>
                    </a:p>
                  </a:txBody>
                  <a:tcPr marL="4292" marR="4292" marT="4292"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85461119"/>
                  </a:ext>
                </a:extLst>
              </a:tr>
              <a:tr h="139169">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196234367"/>
                  </a:ext>
                </a:extLst>
              </a:tr>
              <a:tr h="133817">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1" i="1" u="none" strike="noStrike">
                          <a:solidFill>
                            <a:srgbClr val="000000"/>
                          </a:solidFill>
                          <a:effectLst/>
                          <a:highlight>
                            <a:srgbClr val="FFFFFF"/>
                          </a:highlight>
                          <a:latin typeface="Arial" panose="020B0604020202020204" pitchFamily="34" charset="0"/>
                        </a:rPr>
                        <a:t>POTENTIAL</a:t>
                      </a:r>
                    </a:p>
                  </a:txBody>
                  <a:tcPr marL="4292" marR="4292" marT="4292" marB="0" anchor="b">
                    <a:lnL>
                      <a:noFill/>
                    </a:lnL>
                    <a:lnR>
                      <a:noFill/>
                    </a:lnR>
                    <a:lnT>
                      <a:noFill/>
                    </a:lnT>
                    <a:lnB>
                      <a:noFill/>
                    </a:lnB>
                    <a:solidFill>
                      <a:srgbClr val="FFFFFF"/>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940758118"/>
                  </a:ext>
                </a:extLst>
              </a:tr>
              <a:tr h="144522">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highlight>
                            <a:srgbClr val="FFFF00"/>
                          </a:highlight>
                          <a:latin typeface="Calibri" panose="020F0502020204030204" pitchFamily="34" charset="0"/>
                        </a:rPr>
                        <a:t> $              256,786 </a:t>
                      </a: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solidFill>
                            <a:srgbClr val="000000"/>
                          </a:solidFill>
                          <a:effectLst/>
                          <a:latin typeface="Arial" panose="020B0604020202020204" pitchFamily="34" charset="0"/>
                        </a:rPr>
                        <a:t>÷</a:t>
                      </a: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highlight>
                            <a:srgbClr val="FFFF00"/>
                          </a:highlight>
                          <a:latin typeface="Calibri" panose="020F0502020204030204" pitchFamily="34" charset="0"/>
                        </a:rPr>
                        <a:t>1499.47 </a:t>
                      </a: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solidFill>
                            <a:srgbClr val="000000"/>
                          </a:solidFill>
                          <a:effectLst/>
                          <a:latin typeface="Calibri" panose="020F0502020204030204" pitchFamily="34" charset="0"/>
                        </a:rPr>
                        <a:t>=</a:t>
                      </a: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highlight>
                            <a:srgbClr val="FFFF00"/>
                          </a:highlight>
                          <a:latin typeface="Calibri" panose="020F0502020204030204" pitchFamily="34" charset="0"/>
                        </a:rPr>
                        <a:t> $      171.25 </a:t>
                      </a: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349925824"/>
                  </a:ext>
                </a:extLst>
              </a:tr>
              <a:tr h="195416">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gridSpan="2">
                  <a:txBody>
                    <a:bodyPr/>
                    <a:lstStyle/>
                    <a:p>
                      <a:pPr algn="l" fontAlgn="b"/>
                      <a:r>
                        <a:rPr lang="en-US" sz="500" b="0" i="0" u="none" strike="noStrike">
                          <a:solidFill>
                            <a:srgbClr val="000000"/>
                          </a:solidFill>
                          <a:effectLst/>
                          <a:latin typeface="Arial" panose="020B0604020202020204" pitchFamily="34" charset="0"/>
                        </a:rPr>
                        <a:t>Total labor sales for month</a:t>
                      </a:r>
                    </a:p>
                  </a:txBody>
                  <a:tcPr marL="4292" marR="4292" marT="4292"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a:txBody>
                    <a:bodyPr/>
                    <a:lstStyle/>
                    <a:p>
                      <a:pPr algn="l" fontAlgn="b"/>
                      <a:r>
                        <a:rPr lang="en-US" sz="500" b="0" i="0" u="none" strike="noStrike">
                          <a:solidFill>
                            <a:srgbClr val="000000"/>
                          </a:solidFill>
                          <a:effectLst/>
                          <a:latin typeface="Arial" panose="020B0604020202020204" pitchFamily="34" charset="0"/>
                        </a:rPr>
                        <a:t>Total hours billed</a:t>
                      </a:r>
                    </a:p>
                  </a:txBody>
                  <a:tcPr marL="4292" marR="4292" marT="4292"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gridSpan="2">
                  <a:txBody>
                    <a:bodyPr/>
                    <a:lstStyle/>
                    <a:p>
                      <a:pPr algn="l" fontAlgn="b"/>
                      <a:r>
                        <a:rPr lang="en-US" sz="500" b="0" i="0" u="none" strike="noStrike">
                          <a:solidFill>
                            <a:srgbClr val="000000"/>
                          </a:solidFill>
                          <a:effectLst/>
                          <a:latin typeface="Arial" panose="020B0604020202020204" pitchFamily="34" charset="0"/>
                        </a:rPr>
                        <a:t>Effective Labor Rate</a:t>
                      </a:r>
                    </a:p>
                  </a:txBody>
                  <a:tcPr marL="4292" marR="4292" marT="4292"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561067470"/>
                  </a:ext>
                </a:extLst>
              </a:tr>
              <a:tr h="139169">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740796752"/>
                  </a:ext>
                </a:extLst>
              </a:tr>
              <a:tr h="128464">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latin typeface="Calibri" panose="020F0502020204030204" pitchFamily="34" charset="0"/>
                        </a:rPr>
                        <a:t>11.00</a:t>
                      </a: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600" b="1" i="0" u="none" strike="noStrike">
                          <a:solidFill>
                            <a:srgbClr val="000000"/>
                          </a:solidFill>
                          <a:effectLst/>
                          <a:latin typeface="Arial" panose="020B0604020202020204" pitchFamily="34" charset="0"/>
                        </a:rPr>
                        <a:t>x</a:t>
                      </a: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latin typeface="Calibri" panose="020F0502020204030204" pitchFamily="34" charset="0"/>
                        </a:rPr>
                        <a:t>8</a:t>
                      </a: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600" b="1" i="0" u="none" strike="noStrike">
                          <a:solidFill>
                            <a:srgbClr val="000000"/>
                          </a:solidFill>
                          <a:effectLst/>
                          <a:latin typeface="Arial" panose="020B0604020202020204" pitchFamily="34" charset="0"/>
                        </a:rPr>
                        <a:t>x</a:t>
                      </a: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latin typeface="Calibri" panose="020F0502020204030204" pitchFamily="34" charset="0"/>
                        </a:rPr>
                        <a:t>24</a:t>
                      </a: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600" b="0" i="0" u="none" strike="noStrike">
                          <a:solidFill>
                            <a:srgbClr val="000000"/>
                          </a:solidFill>
                          <a:effectLst/>
                          <a:latin typeface="Arial" panose="020B0604020202020204" pitchFamily="34" charset="0"/>
                        </a:rPr>
                        <a:t>=</a:t>
                      </a: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highlight>
                            <a:srgbClr val="FFFF00"/>
                          </a:highlight>
                          <a:latin typeface="Calibri" panose="020F0502020204030204" pitchFamily="34" charset="0"/>
                        </a:rPr>
                        <a:t>2,112.0 </a:t>
                      </a: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000000"/>
                          </a:solidFill>
                          <a:effectLst/>
                          <a:highlight>
                            <a:srgbClr val="FFFFFF"/>
                          </a:highlight>
                          <a:latin typeface="Calibri" panose="020F0502020204030204" pitchFamily="34" charset="0"/>
                        </a:rPr>
                        <a:t> </a:t>
                      </a:r>
                    </a:p>
                  </a:txBody>
                  <a:tcPr marL="4292" marR="4292" marT="4292"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2951713002"/>
                  </a:ext>
                </a:extLst>
              </a:tr>
              <a:tr h="195416">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endParaRPr lang="en-US" sz="500" b="0" i="0" u="none" strike="noStrike">
                        <a:solidFill>
                          <a:srgbClr val="000000"/>
                        </a:solidFill>
                        <a:effectLst/>
                        <a:latin typeface="Arial" panose="020B0604020202020204" pitchFamily="34" charset="0"/>
                      </a:endParaRPr>
                    </a:p>
                  </a:txBody>
                  <a:tcPr marL="4292" marR="4292" marT="4292"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gridSpan="2">
                  <a:txBody>
                    <a:bodyPr/>
                    <a:lstStyle/>
                    <a:p>
                      <a:pPr algn="l" fontAlgn="b"/>
                      <a:r>
                        <a:rPr lang="en-US" sz="500" b="0" i="0" u="none" strike="noStrike">
                          <a:solidFill>
                            <a:srgbClr val="000000"/>
                          </a:solidFill>
                          <a:effectLst/>
                          <a:latin typeface="Arial" panose="020B0604020202020204" pitchFamily="34" charset="0"/>
                        </a:rPr>
                        <a:t># Hours per day for one tech</a:t>
                      </a:r>
                    </a:p>
                  </a:txBody>
                  <a:tcPr marL="4292" marR="4292" marT="4292"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gridSpan="2">
                  <a:txBody>
                    <a:bodyPr/>
                    <a:lstStyle/>
                    <a:p>
                      <a:pPr algn="l" fontAlgn="b"/>
                      <a:r>
                        <a:rPr lang="en-US" sz="500" b="0" i="0" u="none" strike="noStrike">
                          <a:solidFill>
                            <a:srgbClr val="000000"/>
                          </a:solidFill>
                          <a:effectLst/>
                          <a:latin typeface="Arial" panose="020B0604020202020204" pitchFamily="34" charset="0"/>
                        </a:rPr>
                        <a:t>Working Days/Month</a:t>
                      </a:r>
                    </a:p>
                  </a:txBody>
                  <a:tcPr marL="4292" marR="4292" marT="4292"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gridSpan="2">
                  <a:txBody>
                    <a:bodyPr/>
                    <a:lstStyle/>
                    <a:p>
                      <a:pPr algn="l" fontAlgn="b"/>
                      <a:r>
                        <a:rPr lang="en-US" sz="500" b="0" i="0" u="none" strike="noStrike">
                          <a:solidFill>
                            <a:srgbClr val="000000"/>
                          </a:solidFill>
                          <a:effectLst/>
                          <a:latin typeface="Arial" panose="020B0604020202020204" pitchFamily="34" charset="0"/>
                        </a:rPr>
                        <a:t>Clock Hour Aval</a:t>
                      </a:r>
                    </a:p>
                  </a:txBody>
                  <a:tcPr marL="4292" marR="4292" marT="4292"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extLst>
                  <a:ext uri="{0D108BD9-81ED-4DB2-BD59-A6C34878D82A}">
                    <a16:rowId xmlns:a16="http://schemas.microsoft.com/office/drawing/2014/main" val="4276014603"/>
                  </a:ext>
                </a:extLst>
              </a:tr>
              <a:tr h="128464">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815666266"/>
                  </a:ext>
                </a:extLst>
              </a:tr>
              <a:tr h="128464">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highlight>
                            <a:srgbClr val="FFFF00"/>
                          </a:highlight>
                          <a:latin typeface="Calibri" panose="020F0502020204030204" pitchFamily="34" charset="0"/>
                        </a:rPr>
                        <a:t>2,112.0 </a:t>
                      </a: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a:solidFill>
                            <a:srgbClr val="000000"/>
                          </a:solidFill>
                          <a:effectLst/>
                          <a:latin typeface="Arial" panose="020B0604020202020204" pitchFamily="34" charset="0"/>
                        </a:rPr>
                        <a:t>x</a:t>
                      </a: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highlight>
                            <a:srgbClr val="FFFF00"/>
                          </a:highlight>
                          <a:latin typeface="Calibri" panose="020F0502020204030204" pitchFamily="34" charset="0"/>
                        </a:rPr>
                        <a:t> $         171.25 </a:t>
                      </a: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a:solidFill>
                            <a:srgbClr val="000000"/>
                          </a:solidFill>
                          <a:effectLst/>
                          <a:latin typeface="Arial" panose="020B0604020202020204" pitchFamily="34" charset="0"/>
                        </a:rPr>
                        <a:t>=</a:t>
                      </a: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highlight>
                            <a:srgbClr val="FFFF00"/>
                          </a:highlight>
                          <a:latin typeface="Calibri" panose="020F0502020204030204" pitchFamily="34" charset="0"/>
                        </a:rPr>
                        <a:t> $    361,683 </a:t>
                      </a: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highlight>
                            <a:srgbClr val="FFFF00"/>
                          </a:highlight>
                          <a:latin typeface="Calibri" panose="020F0502020204030204" pitchFamily="34" charset="0"/>
                        </a:rPr>
                        <a:t>452103.9</a:t>
                      </a: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017084945"/>
                  </a:ext>
                </a:extLst>
              </a:tr>
              <a:tr h="208753">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r" fontAlgn="b"/>
                      <a:r>
                        <a:rPr lang="en-US" sz="500" b="0" i="0" u="none" strike="noStrike">
                          <a:solidFill>
                            <a:srgbClr val="000000"/>
                          </a:solidFill>
                          <a:effectLst/>
                          <a:latin typeface="Arial" panose="020B0604020202020204" pitchFamily="34" charset="0"/>
                        </a:rPr>
                        <a:t>Clock Hours Available</a:t>
                      </a:r>
                    </a:p>
                  </a:txBody>
                  <a:tcPr marL="4292" marR="4292" marT="4292"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gridSpan="2">
                  <a:txBody>
                    <a:bodyPr/>
                    <a:lstStyle/>
                    <a:p>
                      <a:pPr algn="l" fontAlgn="b"/>
                      <a:r>
                        <a:rPr lang="en-US" sz="500" b="0" i="0" u="none" strike="noStrike">
                          <a:solidFill>
                            <a:srgbClr val="000000"/>
                          </a:solidFill>
                          <a:effectLst/>
                          <a:latin typeface="Arial" panose="020B0604020202020204" pitchFamily="34" charset="0"/>
                        </a:rPr>
                        <a:t>Effective Labor Rate</a:t>
                      </a:r>
                    </a:p>
                  </a:txBody>
                  <a:tcPr marL="4292" marR="4292" marT="4292"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rowSpan="2">
                  <a:txBody>
                    <a:bodyPr/>
                    <a:lstStyle/>
                    <a:p>
                      <a:pPr algn="ctr" fontAlgn="b"/>
                      <a:r>
                        <a:rPr lang="en-US" sz="500" b="0" i="0" u="none" strike="noStrike">
                          <a:solidFill>
                            <a:srgbClr val="000000"/>
                          </a:solidFill>
                          <a:effectLst/>
                          <a:latin typeface="Arial" panose="020B0604020202020204" pitchFamily="34" charset="0"/>
                        </a:rPr>
                        <a:t>Labor sales potential @100%</a:t>
                      </a:r>
                    </a:p>
                  </a:txBody>
                  <a:tcPr marL="4292" marR="4292" marT="4292" marB="0" anchor="b">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rowSpan="2">
                  <a:txBody>
                    <a:bodyPr/>
                    <a:lstStyle/>
                    <a:p>
                      <a:pPr algn="ctr" fontAlgn="b"/>
                      <a:r>
                        <a:rPr lang="en-US" sz="500" b="0" i="0" u="none" strike="noStrike">
                          <a:solidFill>
                            <a:srgbClr val="000000"/>
                          </a:solidFill>
                          <a:effectLst/>
                          <a:latin typeface="Calibri" panose="020F0502020204030204" pitchFamily="34" charset="0"/>
                        </a:rPr>
                        <a:t>Labor sales potential @ 125%</a:t>
                      </a:r>
                    </a:p>
                  </a:txBody>
                  <a:tcPr marL="4292" marR="4292" marT="4292" marB="0" anchor="b">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579964758"/>
                  </a:ext>
                </a:extLst>
              </a:tr>
              <a:tr h="139169">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12700" cap="flat" cmpd="sng" algn="ctr">
                      <a:solidFill>
                        <a:srgbClr val="000000"/>
                      </a:solidFill>
                      <a:prstDash val="solid"/>
                      <a:round/>
                      <a:headEnd type="none" w="med" len="med"/>
                      <a:tailEnd type="none" w="med" len="med"/>
                    </a:lnB>
                    <a:noFill/>
                  </a:tcPr>
                </a:tc>
                <a:tc vMerge="1">
                  <a:txBody>
                    <a:bodyPr/>
                    <a:lstStyle/>
                    <a:p>
                      <a:endParaRPr lang="en-US"/>
                    </a:p>
                  </a:txBody>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12700" cap="flat" cmpd="sng" algn="ctr">
                      <a:solidFill>
                        <a:srgbClr val="000000"/>
                      </a:solidFill>
                      <a:prstDash val="solid"/>
                      <a:round/>
                      <a:headEnd type="none" w="med" len="med"/>
                      <a:tailEnd type="none" w="med" len="med"/>
                    </a:lnB>
                    <a:noFill/>
                  </a:tcPr>
                </a:tc>
                <a:tc vMerge="1">
                  <a:txBody>
                    <a:bodyPr/>
                    <a:lstStyle/>
                    <a:p>
                      <a:endParaRPr lang="en-US"/>
                    </a:p>
                  </a:txBody>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450379573"/>
                  </a:ext>
                </a:extLst>
              </a:tr>
              <a:tr h="128464">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gridSpan="8">
                  <a:txBody>
                    <a:bodyPr/>
                    <a:lstStyle/>
                    <a:p>
                      <a:pPr algn="l" fontAlgn="b"/>
                      <a:r>
                        <a:rPr lang="en-US" sz="600" b="0" i="0" u="none" strike="noStrike">
                          <a:solidFill>
                            <a:srgbClr val="000000"/>
                          </a:solidFill>
                          <a:effectLst/>
                          <a:latin typeface="Calibri" panose="020F0502020204030204" pitchFamily="34" charset="0"/>
                        </a:rPr>
                        <a:t>How proficient are your technicians ?</a:t>
                      </a:r>
                    </a:p>
                  </a:txBody>
                  <a:tcPr marL="4292" marR="4292" marT="429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129700775"/>
                  </a:ext>
                </a:extLst>
              </a:tr>
              <a:tr h="128464">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485420777"/>
                  </a:ext>
                </a:extLst>
              </a:tr>
              <a:tr h="139169">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latin typeface="Calibri" panose="020F0502020204030204" pitchFamily="34" charset="0"/>
                        </a:rPr>
                        <a:t>1,602.0 </a:t>
                      </a: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700" b="0" i="0" u="none" strike="noStrike">
                          <a:solidFill>
                            <a:srgbClr val="000000"/>
                          </a:solidFill>
                          <a:effectLst/>
                          <a:latin typeface="Arial" panose="020B0604020202020204" pitchFamily="34" charset="0"/>
                        </a:rPr>
                        <a:t>÷</a:t>
                      </a: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latin typeface="Calibri" panose="020F0502020204030204" pitchFamily="34" charset="0"/>
                        </a:rPr>
                        <a:t>2,288.00 </a:t>
                      </a: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600" b="0" i="0" u="none" strike="noStrike">
                          <a:solidFill>
                            <a:srgbClr val="000000"/>
                          </a:solidFill>
                          <a:effectLst/>
                          <a:latin typeface="Calibri" panose="020F0502020204030204" pitchFamily="34" charset="0"/>
                        </a:rPr>
                        <a:t>=</a:t>
                      </a: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highlight>
                            <a:srgbClr val="FFFF00"/>
                          </a:highlight>
                          <a:latin typeface="Calibri" panose="020F0502020204030204" pitchFamily="34" charset="0"/>
                        </a:rPr>
                        <a:t>70.02%</a:t>
                      </a: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361463042"/>
                  </a:ext>
                </a:extLst>
              </a:tr>
              <a:tr h="195416">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t"/>
                      <a:r>
                        <a:rPr lang="en-US" sz="500" b="0" i="0" u="none" strike="noStrike">
                          <a:solidFill>
                            <a:srgbClr val="000000"/>
                          </a:solidFill>
                          <a:effectLst/>
                          <a:latin typeface="Arial" panose="020B0604020202020204" pitchFamily="34" charset="0"/>
                        </a:rPr>
                        <a:t>Hours Billed</a:t>
                      </a:r>
                    </a:p>
                  </a:txBody>
                  <a:tcPr marL="4292" marR="4292" marT="4292" marB="0">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t"/>
                      <a:r>
                        <a:rPr lang="en-US" sz="500" b="0" i="0" u="none" strike="noStrike">
                          <a:solidFill>
                            <a:srgbClr val="000000"/>
                          </a:solidFill>
                          <a:effectLst/>
                          <a:latin typeface="Arial" panose="020B0604020202020204" pitchFamily="34" charset="0"/>
                        </a:rPr>
                        <a:t>Hours Available</a:t>
                      </a:r>
                    </a:p>
                  </a:txBody>
                  <a:tcPr marL="4292" marR="4292" marT="4292" marB="0">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t"/>
                      <a:r>
                        <a:rPr lang="en-US" sz="500" b="0" i="0" u="none" strike="noStrike">
                          <a:solidFill>
                            <a:srgbClr val="000000"/>
                          </a:solidFill>
                          <a:effectLst/>
                          <a:latin typeface="Arial" panose="020B0604020202020204" pitchFamily="34" charset="0"/>
                        </a:rPr>
                        <a:t>Tech Proficiency</a:t>
                      </a:r>
                    </a:p>
                  </a:txBody>
                  <a:tcPr marL="4292" marR="4292" marT="4292" marB="0">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15120888"/>
                  </a:ext>
                </a:extLst>
              </a:tr>
              <a:tr h="128464">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982489740"/>
                  </a:ext>
                </a:extLst>
              </a:tr>
              <a:tr h="128464">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114743467"/>
                  </a:ext>
                </a:extLst>
              </a:tr>
              <a:tr h="133817">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dirty="0">
                          <a:solidFill>
                            <a:srgbClr val="000000"/>
                          </a:solidFill>
                          <a:effectLst/>
                          <a:latin typeface="Calibri" panose="020F050202020403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259530140"/>
                  </a:ext>
                </a:extLst>
              </a:tr>
            </a:tbl>
          </a:graphicData>
        </a:graphic>
      </p:graphicFrame>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85000" lnSpcReduction="10000"/>
          </a:bodyPr>
          <a:lstStyle/>
          <a:p>
            <a:pPr algn="l"/>
            <a:endParaRPr lang="en-US" sz="1800" b="0" i="0" u="none" strike="noStrike" baseline="0" dirty="0">
              <a:solidFill>
                <a:srgbClr val="000000"/>
              </a:solidFill>
              <a:latin typeface="Calibri" panose="020F0502020204030204" pitchFamily="34" charset="0"/>
            </a:endParaRPr>
          </a:p>
          <a:p>
            <a:r>
              <a:rPr lang="en-US" dirty="0">
                <a:solidFill>
                  <a:srgbClr val="221E1F"/>
                </a:solidFill>
                <a:latin typeface="Calibri" panose="020F0502020204030204" pitchFamily="34" charset="0"/>
              </a:rPr>
              <a:t>Facility utilization is 20% lower than the NADA guide.</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Eliminate down time. Preload the shop with jobs the evening before. Make sure there is proper staffing for the peak hours or operation.</a:t>
            </a:r>
          </a:p>
          <a:p>
            <a:r>
              <a:rPr lang="en-US" dirty="0">
                <a:solidFill>
                  <a:srgbClr val="221E1F"/>
                </a:solidFill>
                <a:latin typeface="Calibri" panose="020F0502020204030204" pitchFamily="34" charset="0"/>
              </a:rPr>
              <a:t>Stagger drop off times to help with workflow and eliminate down time between appointments. Make sure dispatch is utilizing flat bays.</a:t>
            </a:r>
          </a:p>
          <a:p>
            <a:r>
              <a:rPr lang="en-US" sz="1800" b="0" i="0" u="none" strike="noStrike" baseline="0" dirty="0">
                <a:solidFill>
                  <a:srgbClr val="221E1F"/>
                </a:solidFill>
                <a:latin typeface="Calibri" panose="020F0502020204030204" pitchFamily="34" charset="0"/>
              </a:rPr>
              <a:t>Track proficiency weekly. </a:t>
            </a:r>
            <a:r>
              <a:rPr lang="en-US" dirty="0">
                <a:solidFill>
                  <a:srgbClr val="221E1F"/>
                </a:solidFill>
                <a:latin typeface="Calibri" panose="020F0502020204030204" pitchFamily="34" charset="0"/>
              </a:rPr>
              <a:t>Monitor desk and workflow daily. Perform walk arounds multiple times a day to make sure people are on their jobs and working.</a:t>
            </a:r>
            <a:endParaRPr lang="en-US" sz="1800" b="0" i="0" u="none" strike="noStrike" baseline="0" dirty="0">
              <a:solidFill>
                <a:srgbClr val="221E1F"/>
              </a:solidFill>
              <a:latin typeface="Calibri" panose="020F0502020204030204" pitchFamily="34" charset="0"/>
            </a:endParaRPr>
          </a:p>
          <a:p>
            <a:endParaRPr lang="en-US" dirty="0"/>
          </a:p>
        </p:txBody>
      </p:sp>
      <p:graphicFrame>
        <p:nvGraphicFramePr>
          <p:cNvPr id="10" name="Content Placeholder 9">
            <a:extLst>
              <a:ext uri="{FF2B5EF4-FFF2-40B4-BE49-F238E27FC236}">
                <a16:creationId xmlns:a16="http://schemas.microsoft.com/office/drawing/2014/main" id="{9C7A02B4-63F3-BA8B-4208-085BD91FED6D}"/>
              </a:ext>
            </a:extLst>
          </p:cNvPr>
          <p:cNvGraphicFramePr>
            <a:graphicFrameLocks noGrp="1"/>
          </p:cNvGraphicFramePr>
          <p:nvPr>
            <p:ph sz="half" idx="2"/>
          </p:nvPr>
        </p:nvGraphicFramePr>
        <p:xfrm>
          <a:off x="5575973" y="2160590"/>
          <a:ext cx="3211753" cy="3881432"/>
        </p:xfrm>
        <a:graphic>
          <a:graphicData uri="http://schemas.openxmlformats.org/drawingml/2006/table">
            <a:tbl>
              <a:tblPr/>
              <a:tblGrid>
                <a:gridCol w="1276137">
                  <a:extLst>
                    <a:ext uri="{9D8B030D-6E8A-4147-A177-3AD203B41FA5}">
                      <a16:colId xmlns:a16="http://schemas.microsoft.com/office/drawing/2014/main" val="649504728"/>
                    </a:ext>
                  </a:extLst>
                </a:gridCol>
                <a:gridCol w="839338">
                  <a:extLst>
                    <a:ext uri="{9D8B030D-6E8A-4147-A177-3AD203B41FA5}">
                      <a16:colId xmlns:a16="http://schemas.microsoft.com/office/drawing/2014/main" val="2137943807"/>
                    </a:ext>
                  </a:extLst>
                </a:gridCol>
                <a:gridCol w="548139">
                  <a:extLst>
                    <a:ext uri="{9D8B030D-6E8A-4147-A177-3AD203B41FA5}">
                      <a16:colId xmlns:a16="http://schemas.microsoft.com/office/drawing/2014/main" val="529882735"/>
                    </a:ext>
                  </a:extLst>
                </a:gridCol>
                <a:gridCol w="548139">
                  <a:extLst>
                    <a:ext uri="{9D8B030D-6E8A-4147-A177-3AD203B41FA5}">
                      <a16:colId xmlns:a16="http://schemas.microsoft.com/office/drawing/2014/main" val="692283063"/>
                    </a:ext>
                  </a:extLst>
                </a:gridCol>
              </a:tblGrid>
              <a:tr h="211839">
                <a:tc gridSpan="4">
                  <a:txBody>
                    <a:bodyPr/>
                    <a:lstStyle/>
                    <a:p>
                      <a:pPr algn="ctr" fontAlgn="b"/>
                      <a:r>
                        <a:rPr lang="en-US" sz="900" b="1" i="0" u="none" strike="noStrike">
                          <a:solidFill>
                            <a:srgbClr val="FFFFFF"/>
                          </a:solidFill>
                          <a:effectLst/>
                          <a:highlight>
                            <a:srgbClr val="4472C4"/>
                          </a:highlight>
                          <a:latin typeface="Arial" panose="020B0604020202020204" pitchFamily="34" charset="0"/>
                        </a:rPr>
                        <a:t>FACILITY POTENTIAL</a:t>
                      </a:r>
                    </a:p>
                  </a:txBody>
                  <a:tcPr marL="6834" marR="6834" marT="6834"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4472C4"/>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09347467"/>
                  </a:ext>
                </a:extLst>
              </a:tr>
              <a:tr h="464679">
                <a:tc>
                  <a:txBody>
                    <a:bodyPr/>
                    <a:lstStyle/>
                    <a:p>
                      <a:pPr algn="l" fontAlgn="b"/>
                      <a:r>
                        <a:rPr lang="en-US" sz="900" b="0" i="0" u="none" strike="noStrike">
                          <a:solidFill>
                            <a:srgbClr val="FFFFFF"/>
                          </a:solidFill>
                          <a:effectLst/>
                          <a:highlight>
                            <a:srgbClr val="4472C4"/>
                          </a:highlight>
                          <a:latin typeface="Arial" panose="020B0604020202020204" pitchFamily="34" charset="0"/>
                        </a:rPr>
                        <a:t>Number of Bays</a:t>
                      </a:r>
                    </a:p>
                  </a:txBody>
                  <a:tcPr marL="6834" marR="6834" marT="6834"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r" fontAlgn="b"/>
                      <a:r>
                        <a:rPr lang="en-US" sz="1000" b="0" i="0" u="none" strike="noStrike">
                          <a:solidFill>
                            <a:srgbClr val="000000"/>
                          </a:solidFill>
                          <a:effectLst/>
                          <a:highlight>
                            <a:srgbClr val="FFFFFF"/>
                          </a:highlight>
                          <a:latin typeface="Calibri" panose="020F0502020204030204" pitchFamily="34" charset="0"/>
                        </a:rPr>
                        <a:t>14</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4251797858"/>
                  </a:ext>
                </a:extLst>
              </a:tr>
              <a:tr h="170838">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ctr" fontAlgn="b"/>
                      <a:r>
                        <a:rPr lang="en-US" sz="900" b="1" i="0" u="none" strike="noStrike">
                          <a:solidFill>
                            <a:srgbClr val="FFFFFF"/>
                          </a:solidFill>
                          <a:effectLst/>
                          <a:highlight>
                            <a:srgbClr val="4472C4"/>
                          </a:highlight>
                          <a:latin typeface="Arial" panose="020B0604020202020204" pitchFamily="34" charset="0"/>
                        </a:rPr>
                        <a:t>x</a:t>
                      </a:r>
                    </a:p>
                  </a:txBody>
                  <a:tcPr marL="6834" marR="6834" marT="6834"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a:noFill/>
                    </a:lnL>
                    <a:lnR>
                      <a:noFill/>
                    </a:lnR>
                    <a:lnT>
                      <a:noFill/>
                    </a:lnT>
                    <a:lnB>
                      <a:noFill/>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2123280904"/>
                  </a:ext>
                </a:extLst>
              </a:tr>
              <a:tr h="177671">
                <a:tc>
                  <a:txBody>
                    <a:bodyPr/>
                    <a:lstStyle/>
                    <a:p>
                      <a:pPr algn="l" fontAlgn="b"/>
                      <a:r>
                        <a:rPr lang="en-US" sz="900" b="0" i="0" u="none" strike="noStrike">
                          <a:solidFill>
                            <a:srgbClr val="FFFFFF"/>
                          </a:solidFill>
                          <a:effectLst/>
                          <a:highlight>
                            <a:srgbClr val="4472C4"/>
                          </a:highlight>
                          <a:latin typeface="Arial" panose="020B0604020202020204" pitchFamily="34" charset="0"/>
                        </a:rPr>
                        <a:t>Number of Days</a:t>
                      </a:r>
                    </a:p>
                  </a:txBody>
                  <a:tcPr marL="6834" marR="6834" marT="6834"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r" fontAlgn="b"/>
                      <a:r>
                        <a:rPr lang="en-US" sz="1000" b="0" i="0" u="none" strike="noStrike">
                          <a:solidFill>
                            <a:srgbClr val="000000"/>
                          </a:solidFill>
                          <a:effectLst/>
                          <a:highlight>
                            <a:srgbClr val="FFFFFF"/>
                          </a:highlight>
                          <a:latin typeface="Calibri" panose="020F0502020204030204" pitchFamily="34" charset="0"/>
                        </a:rPr>
                        <a:t>24</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879086736"/>
                  </a:ext>
                </a:extLst>
              </a:tr>
              <a:tr h="177671">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ctr" fontAlgn="b"/>
                      <a:r>
                        <a:rPr lang="en-US" sz="900" b="1" i="0" u="none" strike="noStrike">
                          <a:solidFill>
                            <a:srgbClr val="FFFFFF"/>
                          </a:solidFill>
                          <a:effectLst/>
                          <a:highlight>
                            <a:srgbClr val="4472C4"/>
                          </a:highlight>
                          <a:latin typeface="Arial" panose="020B0604020202020204" pitchFamily="34" charset="0"/>
                        </a:rPr>
                        <a:t>x</a:t>
                      </a:r>
                    </a:p>
                  </a:txBody>
                  <a:tcPr marL="6834" marR="6834" marT="6834"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a:noFill/>
                    </a:lnL>
                    <a:lnR>
                      <a:noFill/>
                    </a:lnR>
                    <a:lnT>
                      <a:noFill/>
                    </a:lnT>
                    <a:lnB>
                      <a:noFill/>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4150371385"/>
                  </a:ext>
                </a:extLst>
              </a:tr>
              <a:tr h="177671">
                <a:tc>
                  <a:txBody>
                    <a:bodyPr/>
                    <a:lstStyle/>
                    <a:p>
                      <a:pPr algn="l" fontAlgn="b"/>
                      <a:r>
                        <a:rPr lang="en-US" sz="900" b="0" i="0" u="none" strike="noStrike">
                          <a:solidFill>
                            <a:srgbClr val="FFFFFF"/>
                          </a:solidFill>
                          <a:effectLst/>
                          <a:highlight>
                            <a:srgbClr val="4472C4"/>
                          </a:highlight>
                          <a:latin typeface="Arial" panose="020B0604020202020204" pitchFamily="34" charset="0"/>
                        </a:rPr>
                        <a:t>Number of Hours</a:t>
                      </a:r>
                    </a:p>
                  </a:txBody>
                  <a:tcPr marL="6834" marR="6834" marT="6834"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r" fontAlgn="b"/>
                      <a:r>
                        <a:rPr lang="en-US" sz="1000" b="0" i="0" u="none" strike="noStrike">
                          <a:solidFill>
                            <a:srgbClr val="000000"/>
                          </a:solidFill>
                          <a:effectLst/>
                          <a:highlight>
                            <a:srgbClr val="FFFFFF"/>
                          </a:highlight>
                          <a:latin typeface="Calibri" panose="020F0502020204030204" pitchFamily="34" charset="0"/>
                        </a:rPr>
                        <a:t>8</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4036696120"/>
                  </a:ext>
                </a:extLst>
              </a:tr>
              <a:tr h="177671">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ctr" fontAlgn="b"/>
                      <a:r>
                        <a:rPr lang="en-US" sz="900" b="1" i="0" u="none" strike="noStrike">
                          <a:solidFill>
                            <a:srgbClr val="FFFFFF"/>
                          </a:solidFill>
                          <a:effectLst/>
                          <a:highlight>
                            <a:srgbClr val="4472C4"/>
                          </a:highlight>
                          <a:latin typeface="Arial" panose="020B0604020202020204" pitchFamily="34" charset="0"/>
                        </a:rPr>
                        <a:t>x</a:t>
                      </a:r>
                    </a:p>
                  </a:txBody>
                  <a:tcPr marL="6834" marR="6834" marT="6834"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a:noFill/>
                    </a:lnL>
                    <a:lnR>
                      <a:noFill/>
                    </a:lnR>
                    <a:lnT>
                      <a:noFill/>
                    </a:lnT>
                    <a:lnB>
                      <a:noFill/>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4070273385"/>
                  </a:ext>
                </a:extLst>
              </a:tr>
              <a:tr h="177671">
                <a:tc>
                  <a:txBody>
                    <a:bodyPr/>
                    <a:lstStyle/>
                    <a:p>
                      <a:pPr algn="l" fontAlgn="b"/>
                      <a:r>
                        <a:rPr lang="en-US" sz="900" b="0" i="0" u="none" strike="noStrike">
                          <a:solidFill>
                            <a:srgbClr val="FFFFFF"/>
                          </a:solidFill>
                          <a:effectLst/>
                          <a:highlight>
                            <a:srgbClr val="4472C4"/>
                          </a:highlight>
                          <a:latin typeface="Arial" panose="020B0604020202020204" pitchFamily="34" charset="0"/>
                        </a:rPr>
                        <a:t>Effective Labor Rate</a:t>
                      </a:r>
                    </a:p>
                  </a:txBody>
                  <a:tcPr marL="6834" marR="6834" marT="6834"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000" b="0" i="0" u="none" strike="noStrike">
                          <a:solidFill>
                            <a:srgbClr val="000000"/>
                          </a:solidFill>
                          <a:effectLst/>
                          <a:highlight>
                            <a:srgbClr val="FFFF00"/>
                          </a:highlight>
                          <a:latin typeface="Calibri" panose="020F0502020204030204" pitchFamily="34" charset="0"/>
                        </a:rPr>
                        <a:t> $            171.25 </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2113066563"/>
                  </a:ext>
                </a:extLst>
              </a:tr>
              <a:tr h="177671">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r" fontAlgn="b"/>
                      <a:r>
                        <a:rPr lang="en-US" sz="700" b="0" i="1" u="none" strike="noStrike">
                          <a:solidFill>
                            <a:srgbClr val="FFFFFF"/>
                          </a:solidFill>
                          <a:effectLst/>
                          <a:highlight>
                            <a:srgbClr val="4472C4"/>
                          </a:highlight>
                          <a:latin typeface="Arial" panose="020B0604020202020204" pitchFamily="34" charset="0"/>
                        </a:rPr>
                        <a:t> </a:t>
                      </a:r>
                    </a:p>
                  </a:txBody>
                  <a:tcPr marL="6834" marR="6834" marT="6834"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a:noFill/>
                    </a:lnL>
                    <a:lnR>
                      <a:noFill/>
                    </a:lnR>
                    <a:lnT>
                      <a:noFill/>
                    </a:lnT>
                    <a:lnB>
                      <a:noFill/>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307194936"/>
                  </a:ext>
                </a:extLst>
              </a:tr>
              <a:tr h="170838">
                <a:tc>
                  <a:txBody>
                    <a:bodyPr/>
                    <a:lstStyle/>
                    <a:p>
                      <a:pPr algn="l" fontAlgn="b"/>
                      <a:r>
                        <a:rPr lang="en-US" sz="900" b="0" i="0" u="none" strike="noStrike">
                          <a:solidFill>
                            <a:srgbClr val="FFFFFF"/>
                          </a:solidFill>
                          <a:effectLst/>
                          <a:highlight>
                            <a:srgbClr val="4472C4"/>
                          </a:highlight>
                          <a:latin typeface="Arial" panose="020B0604020202020204" pitchFamily="34" charset="0"/>
                        </a:rPr>
                        <a:t>FACILITY POTENTIAL</a:t>
                      </a:r>
                    </a:p>
                  </a:txBody>
                  <a:tcPr marL="6834" marR="6834" marT="6834"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000" b="0" i="0" u="none" strike="noStrike">
                          <a:solidFill>
                            <a:srgbClr val="000000"/>
                          </a:solidFill>
                          <a:effectLst/>
                          <a:highlight>
                            <a:srgbClr val="FFFF00"/>
                          </a:highlight>
                          <a:latin typeface="Calibri" panose="020F0502020204030204" pitchFamily="34" charset="0"/>
                        </a:rPr>
                        <a:t> $          460,324 </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2494796388"/>
                  </a:ext>
                </a:extLst>
              </a:tr>
              <a:tr h="177671">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a:noFill/>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a:noFill/>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4472C4"/>
                    </a:solidFill>
                  </a:tcPr>
                </a:tc>
                <a:extLst>
                  <a:ext uri="{0D108BD9-81ED-4DB2-BD59-A6C34878D82A}">
                    <a16:rowId xmlns:a16="http://schemas.microsoft.com/office/drawing/2014/main" val="2462337749"/>
                  </a:ext>
                </a:extLst>
              </a:tr>
              <a:tr h="170838">
                <a:tc>
                  <a:txBody>
                    <a:bodyPr/>
                    <a:lstStyle/>
                    <a:p>
                      <a:pPr algn="l" fontAlgn="b"/>
                      <a:endParaRPr lang="en-US" sz="1000" b="0" i="0" u="none" strike="noStrike">
                        <a:solidFill>
                          <a:srgbClr val="000000"/>
                        </a:solidFill>
                        <a:effectLst/>
                        <a:latin typeface="Calibri" panose="020F0502020204030204" pitchFamily="34" charset="0"/>
                      </a:endParaRPr>
                    </a:p>
                  </a:txBody>
                  <a:tcPr marL="6834" marR="6834" marT="6834"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solidFill>
                          <a:srgbClr val="000000"/>
                        </a:solidFill>
                        <a:effectLst/>
                        <a:latin typeface="Calibri" panose="020F0502020204030204" pitchFamily="34" charset="0"/>
                      </a:endParaRPr>
                    </a:p>
                  </a:txBody>
                  <a:tcPr marL="6834" marR="6834" marT="6834"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solidFill>
                          <a:srgbClr val="000000"/>
                        </a:solidFill>
                        <a:effectLst/>
                        <a:latin typeface="Calibri" panose="020F0502020204030204" pitchFamily="34" charset="0"/>
                      </a:endParaRPr>
                    </a:p>
                  </a:txBody>
                  <a:tcPr marL="6834" marR="6834" marT="6834"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solidFill>
                          <a:srgbClr val="000000"/>
                        </a:solidFill>
                        <a:effectLst/>
                        <a:latin typeface="Calibri" panose="020F0502020204030204" pitchFamily="34" charset="0"/>
                      </a:endParaRPr>
                    </a:p>
                  </a:txBody>
                  <a:tcPr marL="6834" marR="6834" marT="6834"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230553335"/>
                  </a:ext>
                </a:extLst>
              </a:tr>
              <a:tr h="184505">
                <a:tc gridSpan="4">
                  <a:txBody>
                    <a:bodyPr/>
                    <a:lstStyle/>
                    <a:p>
                      <a:pPr algn="ctr" fontAlgn="b"/>
                      <a:r>
                        <a:rPr lang="en-US" sz="900" b="1" i="0" u="none" strike="noStrike">
                          <a:solidFill>
                            <a:srgbClr val="FFFFFF"/>
                          </a:solidFill>
                          <a:effectLst/>
                          <a:highlight>
                            <a:srgbClr val="4472C4"/>
                          </a:highlight>
                          <a:latin typeface="Arial" panose="020B0604020202020204" pitchFamily="34" charset="0"/>
                        </a:rPr>
                        <a:t>FACILITY UTILIZATION</a:t>
                      </a:r>
                    </a:p>
                  </a:txBody>
                  <a:tcPr marL="6834" marR="6834" marT="6834"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4472C4"/>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640938064"/>
                  </a:ext>
                </a:extLst>
              </a:tr>
              <a:tr h="164004">
                <a:tc>
                  <a:txBody>
                    <a:bodyPr/>
                    <a:lstStyle/>
                    <a:p>
                      <a:pPr algn="l" fontAlgn="b"/>
                      <a:r>
                        <a:rPr lang="en-US" sz="900" b="0" i="0" u="none" strike="noStrike">
                          <a:solidFill>
                            <a:srgbClr val="FFFFFF"/>
                          </a:solidFill>
                          <a:effectLst/>
                          <a:highlight>
                            <a:srgbClr val="4472C4"/>
                          </a:highlight>
                          <a:latin typeface="Arial" panose="020B0604020202020204" pitchFamily="34" charset="0"/>
                        </a:rPr>
                        <a:t>Total Labor Sales</a:t>
                      </a:r>
                    </a:p>
                  </a:txBody>
                  <a:tcPr marL="6834" marR="6834" marT="6834"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000" b="0" i="0" u="none" strike="noStrike">
                          <a:solidFill>
                            <a:srgbClr val="000000"/>
                          </a:solidFill>
                          <a:effectLst/>
                          <a:highlight>
                            <a:srgbClr val="FFFF00"/>
                          </a:highlight>
                          <a:latin typeface="Calibri" panose="020F0502020204030204" pitchFamily="34" charset="0"/>
                        </a:rPr>
                        <a:t> $          256,786 </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1476900762"/>
                  </a:ext>
                </a:extLst>
              </a:tr>
              <a:tr h="177671">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ctr" fontAlgn="b"/>
                      <a:r>
                        <a:rPr lang="en-US" sz="1100" b="0" i="0" u="none" strike="noStrike">
                          <a:solidFill>
                            <a:srgbClr val="FFFFFF"/>
                          </a:solidFill>
                          <a:effectLst/>
                          <a:highlight>
                            <a:srgbClr val="4472C4"/>
                          </a:highlight>
                          <a:latin typeface="Arial" panose="020B0604020202020204" pitchFamily="34" charset="0"/>
                        </a:rPr>
                        <a:t>÷</a:t>
                      </a:r>
                    </a:p>
                  </a:txBody>
                  <a:tcPr marL="6834" marR="6834" marT="6834"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a:noFill/>
                    </a:lnL>
                    <a:lnR>
                      <a:noFill/>
                    </a:lnR>
                    <a:lnT>
                      <a:noFill/>
                    </a:lnT>
                    <a:lnB>
                      <a:noFill/>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1007597923"/>
                  </a:ext>
                </a:extLst>
              </a:tr>
              <a:tr h="164004">
                <a:tc>
                  <a:txBody>
                    <a:bodyPr/>
                    <a:lstStyle/>
                    <a:p>
                      <a:pPr algn="l" fontAlgn="b"/>
                      <a:r>
                        <a:rPr lang="en-US" sz="900" b="0" i="0" u="none" strike="noStrike">
                          <a:solidFill>
                            <a:srgbClr val="FFFFFF"/>
                          </a:solidFill>
                          <a:effectLst/>
                          <a:highlight>
                            <a:srgbClr val="4472C4"/>
                          </a:highlight>
                          <a:latin typeface="Arial" panose="020B0604020202020204" pitchFamily="34" charset="0"/>
                        </a:rPr>
                        <a:t>Facility Potential</a:t>
                      </a:r>
                    </a:p>
                  </a:txBody>
                  <a:tcPr marL="6834" marR="6834" marT="6834"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000" b="0" i="0" u="none" strike="noStrike">
                          <a:solidFill>
                            <a:srgbClr val="000000"/>
                          </a:solidFill>
                          <a:effectLst/>
                          <a:highlight>
                            <a:srgbClr val="FFFF00"/>
                          </a:highlight>
                          <a:latin typeface="Calibri" panose="020F0502020204030204" pitchFamily="34" charset="0"/>
                        </a:rPr>
                        <a:t> $          460,324 </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2201665026"/>
                  </a:ext>
                </a:extLst>
              </a:tr>
              <a:tr h="164004">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r" fontAlgn="b"/>
                      <a:r>
                        <a:rPr lang="en-US" sz="700" b="0" i="1" u="none" strike="noStrike">
                          <a:solidFill>
                            <a:srgbClr val="FFFFFF"/>
                          </a:solidFill>
                          <a:effectLst/>
                          <a:highlight>
                            <a:srgbClr val="4472C4"/>
                          </a:highlight>
                          <a:latin typeface="Arial" panose="020B0604020202020204" pitchFamily="34" charset="0"/>
                        </a:rPr>
                        <a:t>equals</a:t>
                      </a:r>
                    </a:p>
                  </a:txBody>
                  <a:tcPr marL="6834" marR="6834" marT="6834"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a:noFill/>
                    </a:lnL>
                    <a:lnR>
                      <a:noFill/>
                    </a:lnR>
                    <a:lnT>
                      <a:noFill/>
                    </a:lnT>
                    <a:lnB>
                      <a:noFill/>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2850220460"/>
                  </a:ext>
                </a:extLst>
              </a:tr>
              <a:tr h="164004">
                <a:tc>
                  <a:txBody>
                    <a:bodyPr/>
                    <a:lstStyle/>
                    <a:p>
                      <a:pPr algn="l" fontAlgn="b"/>
                      <a:r>
                        <a:rPr lang="en-US" sz="900" b="0" i="0" u="none" strike="noStrike">
                          <a:solidFill>
                            <a:srgbClr val="FFFFFF"/>
                          </a:solidFill>
                          <a:effectLst/>
                          <a:highlight>
                            <a:srgbClr val="4472C4"/>
                          </a:highlight>
                          <a:latin typeface="Arial" panose="020B0604020202020204" pitchFamily="34" charset="0"/>
                        </a:rPr>
                        <a:t>FACILITY UTILIZATION</a:t>
                      </a:r>
                    </a:p>
                  </a:txBody>
                  <a:tcPr marL="6834" marR="6834" marT="6834"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r" fontAlgn="b"/>
                      <a:r>
                        <a:rPr lang="en-US" sz="1000" b="0" i="0" u="none" strike="noStrike">
                          <a:solidFill>
                            <a:srgbClr val="000000"/>
                          </a:solidFill>
                          <a:effectLst/>
                          <a:highlight>
                            <a:srgbClr val="FFFF00"/>
                          </a:highlight>
                          <a:latin typeface="Calibri" panose="020F0502020204030204" pitchFamily="34" charset="0"/>
                        </a:rPr>
                        <a:t>55.78%</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2447125859"/>
                  </a:ext>
                </a:extLst>
              </a:tr>
              <a:tr h="164004">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a:noFill/>
                    </a:lnL>
                    <a:lnR>
                      <a:noFill/>
                    </a:lnR>
                    <a:lnT w="6350" cap="flat" cmpd="sng" algn="ctr">
                      <a:solidFill>
                        <a:srgbClr val="000000"/>
                      </a:solidFill>
                      <a:prstDash val="solid"/>
                      <a:round/>
                      <a:headEnd type="none" w="med" len="med"/>
                      <a:tailEnd type="none" w="med" len="med"/>
                    </a:lnT>
                    <a:lnB>
                      <a:noFill/>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a:noFill/>
                    </a:lnL>
                    <a:lnR>
                      <a:noFill/>
                    </a:lnR>
                    <a:lnT>
                      <a:noFill/>
                    </a:lnT>
                    <a:lnB>
                      <a:noFill/>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1958959876"/>
                  </a:ext>
                </a:extLst>
              </a:tr>
              <a:tr h="266507">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a:noFill/>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a:noFill/>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000" b="0" i="0" u="none" strike="noStrike" dirty="0">
                          <a:solidFill>
                            <a:srgbClr val="000000"/>
                          </a:solidFill>
                          <a:effectLst/>
                          <a:highlight>
                            <a:srgbClr val="4472C4"/>
                          </a:highlight>
                          <a:latin typeface="Calibri" panose="020F0502020204030204" pitchFamily="34" charset="0"/>
                        </a:rPr>
                        <a:t> </a:t>
                      </a:r>
                    </a:p>
                  </a:txBody>
                  <a:tcPr marL="6834" marR="6834" marT="6834"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4472C4"/>
                    </a:solidFill>
                  </a:tcPr>
                </a:tc>
                <a:extLst>
                  <a:ext uri="{0D108BD9-81ED-4DB2-BD59-A6C34878D82A}">
                    <a16:rowId xmlns:a16="http://schemas.microsoft.com/office/drawing/2014/main" val="1456850503"/>
                  </a:ext>
                </a:extLst>
              </a:tr>
            </a:tbl>
          </a:graphicData>
        </a:graphic>
      </p:graphicFrame>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solidFill>
                  <a:schemeClr val="tx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normAutofit fontScale="92500" lnSpcReduction="20000"/>
          </a:bodyPr>
          <a:lstStyle/>
          <a:p>
            <a:r>
              <a:rPr lang="en-US" dirty="0"/>
              <a:t>Need to be more profitable in competitive and maintenance areas. </a:t>
            </a:r>
          </a:p>
          <a:p>
            <a:r>
              <a:rPr lang="en-US" dirty="0"/>
              <a:t>100% of the MPI’s are being completed.</a:t>
            </a:r>
          </a:p>
          <a:p>
            <a:r>
              <a:rPr lang="en-US" dirty="0"/>
              <a:t> Make menu pricing and offer factory scheduled maintenance at write up. </a:t>
            </a:r>
          </a:p>
          <a:p>
            <a:r>
              <a:rPr lang="en-US" dirty="0"/>
              <a:t>Provide benefits in services needed and provided. </a:t>
            </a:r>
          </a:p>
          <a:p>
            <a:r>
              <a:rPr lang="en-US" dirty="0"/>
              <a:t>Prepare customers for work that is needed in the future. Have are future work documented on the repair order. </a:t>
            </a:r>
          </a:p>
          <a:p>
            <a:r>
              <a:rPr lang="en-US" dirty="0"/>
              <a:t>Offer to schedule next appointment at active delivery.</a:t>
            </a:r>
          </a:p>
        </p:txBody>
      </p:sp>
      <p:graphicFrame>
        <p:nvGraphicFramePr>
          <p:cNvPr id="10" name="Content Placeholder 9">
            <a:extLst>
              <a:ext uri="{FF2B5EF4-FFF2-40B4-BE49-F238E27FC236}">
                <a16:creationId xmlns:a16="http://schemas.microsoft.com/office/drawing/2014/main" id="{860B7F8B-8BBD-988C-A8D3-AEFED113D571}"/>
              </a:ext>
            </a:extLst>
          </p:cNvPr>
          <p:cNvGraphicFramePr>
            <a:graphicFrameLocks noGrp="1"/>
          </p:cNvGraphicFramePr>
          <p:nvPr>
            <p:ph sz="half" idx="2"/>
            <p:extLst>
              <p:ext uri="{D42A27DB-BD31-4B8C-83A1-F6EECF244321}">
                <p14:modId xmlns:p14="http://schemas.microsoft.com/office/powerpoint/2010/main" val="2352813500"/>
              </p:ext>
            </p:extLst>
          </p:nvPr>
        </p:nvGraphicFramePr>
        <p:xfrm>
          <a:off x="5494006" y="1199536"/>
          <a:ext cx="4328420" cy="5410454"/>
        </p:xfrm>
        <a:graphic>
          <a:graphicData uri="http://schemas.openxmlformats.org/drawingml/2006/table">
            <a:tbl>
              <a:tblPr/>
              <a:tblGrid>
                <a:gridCol w="416932">
                  <a:extLst>
                    <a:ext uri="{9D8B030D-6E8A-4147-A177-3AD203B41FA5}">
                      <a16:colId xmlns:a16="http://schemas.microsoft.com/office/drawing/2014/main" val="3271150632"/>
                    </a:ext>
                  </a:extLst>
                </a:gridCol>
                <a:gridCol w="273552">
                  <a:extLst>
                    <a:ext uri="{9D8B030D-6E8A-4147-A177-3AD203B41FA5}">
                      <a16:colId xmlns:a16="http://schemas.microsoft.com/office/drawing/2014/main" val="32762915"/>
                    </a:ext>
                  </a:extLst>
                </a:gridCol>
                <a:gridCol w="176297">
                  <a:extLst>
                    <a:ext uri="{9D8B030D-6E8A-4147-A177-3AD203B41FA5}">
                      <a16:colId xmlns:a16="http://schemas.microsoft.com/office/drawing/2014/main" val="3774354936"/>
                    </a:ext>
                  </a:extLst>
                </a:gridCol>
                <a:gridCol w="510194">
                  <a:extLst>
                    <a:ext uri="{9D8B030D-6E8A-4147-A177-3AD203B41FA5}">
                      <a16:colId xmlns:a16="http://schemas.microsoft.com/office/drawing/2014/main" val="3737544335"/>
                    </a:ext>
                  </a:extLst>
                </a:gridCol>
                <a:gridCol w="131662">
                  <a:extLst>
                    <a:ext uri="{9D8B030D-6E8A-4147-A177-3AD203B41FA5}">
                      <a16:colId xmlns:a16="http://schemas.microsoft.com/office/drawing/2014/main" val="27736078"/>
                    </a:ext>
                  </a:extLst>
                </a:gridCol>
                <a:gridCol w="621742">
                  <a:extLst>
                    <a:ext uri="{9D8B030D-6E8A-4147-A177-3AD203B41FA5}">
                      <a16:colId xmlns:a16="http://schemas.microsoft.com/office/drawing/2014/main" val="750012867"/>
                    </a:ext>
                  </a:extLst>
                </a:gridCol>
                <a:gridCol w="131662">
                  <a:extLst>
                    <a:ext uri="{9D8B030D-6E8A-4147-A177-3AD203B41FA5}">
                      <a16:colId xmlns:a16="http://schemas.microsoft.com/office/drawing/2014/main" val="1543608908"/>
                    </a:ext>
                  </a:extLst>
                </a:gridCol>
                <a:gridCol w="433391">
                  <a:extLst>
                    <a:ext uri="{9D8B030D-6E8A-4147-A177-3AD203B41FA5}">
                      <a16:colId xmlns:a16="http://schemas.microsoft.com/office/drawing/2014/main" val="1001979857"/>
                    </a:ext>
                  </a:extLst>
                </a:gridCol>
                <a:gridCol w="515680">
                  <a:extLst>
                    <a:ext uri="{9D8B030D-6E8A-4147-A177-3AD203B41FA5}">
                      <a16:colId xmlns:a16="http://schemas.microsoft.com/office/drawing/2014/main" val="1146432147"/>
                    </a:ext>
                  </a:extLst>
                </a:gridCol>
                <a:gridCol w="802676">
                  <a:extLst>
                    <a:ext uri="{9D8B030D-6E8A-4147-A177-3AD203B41FA5}">
                      <a16:colId xmlns:a16="http://schemas.microsoft.com/office/drawing/2014/main" val="105165553"/>
                    </a:ext>
                  </a:extLst>
                </a:gridCol>
                <a:gridCol w="314632">
                  <a:extLst>
                    <a:ext uri="{9D8B030D-6E8A-4147-A177-3AD203B41FA5}">
                      <a16:colId xmlns:a16="http://schemas.microsoft.com/office/drawing/2014/main" val="3991928992"/>
                    </a:ext>
                  </a:extLst>
                </a:gridCol>
              </a:tblGrid>
              <a:tr h="204368">
                <a:tc gridSpan="10">
                  <a:txBody>
                    <a:bodyPr/>
                    <a:lstStyle/>
                    <a:p>
                      <a:pPr algn="ctr" fontAlgn="b"/>
                      <a:r>
                        <a:rPr lang="en-US" sz="800" b="1" i="0" u="none" strike="noStrike">
                          <a:effectLst/>
                          <a:highlight>
                            <a:srgbClr val="D9D9D9"/>
                          </a:highlight>
                          <a:latin typeface="Arial" panose="020B0604020202020204" pitchFamily="34" charset="0"/>
                        </a:rPr>
                        <a:t>Repair Order Analysis Summary Report </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lnL w="19050" cap="flat" cmpd="sng" algn="ctr">
                      <a:solidFill>
                        <a:srgbClr val="000000"/>
                      </a:solidFill>
                      <a:prstDash val="solid"/>
                      <a:round/>
                      <a:headEnd type="none" w="med" len="med"/>
                      <a:tailEnd type="none" w="med" len="med"/>
                    </a:lnL>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511025431"/>
                  </a:ext>
                </a:extLst>
              </a:tr>
              <a:tr h="143998">
                <a:tc gridSpan="10">
                  <a:txBody>
                    <a:bodyPr/>
                    <a:lstStyle/>
                    <a:p>
                      <a:pPr algn="ctr" fontAlgn="b"/>
                      <a:r>
                        <a:rPr lang="en-US" sz="800" b="1" i="0" u="none" strike="noStrike">
                          <a:effectLst/>
                          <a:highlight>
                            <a:srgbClr val="D9D9D9"/>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lnL w="19050" cap="flat" cmpd="sng" algn="ctr">
                      <a:solidFill>
                        <a:srgbClr val="000000"/>
                      </a:solidFill>
                      <a:prstDash val="solid"/>
                      <a:round/>
                      <a:headEnd type="none" w="med" len="med"/>
                      <a:tailEnd type="none" w="med" len="med"/>
                    </a:lnL>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262393379"/>
                  </a:ext>
                </a:extLst>
              </a:tr>
              <a:tr h="111865">
                <a:tc gridSpan="2">
                  <a:txBody>
                    <a:bodyPr/>
                    <a:lstStyle/>
                    <a:p>
                      <a:pPr algn="l" fontAlgn="b"/>
                      <a:r>
                        <a:rPr lang="en-US" sz="600" b="0" i="0" u="none" strike="noStrike">
                          <a:effectLst/>
                          <a:highlight>
                            <a:srgbClr val="FABF8F"/>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FABF8F"/>
                    </a:solidFill>
                  </a:tcPr>
                </a:tc>
                <a:tc hMerge="1">
                  <a:txBody>
                    <a:bodyPr/>
                    <a:lstStyle/>
                    <a:p>
                      <a:pPr algn="l" fontAlgn="b"/>
                      <a:r>
                        <a:rPr lang="en-US" sz="600" b="0" i="0" u="none" strike="noStrike">
                          <a:effectLst/>
                          <a:highlight>
                            <a:srgbClr val="FABF8F"/>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600" b="0" i="0" u="none" strike="noStrike">
                          <a:effectLst/>
                          <a:highlight>
                            <a:srgbClr val="FABF8F"/>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rowSpan="2" gridSpan="2">
                  <a:txBody>
                    <a:bodyPr/>
                    <a:lstStyle/>
                    <a:p>
                      <a:pPr algn="ctr" fontAlgn="b"/>
                      <a:r>
                        <a:rPr lang="en-US" sz="600" b="1" i="0" u="none" strike="noStrike">
                          <a:effectLst/>
                          <a:highlight>
                            <a:srgbClr val="FABF8F"/>
                          </a:highlight>
                          <a:latin typeface="Arial" panose="020B0604020202020204" pitchFamily="34" charset="0"/>
                        </a:rPr>
                        <a:t>Sales in Dollars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rowSpan="2" hMerge="1">
                  <a:txBody>
                    <a:bodyPr/>
                    <a:lstStyle/>
                    <a:p>
                      <a:endParaRPr lang="en-US"/>
                    </a:p>
                  </a:txBody>
                  <a:tcPr/>
                </a:tc>
                <a:tc rowSpan="2">
                  <a:txBody>
                    <a:bodyPr/>
                    <a:lstStyle/>
                    <a:p>
                      <a:pPr algn="ctr" fontAlgn="b"/>
                      <a:r>
                        <a:rPr lang="en-US" sz="600" b="1" i="0" u="none" strike="noStrike">
                          <a:effectLst/>
                          <a:highlight>
                            <a:srgbClr val="FABF8F"/>
                          </a:highlight>
                          <a:latin typeface="Arial" panose="020B0604020202020204" pitchFamily="34" charset="0"/>
                        </a:rPr>
                        <a:t>FRH's on RO's</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highlight>
                            <a:srgbClr val="FABF8F"/>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600" b="0" i="0" u="none" strike="noStrike">
                          <a:effectLst/>
                          <a:highlight>
                            <a:srgbClr val="FABF8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500" b="0" i="0" u="none" strike="noStrike">
                          <a:effectLst/>
                          <a:highlight>
                            <a:srgbClr val="FABF8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600" b="0" i="0" u="none" strike="noStrike">
                          <a:effectLst/>
                          <a:highlight>
                            <a:srgbClr val="FABF8F"/>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B>
                      <a:noFill/>
                    </a:lnB>
                    <a:solidFill>
                      <a:srgbClr val="FABF8F"/>
                    </a:solidFill>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738161863"/>
                  </a:ext>
                </a:extLst>
              </a:tr>
              <a:tr h="215997">
                <a:tc gridSpan="2">
                  <a:txBody>
                    <a:bodyPr/>
                    <a:lstStyle/>
                    <a:p>
                      <a:pPr algn="l" fontAlgn="b"/>
                      <a:r>
                        <a:rPr lang="en-US" sz="600" b="0" i="0" u="none" strike="noStrike">
                          <a:effectLst/>
                          <a:highlight>
                            <a:srgbClr val="FABF8F"/>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ABF8F"/>
                    </a:solidFill>
                  </a:tcPr>
                </a:tc>
                <a:tc hMerge="1">
                  <a:txBody>
                    <a:bodyPr/>
                    <a:lstStyle/>
                    <a:p>
                      <a:pPr algn="l" fontAlgn="b"/>
                      <a:r>
                        <a:rPr lang="en-US" sz="600" b="0" i="0" u="none" strike="noStrike">
                          <a:effectLst/>
                          <a:highlight>
                            <a:srgbClr val="FABF8F"/>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highlight>
                            <a:srgbClr val="FABF8F"/>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gridSpan="2" vMerge="1">
                  <a:txBody>
                    <a:bodyPr/>
                    <a:lstStyle/>
                    <a:p>
                      <a:endParaRPr lang="en-US"/>
                    </a:p>
                  </a:txBody>
                  <a:tcPr/>
                </a:tc>
                <a:tc hMerge="1" vMerge="1">
                  <a:txBody>
                    <a:bodyPr/>
                    <a:lstStyle/>
                    <a:p>
                      <a:endParaRPr lang="en-US"/>
                    </a:p>
                  </a:txBody>
                  <a:tcPr/>
                </a:tc>
                <a:tc vMerge="1">
                  <a:txBody>
                    <a:bodyPr/>
                    <a:lstStyle/>
                    <a:p>
                      <a:endParaRPr lang="en-US"/>
                    </a:p>
                  </a:txBody>
                  <a:tcPr/>
                </a:tc>
                <a:tc>
                  <a:txBody>
                    <a:bodyPr/>
                    <a:lstStyle/>
                    <a:p>
                      <a:pPr algn="l" fontAlgn="b"/>
                      <a:r>
                        <a:rPr lang="en-US" sz="600" b="0" i="0" u="none" strike="noStrike">
                          <a:effectLst/>
                          <a:highlight>
                            <a:srgbClr val="FABF8F"/>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1" i="0" u="none" strike="noStrike">
                          <a:effectLst/>
                          <a:highlight>
                            <a:srgbClr val="FABF8F"/>
                          </a:highlight>
                          <a:latin typeface="Arial" panose="020B0604020202020204" pitchFamily="34" charset="0"/>
                        </a:rPr>
                        <a:t>Averages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US" sz="600" b="1" i="0" u="none" strike="noStrike">
                          <a:effectLst/>
                          <a:highlight>
                            <a:srgbClr val="FABF8F"/>
                          </a:highlight>
                          <a:latin typeface="Arial" panose="020B0604020202020204" pitchFamily="34" charset="0"/>
                        </a:rPr>
                        <a:t>Analysis</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lnL w="19050" cap="flat" cmpd="sng" algn="ctr">
                      <a:solidFill>
                        <a:srgbClr val="000000"/>
                      </a:solidFill>
                      <a:prstDash val="solid"/>
                      <a:round/>
                      <a:headEnd type="none" w="med" len="med"/>
                      <a:tailEnd type="none" w="med" len="med"/>
                    </a:lnL>
                    <a:lnT w="12700" cmpd="sng">
                      <a:noFill/>
                      <a:prstDash val="solid"/>
                    </a:lnT>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4125239482"/>
                  </a:ext>
                </a:extLst>
              </a:tr>
              <a:tr h="215997">
                <a:tc gridSpan="2">
                  <a:txBody>
                    <a:bodyPr/>
                    <a:lstStyle/>
                    <a:p>
                      <a:pPr algn="l" fontAlgn="b"/>
                      <a:r>
                        <a:rPr lang="en-US" sz="600" b="0" i="0" u="none" strike="noStrike">
                          <a:effectLst/>
                          <a:highlight>
                            <a:srgbClr val="FFFFFF"/>
                          </a:highlight>
                          <a:latin typeface="Arial" panose="020B0604020202020204" pitchFamily="34" charset="0"/>
                        </a:rPr>
                        <a:t>Competitive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00"/>
                          </a:highlight>
                          <a:latin typeface="Arial" panose="020B0604020202020204" pitchFamily="34" charset="0"/>
                        </a:rPr>
                        <a:t> $      7,535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83.10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90.68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effectLst/>
                          <a:highlight>
                            <a:srgbClr val="FFFFFF"/>
                          </a:highligh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190181048"/>
                  </a:ext>
                </a:extLst>
              </a:tr>
              <a:tr h="215997">
                <a:tc gridSpan="2">
                  <a:txBody>
                    <a:bodyPr/>
                    <a:lstStyle/>
                    <a:p>
                      <a:pPr algn="l" fontAlgn="b"/>
                      <a:r>
                        <a:rPr lang="en-US" sz="600" b="0" i="0" u="none" strike="noStrike">
                          <a:effectLst/>
                          <a:highlight>
                            <a:srgbClr val="FFFFFF"/>
                          </a:highlight>
                          <a:latin typeface="Arial" panose="020B0604020202020204" pitchFamily="34" charset="0"/>
                        </a:rPr>
                        <a:t>Maintenance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00"/>
                          </a:highlight>
                          <a:latin typeface="Arial" panose="020B0604020202020204" pitchFamily="34" charset="0"/>
                        </a:rPr>
                        <a:t> $      4,889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31.40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155.69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effectLst/>
                          <a:highlight>
                            <a:srgbClr val="FFFFFF"/>
                          </a:highligh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573588015"/>
                  </a:ext>
                </a:extLst>
              </a:tr>
              <a:tr h="215997">
                <a:tc gridSpan="2">
                  <a:txBody>
                    <a:bodyPr/>
                    <a:lstStyle/>
                    <a:p>
                      <a:pPr algn="l" fontAlgn="b"/>
                      <a:r>
                        <a:rPr lang="en-US" sz="600" b="0" i="0" u="none" strike="noStrike">
                          <a:effectLst/>
                          <a:highlight>
                            <a:srgbClr val="FFFFFF"/>
                          </a:highlight>
                          <a:latin typeface="Arial" panose="020B0604020202020204" pitchFamily="34" charset="0"/>
                        </a:rPr>
                        <a:t>Repair</a:t>
                      </a: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00"/>
                          </a:highlight>
                          <a:latin typeface="Arial" panose="020B0604020202020204" pitchFamily="34" charset="0"/>
                        </a:rPr>
                        <a:t> $      9,320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52.70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176.85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effectLst/>
                          <a:highlight>
                            <a:srgbClr val="FFFFFF"/>
                          </a:highligh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130972172"/>
                  </a:ext>
                </a:extLst>
              </a:tr>
              <a:tr h="215997">
                <a:tc gridSpan="2">
                  <a:txBody>
                    <a:bodyPr/>
                    <a:lstStyle/>
                    <a:p>
                      <a:pPr algn="l" fontAlgn="b"/>
                      <a:r>
                        <a:rPr lang="en-US" sz="600" b="0" i="0" u="none" strike="noStrike">
                          <a:effectLst/>
                          <a:highlight>
                            <a:srgbClr val="FFFFFF"/>
                          </a:highlight>
                          <a:latin typeface="Arial" panose="020B0604020202020204" pitchFamily="34" charset="0"/>
                        </a:rPr>
                        <a:t>Totals</a:t>
                      </a: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00"/>
                          </a:highlight>
                          <a:latin typeface="Arial" panose="020B0604020202020204" pitchFamily="34" charset="0"/>
                        </a:rPr>
                        <a:t> $    21,744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167.20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130.05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effectLst/>
                          <a:highlight>
                            <a:srgbClr val="FFFFFF"/>
                          </a:highlight>
                          <a:latin typeface="Arial" panose="020B0604020202020204" pitchFamily="34" charset="0"/>
                        </a:rPr>
                        <a:t>Customer ELR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568561813"/>
                  </a:ext>
                </a:extLst>
              </a:tr>
              <a:tr h="863987">
                <a:tc gridSpan="2">
                  <a:txBody>
                    <a:bodyPr/>
                    <a:lstStyle/>
                    <a:p>
                      <a:pPr algn="l" fontAlgn="b"/>
                      <a:r>
                        <a:rPr lang="en-US" sz="600" b="0" i="0" u="none" strike="noStrike" dirty="0">
                          <a:effectLst/>
                          <a:highlight>
                            <a:srgbClr val="D9D9D9"/>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hMerge="1">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dirty="0">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600" b="0" i="0" u="none" strike="noStrike">
                          <a:effectLst/>
                          <a:highlight>
                            <a:srgbClr val="FFFFFF"/>
                          </a:highlight>
                          <a:latin typeface="Arial" panose="020B0604020202020204" pitchFamily="34" charset="0"/>
                        </a:rPr>
                        <a:t>Target Labor Rate</a:t>
                      </a: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600" b="0" i="0" u="none" strike="noStrike">
                          <a:effectLst/>
                          <a:latin typeface="Arial" panose="020B0604020202020204" pitchFamily="34" charset="0"/>
                        </a:rPr>
                        <a:t>163.42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effectLst/>
                          <a:highlight>
                            <a:srgbClr val="FFFFFF"/>
                          </a:highlight>
                          <a:latin typeface="Arial" panose="020B0604020202020204" pitchFamily="34" charset="0"/>
                        </a:rPr>
                        <a:t>Per FRH</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163127219"/>
                  </a:ext>
                </a:extLst>
              </a:tr>
              <a:tr h="431994">
                <a:tc gridSpan="3">
                  <a:txBody>
                    <a:bodyPr/>
                    <a:lstStyle/>
                    <a:p>
                      <a:pPr algn="ctr" fontAlgn="b"/>
                      <a:r>
                        <a:rPr lang="en-US" sz="600" b="0" i="0" u="none" strike="noStrike">
                          <a:effectLst/>
                          <a:highlight>
                            <a:srgbClr val="FFFFFF"/>
                          </a:highlight>
                          <a:latin typeface="Arial" panose="020B0604020202020204" pitchFamily="34" charset="0"/>
                        </a:rPr>
                        <a:t>Total Ro's in Sample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pPr algn="ctr" fontAlgn="b"/>
                      <a:endParaRPr lang="en-US" sz="600" b="0" i="0" u="none" strike="noStrike">
                        <a:effectLst/>
                        <a:highlight>
                          <a:srgbClr val="FFFFFF"/>
                        </a:highligh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highlight>
                            <a:srgbClr val="FFFFFF"/>
                          </a:highlight>
                          <a:latin typeface="Arial" panose="020B0604020202020204" pitchFamily="34" charset="0"/>
                        </a:rPr>
                        <a:t>100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600" b="0" i="0" u="none" strike="noStrike">
                          <a:effectLst/>
                          <a:highlight>
                            <a:srgbClr val="FFFFFF"/>
                          </a:highlight>
                          <a:latin typeface="Arial" panose="020B0604020202020204" pitchFamily="34" charset="0"/>
                        </a:rPr>
                        <a:t>Difference</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600" b="0" i="0" u="none" strike="noStrike">
                          <a:effectLst/>
                          <a:highlight>
                            <a:srgbClr val="FFFF00"/>
                          </a:highlight>
                          <a:latin typeface="Arial" panose="020B0604020202020204" pitchFamily="34" charset="0"/>
                        </a:rPr>
                        <a:t>-33.37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effectLst/>
                          <a:highlight>
                            <a:srgbClr val="FFFFFF"/>
                          </a:highlight>
                          <a:latin typeface="Arial" panose="020B0604020202020204" pitchFamily="34" charset="0"/>
                        </a:rPr>
                        <a:t>Per FRH</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207693270"/>
                  </a:ext>
                </a:extLst>
              </a:tr>
              <a:tr h="111865">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gridSpan="2">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hMerge="1">
                  <a:txBody>
                    <a:bodyPr/>
                    <a:lstStyle/>
                    <a:p>
                      <a:pPr algn="l" fontAlgn="b"/>
                      <a:endParaRPr lang="en-US" sz="600" b="0" i="0" u="none" strike="noStrike">
                        <a:effectLst/>
                        <a:highlight>
                          <a:srgbClr val="D9D9D9"/>
                        </a:highligh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r"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dirty="0">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dirty="0">
                          <a:effectLst/>
                          <a:highlight>
                            <a:srgbClr val="D9D9D9"/>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081733255"/>
                  </a:ext>
                </a:extLst>
              </a:tr>
              <a:tr h="129075">
                <a:tc gridSpan="9">
                  <a:txBody>
                    <a:bodyPr/>
                    <a:lstStyle/>
                    <a:p>
                      <a:pPr algn="l" fontAlgn="b"/>
                      <a:r>
                        <a:rPr lang="en-US" sz="700" b="1" i="0" u="none" strike="noStrike">
                          <a:effectLst/>
                          <a:highlight>
                            <a:srgbClr val="D9D9D9"/>
                          </a:highlight>
                          <a:latin typeface="Arial" panose="020B0604020202020204" pitchFamily="34" charset="0"/>
                        </a:rPr>
                        <a:t>Cost of Labor</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930991018"/>
                  </a:ext>
                </a:extLst>
              </a:tr>
              <a:tr h="111865">
                <a:tc gridSpan="3">
                  <a:txBody>
                    <a:bodyPr/>
                    <a:lstStyle/>
                    <a:p>
                      <a:pPr algn="l" fontAlgn="b"/>
                      <a:r>
                        <a:rPr lang="en-US" sz="600" b="0" i="0" u="none" strike="noStrike">
                          <a:effectLst/>
                          <a:highlight>
                            <a:srgbClr val="FFFFFF"/>
                          </a:highlight>
                          <a:latin typeface="Arial" panose="020B0604020202020204" pitchFamily="34" charset="0"/>
                        </a:rPr>
                        <a:t>Total Cost of Labor</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pPr algn="l" fontAlgn="b"/>
                      <a:endParaRPr lang="en-US" sz="600" b="0" i="0" u="none" strike="noStrike">
                        <a:effectLst/>
                        <a:highlight>
                          <a:srgbClr val="FFFFFF"/>
                        </a:highligh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600" b="0" i="0" u="none" strike="noStrike">
                          <a:effectLst/>
                          <a:highlight>
                            <a:srgbClr val="FFFF00"/>
                          </a:highlight>
                          <a:latin typeface="Arial" panose="020B0604020202020204" pitchFamily="34" charset="0"/>
                        </a:rPr>
                        <a:t>5627.40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highlight>
                            <a:srgbClr val="FFFFFF"/>
                          </a:highlight>
                          <a:latin typeface="Arial" panose="020B0604020202020204" pitchFamily="34" charset="0"/>
                        </a:rPr>
                        <a:t>Total Sales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600" b="0" i="0" u="none" strike="noStrike">
                          <a:effectLst/>
                          <a:highlight>
                            <a:srgbClr val="FFFF00"/>
                          </a:highlight>
                          <a:latin typeface="Arial" panose="020B0604020202020204" pitchFamily="34" charset="0"/>
                        </a:rPr>
                        <a:t>25.88%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highlight>
                            <a:srgbClr val="FFFFFF"/>
                          </a:highlight>
                          <a:latin typeface="Arial" panose="020B0604020202020204" pitchFamily="34" charset="0"/>
                        </a:rPr>
                        <a:t>Percent Cost of Sales</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lnL w="19050" cap="flat" cmpd="sng" algn="ctr">
                      <a:solidFill>
                        <a:srgbClr val="000000"/>
                      </a:solidFill>
                      <a:prstDash val="solid"/>
                      <a:round/>
                      <a:headEnd type="none" w="med" len="med"/>
                      <a:tailEnd type="none" w="med" len="med"/>
                    </a:lnL>
                    <a:lnT w="19050" cap="flat" cmpd="sng" algn="ctr">
                      <a:solidFill>
                        <a:srgbClr val="000000"/>
                      </a:solidFill>
                      <a:prstDash val="solid"/>
                      <a:round/>
                      <a:headEnd type="none" w="med" len="med"/>
                      <a:tailEnd type="none" w="med" len="med"/>
                    </a:lnT>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236614354"/>
                  </a:ext>
                </a:extLst>
              </a:tr>
              <a:tr h="111865">
                <a:tc gridSpan="3">
                  <a:txBody>
                    <a:bodyPr/>
                    <a:lstStyle/>
                    <a:p>
                      <a:pPr algn="l" fontAlgn="b"/>
                      <a:r>
                        <a:rPr lang="en-US" sz="600" b="0" i="0" u="none" strike="noStrike">
                          <a:effectLst/>
                          <a:highlight>
                            <a:srgbClr val="FFFFFF"/>
                          </a:highlight>
                          <a:latin typeface="Arial" panose="020B0604020202020204" pitchFamily="34" charset="0"/>
                        </a:rPr>
                        <a:t>Total Cost of Labor</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pPr algn="l" fontAlgn="b"/>
                      <a:endParaRPr lang="en-US" sz="600" b="0" i="0" u="none" strike="noStrike">
                        <a:effectLst/>
                        <a:highlight>
                          <a:srgbClr val="FFFFFF"/>
                        </a:highligh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600" b="0" i="0" u="none" strike="noStrike">
                          <a:effectLst/>
                          <a:highlight>
                            <a:srgbClr val="FFFF00"/>
                          </a:highlight>
                          <a:latin typeface="Arial" panose="020B0604020202020204" pitchFamily="34" charset="0"/>
                        </a:rPr>
                        <a:t>5627.40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highlight>
                            <a:srgbClr val="FFFFFF"/>
                          </a:highligh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600" b="0" i="0" u="none" strike="noStrike">
                          <a:effectLst/>
                          <a:highlight>
                            <a:srgbClr val="FFFF00"/>
                          </a:highlight>
                          <a:latin typeface="Arial" panose="020B0604020202020204" pitchFamily="34" charset="0"/>
                        </a:rPr>
                        <a:t>33.66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highlight>
                            <a:srgbClr val="FFFFFF"/>
                          </a:highlight>
                          <a:latin typeface="Arial" panose="020B0604020202020204" pitchFamily="34" charset="0"/>
                        </a:rPr>
                        <a:t>Cost per FRH</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lnL w="19050" cap="flat" cmpd="sng" algn="ctr">
                      <a:solidFill>
                        <a:srgbClr val="000000"/>
                      </a:solidFill>
                      <a:prstDash val="solid"/>
                      <a:round/>
                      <a:headEnd type="none" w="med" len="med"/>
                      <a:tailEnd type="none" w="med" len="med"/>
                    </a:lnL>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306636923"/>
                  </a:ext>
                </a:extLst>
              </a:tr>
              <a:tr h="111865">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gridSpan="2">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hMerge="1">
                  <a:txBody>
                    <a:bodyPr/>
                    <a:lstStyle/>
                    <a:p>
                      <a:pPr algn="l" fontAlgn="b"/>
                      <a:endParaRPr lang="en-US" sz="600" b="0" i="0" u="none" strike="noStrike">
                        <a:effectLst/>
                        <a:highlight>
                          <a:srgbClr val="D9D9D9"/>
                        </a:highligh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B>
                      <a:noFill/>
                    </a:lnB>
                    <a:solidFill>
                      <a:srgbClr val="D9D9D9"/>
                    </a:solidFill>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017899311"/>
                  </a:ext>
                </a:extLst>
              </a:tr>
              <a:tr h="129075">
                <a:tc gridSpan="9">
                  <a:txBody>
                    <a:bodyPr/>
                    <a:lstStyle/>
                    <a:p>
                      <a:pPr algn="l" fontAlgn="b"/>
                      <a:r>
                        <a:rPr lang="en-US" sz="700" b="1" i="0" u="none" strike="noStrike">
                          <a:effectLst/>
                          <a:highlight>
                            <a:srgbClr val="D9D9D9"/>
                          </a:highlight>
                          <a:latin typeface="Arial" panose="020B0604020202020204" pitchFamily="34" charset="0"/>
                        </a:rPr>
                        <a:t>Repair Order Measurements</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503678190"/>
                  </a:ext>
                </a:extLst>
              </a:tr>
              <a:tr h="111865">
                <a:tc gridSpan="3">
                  <a:txBody>
                    <a:bodyPr/>
                    <a:lstStyle/>
                    <a:p>
                      <a:pPr algn="l" fontAlgn="b"/>
                      <a:r>
                        <a:rPr lang="en-US" sz="600" b="0" i="0" u="none" strike="noStrike">
                          <a:effectLst/>
                          <a:highlight>
                            <a:srgbClr val="FFFFFF"/>
                          </a:highlight>
                          <a:latin typeface="Arial" panose="020B0604020202020204" pitchFamily="34" charset="0"/>
                        </a:rPr>
                        <a:t>Total Labor Sales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pPr algn="l" fontAlgn="b"/>
                      <a:endParaRPr lang="en-US" sz="600" b="0" i="0" u="none" strike="noStrike">
                        <a:effectLst/>
                        <a:highlight>
                          <a:srgbClr val="FFFFFF"/>
                        </a:highligh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600" b="0" i="0" u="none" strike="noStrike">
                          <a:effectLst/>
                          <a:highlight>
                            <a:srgbClr val="FFFF00"/>
                          </a:highlight>
                          <a:latin typeface="Arial" panose="020B0604020202020204" pitchFamily="34" charset="0"/>
                        </a:rPr>
                        <a:t>21,743.89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highlight>
                            <a:srgbClr val="FFFFFF"/>
                          </a:highligh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217.44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highlight>
                            <a:srgbClr val="FFFFFF"/>
                          </a:highlight>
                          <a:latin typeface="Arial" panose="020B0604020202020204" pitchFamily="34" charset="0"/>
                        </a:rPr>
                        <a:t>Avg Labor per RO</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lnL w="19050" cap="flat" cmpd="sng" algn="ctr">
                      <a:solidFill>
                        <a:srgbClr val="000000"/>
                      </a:solidFill>
                      <a:prstDash val="solid"/>
                      <a:round/>
                      <a:headEnd type="none" w="med" len="med"/>
                      <a:tailEnd type="none" w="med" len="med"/>
                    </a:lnL>
                    <a:lnT w="19050" cap="flat" cmpd="sng" algn="ctr">
                      <a:solidFill>
                        <a:srgbClr val="000000"/>
                      </a:solidFill>
                      <a:prstDash val="solid"/>
                      <a:round/>
                      <a:headEnd type="none" w="med" len="med"/>
                      <a:tailEnd type="none" w="med" len="med"/>
                    </a:lnT>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417000835"/>
                  </a:ext>
                </a:extLst>
              </a:tr>
              <a:tr h="107998">
                <a:tc gridSpan="3">
                  <a:txBody>
                    <a:bodyPr/>
                    <a:lstStyle/>
                    <a:p>
                      <a:pPr algn="l" fontAlgn="b"/>
                      <a:r>
                        <a:rPr lang="en-US" sz="600" b="0" i="0" u="none" strike="noStrike">
                          <a:effectLst/>
                          <a:highlight>
                            <a:srgbClr val="FFFFFF"/>
                          </a:highlight>
                          <a:latin typeface="Arial" panose="020B0604020202020204" pitchFamily="34" charset="0"/>
                        </a:rPr>
                        <a:t>Total FRHs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pPr algn="l" fontAlgn="b"/>
                      <a:endParaRPr lang="en-US" sz="600" b="0" i="0" u="none" strike="noStrike">
                        <a:effectLst/>
                        <a:highlight>
                          <a:srgbClr val="FFFFFF"/>
                        </a:highligh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600" b="0" i="0" u="none" strike="noStrike">
                          <a:effectLst/>
                          <a:highlight>
                            <a:srgbClr val="FFFF00"/>
                          </a:highlight>
                          <a:latin typeface="Arial" panose="020B0604020202020204" pitchFamily="34" charset="0"/>
                        </a:rPr>
                        <a:t>167.20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highlight>
                            <a:srgbClr val="FFFFFF"/>
                          </a:highligh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1.67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highlight>
                            <a:srgbClr val="FFFFFF"/>
                          </a:highlight>
                          <a:latin typeface="Arial" panose="020B0604020202020204" pitchFamily="34" charset="0"/>
                        </a:rPr>
                        <a:t>Avg FRH's per RO</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lnL w="19050" cap="flat" cmpd="sng" algn="ctr">
                      <a:solidFill>
                        <a:srgbClr val="000000"/>
                      </a:solidFill>
                      <a:prstDash val="solid"/>
                      <a:round/>
                      <a:headEnd type="none" w="med" len="med"/>
                      <a:tailEnd type="none" w="med" len="med"/>
                    </a:lnL>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830773740"/>
                  </a:ext>
                </a:extLst>
              </a:tr>
              <a:tr h="107998">
                <a:tc gridSpan="3">
                  <a:txBody>
                    <a:bodyPr/>
                    <a:lstStyle/>
                    <a:p>
                      <a:pPr algn="l" fontAlgn="b"/>
                      <a:r>
                        <a:rPr lang="en-US" sz="600" b="0" i="0" u="none" strike="noStrike">
                          <a:effectLst/>
                          <a:highlight>
                            <a:srgbClr val="FFFFFF"/>
                          </a:highlight>
                          <a:latin typeface="Arial" panose="020B0604020202020204" pitchFamily="34" charset="0"/>
                        </a:rPr>
                        <a:t>Menu Sales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pPr algn="l" fontAlgn="b"/>
                      <a:endParaRPr lang="en-US" sz="600" b="0" i="0" u="none" strike="noStrike">
                        <a:effectLst/>
                        <a:highlight>
                          <a:srgbClr val="FFFFFF"/>
                        </a:highligh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highlight>
                            <a:srgbClr val="FFFFFF"/>
                          </a:highligh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b"/>
                      <a:r>
                        <a:rPr lang="en-US" sz="600" b="0" i="0" u="none" strike="noStrike">
                          <a:effectLst/>
                          <a:highlight>
                            <a:srgbClr val="FFFFFF"/>
                          </a:highlight>
                          <a:latin typeface="Arial" panose="020B0604020202020204" pitchFamily="34" charset="0"/>
                        </a:rPr>
                        <a:t>Percent Menu Sales</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lnL w="19050" cap="flat" cmpd="sng" algn="ctr">
                      <a:solidFill>
                        <a:srgbClr val="000000"/>
                      </a:solidFill>
                      <a:prstDash val="solid"/>
                      <a:round/>
                      <a:headEnd type="none" w="med" len="med"/>
                      <a:tailEnd type="none" w="med" len="med"/>
                    </a:lnL>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100238933"/>
                  </a:ext>
                </a:extLst>
              </a:tr>
              <a:tr h="107998">
                <a:tc gridSpan="3">
                  <a:txBody>
                    <a:bodyPr/>
                    <a:lstStyle/>
                    <a:p>
                      <a:pPr algn="l" fontAlgn="b"/>
                      <a:r>
                        <a:rPr lang="en-US" sz="600" b="0" i="0" u="none" strike="noStrike">
                          <a:effectLst/>
                          <a:highlight>
                            <a:srgbClr val="FFFFFF"/>
                          </a:highlight>
                          <a:latin typeface="Arial" panose="020B0604020202020204" pitchFamily="34" charset="0"/>
                        </a:rPr>
                        <a:t>Competitive FRHs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pPr algn="l" fontAlgn="b"/>
                      <a:endParaRPr lang="en-US" sz="600" b="0" i="0" u="none" strike="noStrike">
                        <a:effectLst/>
                        <a:highlight>
                          <a:srgbClr val="FFFFFF"/>
                        </a:highligh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600" b="0" i="0" u="none" strike="noStrike">
                          <a:effectLst/>
                          <a:highlight>
                            <a:srgbClr val="FFFF00"/>
                          </a:highlight>
                          <a:latin typeface="Arial" panose="020B0604020202020204" pitchFamily="34" charset="0"/>
                        </a:rPr>
                        <a:t>83.10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highlight>
                            <a:srgbClr val="FFFFFF"/>
                          </a:highligh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49.70%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highlight>
                            <a:srgbClr val="FFFFFF"/>
                          </a:highlight>
                          <a:latin typeface="Arial" panose="020B0604020202020204" pitchFamily="34" charset="0"/>
                        </a:rPr>
                        <a:t>Percent Competitive</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lnL w="19050" cap="flat" cmpd="sng" algn="ctr">
                      <a:solidFill>
                        <a:srgbClr val="000000"/>
                      </a:solidFill>
                      <a:prstDash val="solid"/>
                      <a:round/>
                      <a:headEnd type="none" w="med" len="med"/>
                      <a:tailEnd type="none" w="med" len="med"/>
                    </a:lnL>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615829520"/>
                  </a:ext>
                </a:extLst>
              </a:tr>
              <a:tr h="107998">
                <a:tc gridSpan="3">
                  <a:txBody>
                    <a:bodyPr/>
                    <a:lstStyle/>
                    <a:p>
                      <a:pPr algn="l" fontAlgn="b"/>
                      <a:r>
                        <a:rPr lang="en-US" sz="600" b="0" i="0" u="none" strike="noStrike">
                          <a:effectLst/>
                          <a:highlight>
                            <a:srgbClr val="FFFFFF"/>
                          </a:highlight>
                          <a:latin typeface="Arial" panose="020B0604020202020204" pitchFamily="34" charset="0"/>
                        </a:rPr>
                        <a:t>Maintenance FRHs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pPr algn="l" fontAlgn="b"/>
                      <a:endParaRPr lang="en-US" sz="600" b="0" i="0" u="none" strike="noStrike">
                        <a:effectLst/>
                        <a:highlight>
                          <a:srgbClr val="FFFFFF"/>
                        </a:highligh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600" b="0" i="0" u="none" strike="noStrike">
                          <a:effectLst/>
                          <a:highlight>
                            <a:srgbClr val="FFFF00"/>
                          </a:highlight>
                          <a:latin typeface="Arial" panose="020B0604020202020204" pitchFamily="34" charset="0"/>
                        </a:rPr>
                        <a:t>31.40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highlight>
                            <a:srgbClr val="FFFFFF"/>
                          </a:highligh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18.78%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highlight>
                            <a:srgbClr val="FFFFFF"/>
                          </a:highlight>
                          <a:latin typeface="Arial" panose="020B0604020202020204" pitchFamily="34" charset="0"/>
                        </a:rPr>
                        <a:t>Percent Maintenance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lnL w="19050" cap="flat" cmpd="sng" algn="ctr">
                      <a:solidFill>
                        <a:srgbClr val="000000"/>
                      </a:solidFill>
                      <a:prstDash val="solid"/>
                      <a:round/>
                      <a:headEnd type="none" w="med" len="med"/>
                      <a:tailEnd type="none" w="med" len="med"/>
                    </a:lnL>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699691241"/>
                  </a:ext>
                </a:extLst>
              </a:tr>
              <a:tr h="107998">
                <a:tc gridSpan="3">
                  <a:txBody>
                    <a:bodyPr/>
                    <a:lstStyle/>
                    <a:p>
                      <a:pPr algn="l" fontAlgn="b"/>
                      <a:r>
                        <a:rPr lang="en-US" sz="600" b="0" i="0" u="none" strike="noStrike">
                          <a:effectLst/>
                          <a:highlight>
                            <a:srgbClr val="FFFFFF"/>
                          </a:highlight>
                          <a:latin typeface="Arial" panose="020B0604020202020204" pitchFamily="34" charset="0"/>
                        </a:rPr>
                        <a:t>Repair FRH</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pPr algn="l" fontAlgn="b"/>
                      <a:endParaRPr lang="en-US" sz="600" b="0" i="0" u="none" strike="noStrike">
                        <a:effectLst/>
                        <a:highlight>
                          <a:srgbClr val="FFFFFF"/>
                        </a:highligh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600" b="0" i="0" u="none" strike="noStrike">
                          <a:effectLst/>
                          <a:highlight>
                            <a:srgbClr val="FFFF00"/>
                          </a:highlight>
                          <a:latin typeface="Arial" panose="020B0604020202020204" pitchFamily="34" charset="0"/>
                        </a:rPr>
                        <a:t>52.70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highlight>
                            <a:srgbClr val="FFFFFF"/>
                          </a:highligh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31.52%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highlight>
                            <a:srgbClr val="FFFFFF"/>
                          </a:highlight>
                          <a:latin typeface="Arial" panose="020B0604020202020204" pitchFamily="34" charset="0"/>
                        </a:rPr>
                        <a:t>Percent Repair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lnL w="19050" cap="flat" cmpd="sng" algn="ctr">
                      <a:solidFill>
                        <a:srgbClr val="000000"/>
                      </a:solidFill>
                      <a:prstDash val="solid"/>
                      <a:round/>
                      <a:headEnd type="none" w="med" len="med"/>
                      <a:tailEnd type="none" w="med" len="med"/>
                    </a:lnL>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4132566911"/>
                  </a:ext>
                </a:extLst>
              </a:tr>
              <a:tr h="111865">
                <a:tc gridSpan="3">
                  <a:txBody>
                    <a:bodyPr/>
                    <a:lstStyle/>
                    <a:p>
                      <a:pPr algn="l" fontAlgn="b"/>
                      <a:r>
                        <a:rPr lang="en-US" sz="600" b="0" i="0" u="none" strike="noStrike">
                          <a:effectLst/>
                          <a:highlight>
                            <a:srgbClr val="FFFFFF"/>
                          </a:highlight>
                          <a:latin typeface="Arial" panose="020B0604020202020204" pitchFamily="34" charset="0"/>
                        </a:rPr>
                        <a:t>One item ROs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pPr algn="l" fontAlgn="b"/>
                      <a:endParaRPr lang="en-US" sz="600" b="0" i="0" u="none" strike="noStrike">
                        <a:effectLst/>
                        <a:highlight>
                          <a:srgbClr val="FFFFFF"/>
                        </a:highligh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600" b="0" i="0" u="none" strike="noStrike">
                          <a:effectLst/>
                          <a:highlight>
                            <a:srgbClr val="FFFF00"/>
                          </a:highlight>
                          <a:latin typeface="Arial" panose="020B0604020202020204" pitchFamily="34" charset="0"/>
                        </a:rPr>
                        <a:t>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highlight>
                            <a:srgbClr val="FFFFFF"/>
                          </a:highligh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33.00%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highlight>
                            <a:srgbClr val="FFFFFF"/>
                          </a:highlight>
                          <a:latin typeface="Arial" panose="020B0604020202020204" pitchFamily="34" charset="0"/>
                        </a:rPr>
                        <a:t>Percent One Item RO</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lnL w="19050" cap="flat" cmpd="sng" algn="ctr">
                      <a:solidFill>
                        <a:srgbClr val="000000"/>
                      </a:solidFill>
                      <a:prstDash val="solid"/>
                      <a:round/>
                      <a:headEnd type="none" w="med" len="med"/>
                      <a:tailEnd type="none" w="med" len="med"/>
                    </a:lnL>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341634638"/>
                  </a:ext>
                </a:extLst>
              </a:tr>
              <a:tr h="111865">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gridSpan="2">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hMerge="1">
                  <a:txBody>
                    <a:bodyPr/>
                    <a:lstStyle/>
                    <a:p>
                      <a:pPr algn="l" fontAlgn="b"/>
                      <a:endParaRPr lang="en-US" sz="600" b="0" i="0" u="none" strike="noStrike">
                        <a:effectLst/>
                        <a:highlight>
                          <a:srgbClr val="D9D9D9"/>
                        </a:highligh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B>
                      <a:noFill/>
                    </a:lnB>
                    <a:solidFill>
                      <a:srgbClr val="D9D9D9"/>
                    </a:solidFill>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504922322"/>
                  </a:ext>
                </a:extLst>
              </a:tr>
              <a:tr h="129075">
                <a:tc gridSpan="9">
                  <a:txBody>
                    <a:bodyPr/>
                    <a:lstStyle/>
                    <a:p>
                      <a:pPr algn="l" fontAlgn="b"/>
                      <a:r>
                        <a:rPr lang="en-US" sz="700" b="1" i="0" u="none" strike="noStrike">
                          <a:effectLst/>
                          <a:highlight>
                            <a:srgbClr val="D9D9D9"/>
                          </a:highlight>
                          <a:latin typeface="Arial" panose="020B0604020202020204" pitchFamily="34" charset="0"/>
                        </a:rPr>
                        <a:t>Model Year Analysis</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969696"/>
                    </a:solidFill>
                  </a:tcPr>
                </a:tc>
                <a:extLst>
                  <a:ext uri="{0D108BD9-81ED-4DB2-BD59-A6C34878D82A}">
                    <a16:rowId xmlns:a16="http://schemas.microsoft.com/office/drawing/2014/main" val="3422907009"/>
                  </a:ext>
                </a:extLst>
              </a:tr>
              <a:tr h="539992">
                <a:tc>
                  <a:txBody>
                    <a:bodyPr/>
                    <a:lstStyle/>
                    <a:p>
                      <a:pPr algn="ctr" fontAlgn="b"/>
                      <a:r>
                        <a:rPr lang="en-US" sz="600" b="1" i="0" u="none" strike="noStrike">
                          <a:effectLst/>
                          <a:highlight>
                            <a:srgbClr val="FABF8F"/>
                          </a:highlight>
                          <a:latin typeface="Arial" panose="020B0604020202020204" pitchFamily="34" charset="0"/>
                        </a:rPr>
                        <a:t>2025</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US" sz="600" b="1" i="0" u="none" strike="noStrike">
                          <a:effectLst/>
                          <a:highlight>
                            <a:srgbClr val="FABF8F"/>
                          </a:highlight>
                          <a:latin typeface="Arial" panose="020B0604020202020204" pitchFamily="34" charset="0"/>
                        </a:rPr>
                        <a:t>2024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hMerge="1">
                  <a:txBody>
                    <a:bodyPr/>
                    <a:lstStyle/>
                    <a:p>
                      <a:pPr algn="ctr" fontAlgn="b"/>
                      <a:endParaRPr lang="en-US" sz="600" b="1" i="0" u="none" strike="noStrike">
                        <a:effectLst/>
                        <a:highlight>
                          <a:srgbClr val="FABF8F"/>
                        </a:highligh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US" sz="600" b="1" i="0" u="none" strike="noStrike">
                          <a:effectLst/>
                          <a:highlight>
                            <a:srgbClr val="FABF8F"/>
                          </a:highlight>
                          <a:latin typeface="Arial" panose="020B0604020202020204" pitchFamily="34" charset="0"/>
                        </a:rPr>
                        <a:t>2023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tc>
                  <a:txBody>
                    <a:bodyPr/>
                    <a:lstStyle/>
                    <a:p>
                      <a:pPr algn="ctr" fontAlgn="b"/>
                      <a:r>
                        <a:rPr lang="en-US" sz="600" b="1" i="0" u="none" strike="noStrike">
                          <a:effectLst/>
                          <a:highlight>
                            <a:srgbClr val="FABF8F"/>
                          </a:highlight>
                          <a:latin typeface="Arial" panose="020B0604020202020204" pitchFamily="34" charset="0"/>
                        </a:rPr>
                        <a:t>2022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US" sz="600" b="1" i="0" u="none" strike="noStrike">
                          <a:effectLst/>
                          <a:highlight>
                            <a:srgbClr val="FABF8F"/>
                          </a:highlight>
                          <a:latin typeface="Arial" panose="020B0604020202020204" pitchFamily="34" charset="0"/>
                        </a:rPr>
                        <a:t>2021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tc>
                  <a:txBody>
                    <a:bodyPr/>
                    <a:lstStyle/>
                    <a:p>
                      <a:pPr algn="ctr" fontAlgn="b"/>
                      <a:r>
                        <a:rPr lang="en-US" sz="600" b="1" i="0" u="none" strike="noStrike">
                          <a:effectLst/>
                          <a:highlight>
                            <a:srgbClr val="FABF8F"/>
                          </a:highlight>
                          <a:latin typeface="Arial" panose="020B0604020202020204" pitchFamily="34" charset="0"/>
                        </a:rPr>
                        <a:t>2020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600" b="1" i="0" u="none" strike="noStrike">
                          <a:effectLst/>
                          <a:highlight>
                            <a:srgbClr val="FABF8F"/>
                          </a:highlight>
                          <a:latin typeface="Arial" panose="020B0604020202020204" pitchFamily="34" charset="0"/>
                        </a:rPr>
                        <a:t>Older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1" i="0" u="none" strike="noStrike">
                          <a:effectLst/>
                          <a:highlight>
                            <a:srgbClr val="FABF8F"/>
                          </a:highlight>
                          <a:latin typeface="Arial" panose="020B0604020202020204" pitchFamily="34" charset="0"/>
                        </a:rPr>
                        <a:t>Total</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extLst>
                  <a:ext uri="{0D108BD9-81ED-4DB2-BD59-A6C34878D82A}">
                    <a16:rowId xmlns:a16="http://schemas.microsoft.com/office/drawing/2014/main" val="3081800225"/>
                  </a:ext>
                </a:extLst>
              </a:tr>
              <a:tr h="111865">
                <a:tc>
                  <a:txBody>
                    <a:bodyPr/>
                    <a:lstStyle/>
                    <a:p>
                      <a:pPr algn="ctr" fontAlgn="b"/>
                      <a:r>
                        <a:rPr lang="en-US" sz="600" b="1" i="0" u="none" strike="noStrike">
                          <a:effectLst/>
                          <a:highlight>
                            <a:srgbClr val="FFFF00"/>
                          </a:highlight>
                          <a:latin typeface="Arial" panose="020B0604020202020204" pitchFamily="34" charset="0"/>
                        </a:rPr>
                        <a:t>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600" b="1" i="0" u="none" strike="noStrike">
                          <a:effectLst/>
                          <a:highlight>
                            <a:srgbClr val="FFFF00"/>
                          </a:highlight>
                          <a:latin typeface="Arial" panose="020B0604020202020204" pitchFamily="34" charset="0"/>
                        </a:rPr>
                        <a:t>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pPr algn="ctr" fontAlgn="b"/>
                      <a:endParaRPr lang="en-US" sz="600" b="1" i="0" u="none" strike="noStrike">
                        <a:effectLst/>
                        <a:highlight>
                          <a:srgbClr val="FFFF00"/>
                        </a:highligh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600" b="1" i="0" u="none" strike="noStrike">
                          <a:effectLst/>
                          <a:highlight>
                            <a:srgbClr val="FFFF00"/>
                          </a:highlight>
                          <a:latin typeface="Arial" panose="020B0604020202020204" pitchFamily="34" charset="0"/>
                        </a:rPr>
                        <a:t>12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600" b="1" i="0" u="none" strike="noStrike">
                          <a:effectLst/>
                          <a:highlight>
                            <a:srgbClr val="FFFF00"/>
                          </a:highlight>
                          <a:latin typeface="Arial" panose="020B0604020202020204" pitchFamily="34" charset="0"/>
                        </a:rPr>
                        <a:t>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600" b="1" i="0" u="none" strike="noStrike">
                          <a:effectLst/>
                          <a:highlight>
                            <a:srgbClr val="FFFF00"/>
                          </a:highlight>
                          <a:latin typeface="Arial" panose="020B0604020202020204" pitchFamily="34" charset="0"/>
                        </a:rPr>
                        <a:t>13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600" b="1" i="0" u="none" strike="noStrike">
                          <a:effectLst/>
                          <a:highlight>
                            <a:srgbClr val="FFFF00"/>
                          </a:highlight>
                          <a:latin typeface="Arial" panose="020B0604020202020204" pitchFamily="34" charset="0"/>
                        </a:rPr>
                        <a:t>14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a:effectLst/>
                          <a:highlight>
                            <a:srgbClr val="FFFF00"/>
                          </a:highlight>
                          <a:latin typeface="Arial" panose="020B0604020202020204" pitchFamily="34" charset="0"/>
                        </a:rPr>
                        <a:t>38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rowSpan="2">
                  <a:txBody>
                    <a:bodyPr/>
                    <a:lstStyle/>
                    <a:p>
                      <a:pPr algn="ctr" fontAlgn="ctr"/>
                      <a:r>
                        <a:rPr lang="en-US" sz="600" b="1" i="0" u="none" strike="noStrike">
                          <a:effectLst/>
                          <a:highlight>
                            <a:srgbClr val="FFFF00"/>
                          </a:highlight>
                          <a:latin typeface="Arial" panose="020B0604020202020204" pitchFamily="34" charset="0"/>
                        </a:rPr>
                        <a:t>100</a:t>
                      </a:r>
                    </a:p>
                  </a:txBody>
                  <a:tcPr marL="0" marR="0" marT="0" marB="0"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527236084"/>
                  </a:ext>
                </a:extLst>
              </a:tr>
              <a:tr h="212130">
                <a:tc>
                  <a:txBody>
                    <a:bodyPr/>
                    <a:lstStyle/>
                    <a:p>
                      <a:pPr algn="ctr" fontAlgn="b"/>
                      <a:r>
                        <a:rPr lang="en-US" sz="600" b="1" i="0" u="none" strike="noStrike">
                          <a:effectLst/>
                          <a:highlight>
                            <a:srgbClr val="FFFF00"/>
                          </a:highlight>
                          <a:latin typeface="Arial" panose="020B0604020202020204" pitchFamily="34" charset="0"/>
                        </a:rPr>
                        <a:t>0.00%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600" b="1" i="0" u="none" strike="noStrike">
                          <a:effectLst/>
                          <a:highlight>
                            <a:srgbClr val="FFFF00"/>
                          </a:highlight>
                          <a:latin typeface="Arial" panose="020B0604020202020204" pitchFamily="34" charset="0"/>
                        </a:rPr>
                        <a:t>3.00%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hMerge="1">
                  <a:txBody>
                    <a:bodyPr/>
                    <a:lstStyle/>
                    <a:p>
                      <a:pPr algn="ctr" fontAlgn="b"/>
                      <a:endParaRPr lang="en-US" sz="600" b="1" i="0" u="none" strike="noStrike">
                        <a:effectLst/>
                        <a:highlight>
                          <a:srgbClr val="FFFF00"/>
                        </a:highligh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600" b="1" i="0" u="none" strike="noStrike">
                          <a:effectLst/>
                          <a:highlight>
                            <a:srgbClr val="FFFF00"/>
                          </a:highlight>
                          <a:latin typeface="Arial" panose="020B0604020202020204" pitchFamily="34" charset="0"/>
                        </a:rPr>
                        <a:t>12.00%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600" b="1" i="0" u="none" strike="noStrike">
                          <a:effectLst/>
                          <a:highlight>
                            <a:srgbClr val="FFFF00"/>
                          </a:highlight>
                          <a:latin typeface="Arial" panose="020B0604020202020204" pitchFamily="34" charset="0"/>
                        </a:rPr>
                        <a:t>20.00%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600" b="1" i="0" u="none" strike="noStrike">
                          <a:effectLst/>
                          <a:highlight>
                            <a:srgbClr val="FFFF00"/>
                          </a:highlight>
                          <a:latin typeface="Arial" panose="020B0604020202020204" pitchFamily="34" charset="0"/>
                        </a:rPr>
                        <a:t>13.00%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600" b="1" i="0" u="none" strike="noStrike">
                          <a:effectLst/>
                          <a:highlight>
                            <a:srgbClr val="FFFF00"/>
                          </a:highlight>
                          <a:latin typeface="Arial" panose="020B0604020202020204" pitchFamily="34" charset="0"/>
                        </a:rPr>
                        <a:t>14.00%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dirty="0">
                          <a:effectLst/>
                          <a:highlight>
                            <a:srgbClr val="FFFF00"/>
                          </a:highlight>
                          <a:latin typeface="Arial" panose="020B0604020202020204" pitchFamily="34" charset="0"/>
                        </a:rPr>
                        <a:t>38.00%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vMerge="1">
                  <a:txBody>
                    <a:bodyPr/>
                    <a:lstStyle/>
                    <a:p>
                      <a:endParaRPr lang="en-US"/>
                    </a:p>
                  </a:txBody>
                  <a:tcPr/>
                </a:tc>
                <a:extLst>
                  <a:ext uri="{0D108BD9-81ED-4DB2-BD59-A6C34878D82A}">
                    <a16:rowId xmlns:a16="http://schemas.microsoft.com/office/drawing/2014/main" val="2188020230"/>
                  </a:ext>
                </a:extLst>
              </a:tr>
            </a:tbl>
          </a:graphicData>
        </a:graphic>
      </p:graphicFrame>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pPr marL="0" indent="0">
              <a:buNone/>
            </a:pPr>
            <a:r>
              <a:rPr lang="en-US" dirty="0"/>
              <a:t>Family owned and operated dealership that is been in business since 1961.</a:t>
            </a:r>
          </a:p>
          <a:p>
            <a:pPr marL="0" indent="0">
              <a:buNone/>
            </a:pPr>
            <a:r>
              <a:rPr lang="en-US" dirty="0"/>
              <a:t>Ownership an active member of the community and the state.</a:t>
            </a:r>
          </a:p>
          <a:p>
            <a:pPr marL="0" indent="0">
              <a:buNone/>
            </a:pPr>
            <a:r>
              <a:rPr lang="en-US" dirty="0"/>
              <a:t>Number 1 dealer in NH and Number 3 in New England in New Vehicle sales. Which leads to a very high opportunity for future service work to be performed.</a:t>
            </a:r>
          </a:p>
          <a:p>
            <a:pPr marL="0" indent="0">
              <a:buNone/>
            </a:pPr>
            <a:r>
              <a:rPr lang="en-US" dirty="0"/>
              <a:t>Very low turnover for service technicians. Multiple technicians with 10+ with the brand dealership</a:t>
            </a:r>
          </a:p>
          <a:p>
            <a:pPr marL="0" indent="0">
              <a:buNone/>
            </a:pPr>
            <a:r>
              <a:rPr lang="en-US" dirty="0"/>
              <a:t>Technician survey that was performed after class, shows great loyalty to the company and brand. All think management is invested in the department and are happy with improvements that have been made in the shop.(A/C installed, all new LED lighting, proper special tool stocking, clean and safe work environment)</a:t>
            </a:r>
          </a:p>
          <a:p>
            <a:pPr marL="0" indent="0">
              <a:buNone/>
            </a:pPr>
            <a:endParaRPr lang="en-US" dirty="0"/>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lnSpcReduction="10000"/>
          </a:bodyPr>
          <a:lstStyle/>
          <a:p>
            <a:pPr marL="0" indent="0">
              <a:buNone/>
            </a:pPr>
            <a:r>
              <a:rPr lang="en-US" dirty="0"/>
              <a:t>Service advisors are order takers, not order makers.</a:t>
            </a:r>
          </a:p>
          <a:p>
            <a:pPr marL="0" indent="0">
              <a:buNone/>
            </a:pPr>
            <a:r>
              <a:rPr lang="en-US" dirty="0"/>
              <a:t>Menu pricing is not offered at mileage intervals.</a:t>
            </a:r>
          </a:p>
          <a:p>
            <a:pPr marL="0" indent="0">
              <a:buNone/>
            </a:pPr>
            <a:r>
              <a:rPr lang="en-US" dirty="0"/>
              <a:t>MPI completion is not 100%</a:t>
            </a:r>
          </a:p>
          <a:p>
            <a:pPr marL="0" indent="0">
              <a:buNone/>
            </a:pPr>
            <a:r>
              <a:rPr lang="en-US" dirty="0"/>
              <a:t>Parts department does not seem as invested in making parts available at any means necessary. High part orders rates, making fixed first visit very hard to stay above brand requirements.</a:t>
            </a:r>
          </a:p>
          <a:p>
            <a:pPr marL="0" indent="0">
              <a:buNone/>
            </a:pPr>
            <a:r>
              <a:rPr lang="en-US" dirty="0"/>
              <a:t>Service department has minimal marketing. </a:t>
            </a:r>
          </a:p>
          <a:p>
            <a:pPr marL="0" indent="0">
              <a:buNone/>
            </a:pPr>
            <a:r>
              <a:rPr lang="en-US" dirty="0"/>
              <a:t>We do not work on all makes and models.</a:t>
            </a:r>
          </a:p>
          <a:p>
            <a:pPr marL="0" indent="0">
              <a:buNone/>
            </a:pPr>
            <a:r>
              <a:rPr lang="en-US" dirty="0"/>
              <a:t>We do not introduce the service department at the delivery of a new/used vehicle.</a:t>
            </a:r>
          </a:p>
          <a:p>
            <a:pPr marL="0" indent="0">
              <a:buNone/>
            </a:pPr>
            <a:r>
              <a:rPr lang="en-US" dirty="0"/>
              <a:t>Lack of true shop foreman to perform diagnostics and quality control.</a:t>
            </a:r>
          </a:p>
          <a:p>
            <a:pPr marL="0" indent="0">
              <a:buNone/>
            </a:pPr>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364</TotalTime>
  <Words>2550</Words>
  <Application>Microsoft Office PowerPoint</Application>
  <PresentationFormat>Widescreen</PresentationFormat>
  <Paragraphs>703</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Trebuchet MS</vt:lpstr>
      <vt:lpstr>Wingdings 3</vt:lpstr>
      <vt:lpstr>Facet</vt:lpstr>
      <vt:lpstr>NADA Service Homework </vt:lpstr>
      <vt:lpstr>   Marketing  </vt:lpstr>
      <vt:lpstr>  Analyze Cost of Labor   </vt:lpstr>
      <vt:lpstr> Changes in Expense Structure    </vt:lpstr>
      <vt:lpstr> Productivity   </vt:lpstr>
      <vt:lpstr> Facility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Benjamin Hoyt</cp:lastModifiedBy>
  <cp:revision>13</cp:revision>
  <dcterms:created xsi:type="dcterms:W3CDTF">2022-12-04T13:10:55Z</dcterms:created>
  <dcterms:modified xsi:type="dcterms:W3CDTF">2024-06-30T12:32:50Z</dcterms:modified>
</cp:coreProperties>
</file>