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Autofit/>
          </a:bodyPr>
          <a:lstStyle/>
          <a:p>
            <a:pPr algn="ctr"/>
            <a:r>
              <a:rPr lang="en-US" sz="2400" dirty="0"/>
              <a:t>Class N442-Make up for #440</a:t>
            </a:r>
          </a:p>
          <a:p>
            <a:pPr algn="ctr"/>
            <a:r>
              <a:rPr lang="en-US" sz="2400" dirty="0"/>
              <a:t>McGovern Kia of Norwood</a:t>
            </a:r>
          </a:p>
          <a:p>
            <a:pPr algn="ctr"/>
            <a:r>
              <a:rPr lang="en-US" sz="2400" dirty="0"/>
              <a:t>Presentation: Jimmy Peluso</a:t>
            </a:r>
          </a:p>
          <a:p>
            <a:pPr algn="ctr"/>
            <a:r>
              <a:rPr lang="en-US" sz="2400" dirty="0"/>
              <a:t>Month : May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b="1" dirty="0"/>
              <a:t>Opportunities</a:t>
            </a:r>
          </a:p>
          <a:p>
            <a:r>
              <a:rPr lang="en-US" sz="1200" b="1" dirty="0"/>
              <a:t>Update shop equipment</a:t>
            </a:r>
          </a:p>
          <a:p>
            <a:r>
              <a:rPr lang="en-US" sz="1200" b="1" dirty="0"/>
              <a:t>Hire a Dispatcher</a:t>
            </a:r>
          </a:p>
          <a:p>
            <a:r>
              <a:rPr lang="en-US" sz="1200" b="1" dirty="0"/>
              <a:t>Train Service Advisors</a:t>
            </a:r>
          </a:p>
          <a:p>
            <a:r>
              <a:rPr lang="en-US" sz="1200" b="1" dirty="0"/>
              <a:t>Match Service and Sales Hours</a:t>
            </a:r>
          </a:p>
          <a:p>
            <a:r>
              <a:rPr lang="en-US" sz="1200" b="1" dirty="0"/>
              <a:t>Rate Increase</a:t>
            </a:r>
          </a:p>
          <a:p>
            <a:endParaRPr lang="en-US" sz="1200" b="1" dirty="0"/>
          </a:p>
          <a:p>
            <a:endParaRPr lang="en-US" sz="1200" b="1"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b="1" dirty="0"/>
              <a:t>Threats</a:t>
            </a:r>
          </a:p>
          <a:p>
            <a:r>
              <a:rPr lang="en-US" sz="1200" b="1" dirty="0"/>
              <a:t>Negative reviews from the old owner</a:t>
            </a:r>
          </a:p>
          <a:p>
            <a:r>
              <a:rPr lang="en-US" sz="1200" b="1" dirty="0"/>
              <a:t>Kia is a heavy warranty brand. Warranty doesn’t pay great Tech know this</a:t>
            </a:r>
          </a:p>
          <a:p>
            <a:r>
              <a:rPr lang="en-US" sz="1200" b="1" dirty="0"/>
              <a:t>Advisor accountability</a:t>
            </a:r>
          </a:p>
          <a:p>
            <a:r>
              <a:rPr lang="en-US" sz="1200" b="1" dirty="0"/>
              <a:t>Tech accountability</a:t>
            </a:r>
          </a:p>
          <a:p>
            <a:r>
              <a:rPr lang="en-US" sz="1200" b="1" dirty="0"/>
              <a:t>Competitive  Labor</a:t>
            </a:r>
          </a:p>
          <a:p>
            <a:endParaRPr lang="en-US" sz="1200" b="1" dirty="0"/>
          </a:p>
          <a:p>
            <a:endParaRPr lang="en-US" sz="1200" b="1"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b="1" dirty="0"/>
              <a:t>Objectives</a:t>
            </a:r>
          </a:p>
          <a:p>
            <a:r>
              <a:rPr lang="en-US" sz="1200" b="1" dirty="0"/>
              <a:t>Increase Service Hours</a:t>
            </a:r>
          </a:p>
          <a:p>
            <a:r>
              <a:rPr lang="en-US" sz="1200" b="1" dirty="0"/>
              <a:t>Dispatch the correct work to the correct tech</a:t>
            </a:r>
          </a:p>
          <a:p>
            <a:r>
              <a:rPr lang="en-US" sz="1200" b="1" dirty="0"/>
              <a:t>Train, Train and more Train</a:t>
            </a:r>
          </a:p>
          <a:p>
            <a:endParaRPr lang="en-US" sz="1200" b="1" dirty="0"/>
          </a:p>
          <a:p>
            <a:endParaRPr lang="en-US" sz="1200" b="1" dirty="0"/>
          </a:p>
          <a:p>
            <a:endParaRPr lang="en-US" sz="1200" b="1" dirty="0"/>
          </a:p>
          <a:p>
            <a:endParaRPr lang="en-US" sz="12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b="1" dirty="0"/>
              <a:t>Strategies</a:t>
            </a:r>
          </a:p>
          <a:p>
            <a:r>
              <a:rPr lang="en-US" sz="1200" b="1" dirty="0"/>
              <a:t>Keep on training</a:t>
            </a:r>
          </a:p>
          <a:p>
            <a:r>
              <a:rPr lang="en-US" sz="1200" b="1" dirty="0"/>
              <a:t>Keep the weekly and monthly meetings</a:t>
            </a:r>
          </a:p>
          <a:p>
            <a:r>
              <a:rPr lang="en-US" sz="1200" b="1" dirty="0"/>
              <a:t>Continue watching policy</a:t>
            </a:r>
          </a:p>
          <a:p>
            <a:r>
              <a:rPr lang="en-US" sz="1200" b="1" dirty="0"/>
              <a:t>Watch the discounts</a:t>
            </a:r>
          </a:p>
          <a:p>
            <a:r>
              <a:rPr lang="en-US" sz="1200" b="1" dirty="0"/>
              <a:t>Be more competitive with pricing</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b="1" dirty="0"/>
              <a:t>Tactics</a:t>
            </a:r>
          </a:p>
          <a:p>
            <a:r>
              <a:rPr lang="en-US" sz="1200" b="1" dirty="0"/>
              <a:t>Discounts approved by Service Manager or GM only</a:t>
            </a:r>
          </a:p>
          <a:p>
            <a:r>
              <a:rPr lang="en-US" sz="1200" b="1" dirty="0"/>
              <a:t>Policy approved by Service Manager or GM only</a:t>
            </a:r>
          </a:p>
          <a:p>
            <a:r>
              <a:rPr lang="en-US" sz="1200" b="1" dirty="0"/>
              <a:t>Strong Dispatcher</a:t>
            </a:r>
          </a:p>
          <a:p>
            <a:r>
              <a:rPr lang="en-US" sz="1200" b="1" dirty="0"/>
              <a:t>Update equipment</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00924498"/>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Update Equipment</a:t>
                      </a:r>
                    </a:p>
                  </a:txBody>
                  <a:tcPr/>
                </a:tc>
                <a:tc>
                  <a:txBody>
                    <a:bodyPr/>
                    <a:lstStyle/>
                    <a:p>
                      <a:r>
                        <a:rPr lang="en-US" dirty="0"/>
                        <a:t>Service Manager and GM</a:t>
                      </a:r>
                    </a:p>
                  </a:txBody>
                  <a:tcPr/>
                </a:tc>
                <a:tc>
                  <a:txBody>
                    <a:bodyPr/>
                    <a:lstStyle/>
                    <a:p>
                      <a:r>
                        <a:rPr lang="en-US" dirty="0"/>
                        <a:t>Jan 1, 2025</a:t>
                      </a:r>
                    </a:p>
                  </a:txBody>
                  <a:tcPr/>
                </a:tc>
                <a:extLst>
                  <a:ext uri="{0D108BD9-81ED-4DB2-BD59-A6C34878D82A}">
                    <a16:rowId xmlns:a16="http://schemas.microsoft.com/office/drawing/2014/main" val="2400365483"/>
                  </a:ext>
                </a:extLst>
              </a:tr>
              <a:tr h="565004">
                <a:tc>
                  <a:txBody>
                    <a:bodyPr/>
                    <a:lstStyle/>
                    <a:p>
                      <a:r>
                        <a:rPr lang="en-US" dirty="0"/>
                        <a:t>Extend Service hours</a:t>
                      </a:r>
                    </a:p>
                  </a:txBody>
                  <a:tcPr/>
                </a:tc>
                <a:tc>
                  <a:txBody>
                    <a:bodyPr/>
                    <a:lstStyle/>
                    <a:p>
                      <a:r>
                        <a:rPr lang="en-US" dirty="0"/>
                        <a:t>GM</a:t>
                      </a:r>
                    </a:p>
                  </a:txBody>
                  <a:tcPr/>
                </a:tc>
                <a:tc>
                  <a:txBody>
                    <a:bodyPr/>
                    <a:lstStyle/>
                    <a:p>
                      <a:r>
                        <a:rPr lang="en-US" dirty="0"/>
                        <a:t>July 1, 2025</a:t>
                      </a:r>
                    </a:p>
                  </a:txBody>
                  <a:tcPr/>
                </a:tc>
                <a:extLst>
                  <a:ext uri="{0D108BD9-81ED-4DB2-BD59-A6C34878D82A}">
                    <a16:rowId xmlns:a16="http://schemas.microsoft.com/office/drawing/2014/main" val="107845787"/>
                  </a:ext>
                </a:extLst>
              </a:tr>
              <a:tr h="565004">
                <a:tc>
                  <a:txBody>
                    <a:bodyPr/>
                    <a:lstStyle/>
                    <a:p>
                      <a:r>
                        <a:rPr lang="en-US" dirty="0"/>
                        <a:t>Online Reputation</a:t>
                      </a:r>
                    </a:p>
                  </a:txBody>
                  <a:tcPr/>
                </a:tc>
                <a:tc>
                  <a:txBody>
                    <a:bodyPr/>
                    <a:lstStyle/>
                    <a:p>
                      <a:r>
                        <a:rPr lang="en-US" dirty="0"/>
                        <a:t>Marketing and GM</a:t>
                      </a:r>
                    </a:p>
                  </a:txBody>
                  <a:tcPr/>
                </a:tc>
                <a:tc>
                  <a:txBody>
                    <a:bodyPr/>
                    <a:lstStyle/>
                    <a:p>
                      <a:r>
                        <a:rPr lang="en-US" dirty="0"/>
                        <a:t>July 1, 2025</a:t>
                      </a:r>
                    </a:p>
                  </a:txBody>
                  <a:tcPr/>
                </a:tc>
                <a:extLst>
                  <a:ext uri="{0D108BD9-81ED-4DB2-BD59-A6C34878D82A}">
                    <a16:rowId xmlns:a16="http://schemas.microsoft.com/office/drawing/2014/main" val="1530126605"/>
                  </a:ext>
                </a:extLst>
              </a:tr>
              <a:tr h="565004">
                <a:tc>
                  <a:txBody>
                    <a:bodyPr/>
                    <a:lstStyle/>
                    <a:p>
                      <a:r>
                        <a:rPr lang="en-US" dirty="0"/>
                        <a:t>Annual rate increase</a:t>
                      </a:r>
                    </a:p>
                  </a:txBody>
                  <a:tcPr/>
                </a:tc>
                <a:tc>
                  <a:txBody>
                    <a:bodyPr/>
                    <a:lstStyle/>
                    <a:p>
                      <a:r>
                        <a:rPr lang="en-US" dirty="0"/>
                        <a:t>Fixed ops Director</a:t>
                      </a:r>
                    </a:p>
                  </a:txBody>
                  <a:tcPr/>
                </a:tc>
                <a:tc>
                  <a:txBody>
                    <a:bodyPr/>
                    <a:lstStyle/>
                    <a:p>
                      <a:r>
                        <a:rPr lang="en-US" dirty="0"/>
                        <a:t>Jan 1, 2025</a:t>
                      </a:r>
                    </a:p>
                  </a:txBody>
                  <a:tcPr/>
                </a:tc>
                <a:extLst>
                  <a:ext uri="{0D108BD9-81ED-4DB2-BD59-A6C34878D82A}">
                    <a16:rowId xmlns:a16="http://schemas.microsoft.com/office/drawing/2014/main" val="1950345431"/>
                  </a:ext>
                </a:extLst>
              </a:tr>
              <a:tr h="565004">
                <a:tc>
                  <a:txBody>
                    <a:bodyPr/>
                    <a:lstStyle/>
                    <a:p>
                      <a:r>
                        <a:rPr lang="en-US" dirty="0"/>
                        <a:t>Meetings</a:t>
                      </a:r>
                    </a:p>
                  </a:txBody>
                  <a:tcPr/>
                </a:tc>
                <a:tc>
                  <a:txBody>
                    <a:bodyPr/>
                    <a:lstStyle/>
                    <a:p>
                      <a:r>
                        <a:rPr lang="en-US" dirty="0"/>
                        <a:t>Service Manager and GM</a:t>
                      </a:r>
                    </a:p>
                  </a:txBody>
                  <a:tcPr/>
                </a:tc>
                <a:tc>
                  <a:txBody>
                    <a:bodyPr/>
                    <a:lstStyle/>
                    <a:p>
                      <a:r>
                        <a:rPr lang="en-US" dirty="0"/>
                        <a:t>EOM</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b="1" dirty="0"/>
              <a:t>Synopsis</a:t>
            </a:r>
          </a:p>
          <a:p>
            <a:r>
              <a:rPr lang="en-US" sz="1200" b="1" dirty="0"/>
              <a:t>This homework assignment was full of valuable and eye opening information. It showed me the mix of 1 line Ro’s and the differences between CP, Maintenance and Repair and the cost of labor. It showed me how important dispatching the correct work to the correct tech. I see the importance of having a strong dispatcher.</a:t>
            </a:r>
          </a:p>
          <a:p>
            <a:r>
              <a:rPr lang="en-US" sz="1200" b="1" dirty="0"/>
              <a:t>We need to look at one area at a time to maximize the profit. We need to listen to the employees about the good and the bad. When we hear about the bad, come up with a plan to create a better environment. Being able to train Service Advisors like salespeople with help with the selling of more hours.</a:t>
            </a:r>
          </a:p>
          <a:p>
            <a:r>
              <a:rPr lang="en-US" sz="1200" b="1" dirty="0"/>
              <a:t>Having Service hours match Sales hours will benefit the whole dealership. It will allow the introduction from sales to service to happen as before it wouldn’t after hours. This will also have more working hours in the shop for the month.</a:t>
            </a:r>
          </a:p>
          <a:p>
            <a:r>
              <a:rPr lang="en-US" sz="1200" b="1" dirty="0"/>
              <a:t>By paying attention to the items we study in Service week, I will be able to make changes and run a better Service Department with profit. I appreciate the class and am greatly appreciative of </a:t>
            </a:r>
            <a:r>
              <a:rPr lang="en-US" sz="1200" b="1"/>
              <a:t>your time.</a:t>
            </a:r>
            <a:endParaRPr lang="en-US" sz="1200" b="1" dirty="0"/>
          </a:p>
          <a:p>
            <a:endParaRPr lang="en-US" sz="1200" b="1"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Monthly Email Blasts With Specials and Declined work Discounts</a:t>
            </a:r>
          </a:p>
          <a:p>
            <a:r>
              <a:rPr lang="en-US" sz="1800" b="0" i="0" u="none" strike="noStrike" baseline="0" dirty="0">
                <a:solidFill>
                  <a:schemeClr val="tx1"/>
                </a:solidFill>
                <a:latin typeface="Calibri" panose="020F0502020204030204" pitchFamily="34" charset="0"/>
              </a:rPr>
              <a:t>Goals for improvement -</a:t>
            </a:r>
          </a:p>
          <a:p>
            <a:r>
              <a:rPr lang="en-US" dirty="0">
                <a:solidFill>
                  <a:schemeClr val="tx1"/>
                </a:solidFill>
                <a:latin typeface="Calibri" panose="020F0502020204030204" pitchFamily="34" charset="0"/>
              </a:rPr>
              <a:t>    Facebook Ads and Service mailers with specials and accessories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r>
              <a:rPr lang="en-US" dirty="0">
                <a:solidFill>
                  <a:schemeClr val="tx1"/>
                </a:solidFill>
                <a:latin typeface="Calibri" panose="020F0502020204030204" pitchFamily="34" charset="0"/>
              </a:rPr>
              <a:t>    Get together with the marketing team and come up with creative ads. Offer value in the mailer and include accessory  packages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a:t>
            </a:r>
          </a:p>
          <a:p>
            <a:r>
              <a:rPr lang="en-US" dirty="0">
                <a:solidFill>
                  <a:schemeClr val="tx1"/>
                </a:solidFill>
                <a:latin typeface="Calibri" panose="020F0502020204030204" pitchFamily="34" charset="0"/>
              </a:rPr>
              <a:t>  Have the mailers tracked by the Service Advisor to see the ROI and make sure the customers mention how they heard about the specials</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200" b="1" i="0" u="none" strike="noStrike" baseline="0" dirty="0">
                <a:solidFill>
                  <a:srgbClr val="221E1F"/>
                </a:solidFill>
                <a:latin typeface="Calibri" panose="020F0502020204030204" pitchFamily="34" charset="0"/>
              </a:rPr>
              <a:t>Current practices </a:t>
            </a:r>
            <a:r>
              <a:rPr lang="en-US" sz="1200" b="0" i="0" u="none" strike="noStrike" baseline="0" dirty="0">
                <a:solidFill>
                  <a:srgbClr val="221E1F"/>
                </a:solidFill>
                <a:latin typeface="Calibri" panose="020F0502020204030204" pitchFamily="34" charset="0"/>
              </a:rPr>
              <a:t>–</a:t>
            </a:r>
            <a:r>
              <a:rPr lang="en-US" sz="1200" b="1" i="0" u="none" strike="noStrike" baseline="0" dirty="0">
                <a:solidFill>
                  <a:srgbClr val="221E1F"/>
                </a:solidFill>
                <a:latin typeface="Calibri" panose="020F0502020204030204" pitchFamily="34" charset="0"/>
              </a:rPr>
              <a:t>Currently there is no real dispatcher. Jobs are being handed out to whoever is available. We are paying too much to the Tech’s.</a:t>
            </a:r>
          </a:p>
          <a:p>
            <a:r>
              <a:rPr lang="en-US" sz="1200" b="1" i="0" u="none" strike="noStrike" baseline="0" dirty="0">
                <a:solidFill>
                  <a:srgbClr val="221E1F"/>
                </a:solidFill>
                <a:latin typeface="Calibri" panose="020F0502020204030204" pitchFamily="34" charset="0"/>
              </a:rPr>
              <a:t>Goals for improvement – We need to hire a dispatcher to dispatch the correct work to the correct tech. </a:t>
            </a:r>
          </a:p>
          <a:p>
            <a:r>
              <a:rPr lang="en-US" sz="1200" b="1" i="0" u="none" strike="noStrike" baseline="0" dirty="0">
                <a:solidFill>
                  <a:srgbClr val="221E1F"/>
                </a:solidFill>
                <a:latin typeface="Calibri" panose="020F0502020204030204" pitchFamily="34" charset="0"/>
              </a:rPr>
              <a:t>Plans to achieve your goals – Hire a dispatcher who knows how to dispatch and have the shop run more efficient. </a:t>
            </a:r>
          </a:p>
          <a:p>
            <a:r>
              <a:rPr lang="en-US" sz="1200" b="1" i="0" u="none" strike="noStrike" baseline="0" dirty="0">
                <a:solidFill>
                  <a:srgbClr val="221E1F"/>
                </a:solidFill>
                <a:latin typeface="Calibri" panose="020F0502020204030204" pitchFamily="34" charset="0"/>
              </a:rPr>
              <a:t>Plans to evaluate your changes- Once the Dispatcher is in place, rerun the numbers at the beginning of the month to see if they are improving</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7359216" y="1631772"/>
            <a:ext cx="4832784" cy="2469734"/>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200" b="1"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 </a:t>
            </a:r>
            <a:r>
              <a:rPr lang="en-US" sz="1200" b="1" dirty="0">
                <a:solidFill>
                  <a:srgbClr val="221E1F"/>
                </a:solidFill>
                <a:latin typeface="Calibri" panose="020F0502020204030204" pitchFamily="34" charset="0"/>
              </a:rPr>
              <a:t>The shop has been a free for all. We are currently in the process of restructuring. </a:t>
            </a:r>
          </a:p>
          <a:p>
            <a:r>
              <a:rPr lang="en-US" sz="1200" b="1" i="0" u="none" strike="noStrike" baseline="0" dirty="0">
                <a:solidFill>
                  <a:srgbClr val="221E1F"/>
                </a:solidFill>
                <a:latin typeface="Calibri" panose="020F0502020204030204" pitchFamily="34" charset="0"/>
              </a:rPr>
              <a:t>Goals for improvement- </a:t>
            </a:r>
            <a:r>
              <a:rPr kumimoji="0" lang="en-US" sz="12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Getting good trainable tech’s has been a major hurdle</a:t>
            </a:r>
            <a:r>
              <a:rPr kumimoji="0" lang="en-US" sz="12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a:t>
            </a:r>
            <a:r>
              <a:rPr kumimoji="0" lang="en-US" sz="12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Keep a better eye on policy and dispatch work correctly</a:t>
            </a:r>
            <a:endParaRPr kumimoji="0" lang="en-US" sz="18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endParaRPr>
          </a:p>
          <a:p>
            <a:endParaRPr lang="en-US" sz="1200" b="1" i="0" u="none" strike="noStrike" baseline="0" dirty="0">
              <a:solidFill>
                <a:srgbClr val="221E1F"/>
              </a:solidFill>
              <a:latin typeface="Calibri" panose="020F0502020204030204" pitchFamily="34" charset="0"/>
            </a:endParaRPr>
          </a:p>
          <a:p>
            <a:r>
              <a:rPr lang="en-US" sz="1200" b="1" i="0" u="none" strike="noStrike" baseline="0" dirty="0">
                <a:solidFill>
                  <a:srgbClr val="221E1F"/>
                </a:solidFill>
                <a:latin typeface="Calibri" panose="020F0502020204030204" pitchFamily="34" charset="0"/>
              </a:rPr>
              <a:t>Plans to achieve your goals- Vetting applicants better and not just hiring to fill the position. Make sure the job gets done correct the first time.</a:t>
            </a:r>
          </a:p>
          <a:p>
            <a:r>
              <a:rPr lang="en-US" sz="1200" b="1" i="0" u="none" strike="noStrike" baseline="0" dirty="0">
                <a:solidFill>
                  <a:srgbClr val="221E1F"/>
                </a:solidFill>
                <a:latin typeface="Calibri" panose="020F0502020204030204" pitchFamily="34" charset="0"/>
              </a:rPr>
              <a:t>Plans to evaluate your changes – To sit in on every interview and hold the techs accountable for comebacks</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8007350" y="1270000"/>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200" b="1" i="0" u="none" strike="noStrike" baseline="0" dirty="0">
                <a:solidFill>
                  <a:srgbClr val="221E1F"/>
                </a:solidFill>
                <a:latin typeface="Calibri" panose="020F0502020204030204" pitchFamily="34" charset="0"/>
              </a:rPr>
              <a:t>Current practices – Tech’s productivity is tracked through an Excel spreadsheet</a:t>
            </a:r>
          </a:p>
          <a:p>
            <a:r>
              <a:rPr lang="en-US" sz="1200" b="1" i="0" u="none" strike="noStrike" baseline="0" dirty="0">
                <a:solidFill>
                  <a:srgbClr val="221E1F"/>
                </a:solidFill>
                <a:latin typeface="Calibri" panose="020F0502020204030204" pitchFamily="34" charset="0"/>
              </a:rPr>
              <a:t>Goals for improvement –Make sure Tech’s are punching on and off of every ticket so the time is correct</a:t>
            </a:r>
          </a:p>
          <a:p>
            <a:r>
              <a:rPr lang="en-US" sz="1200" b="1" i="0" u="none" strike="noStrike" baseline="0" dirty="0">
                <a:solidFill>
                  <a:srgbClr val="221E1F"/>
                </a:solidFill>
                <a:latin typeface="Calibri" panose="020F0502020204030204" pitchFamily="34" charset="0"/>
              </a:rPr>
              <a:t>Plans to achieve your goals – Watch the ticket time and compare it to the excel spreadsheet</a:t>
            </a:r>
          </a:p>
          <a:p>
            <a:r>
              <a:rPr lang="en-US" sz="1200" b="1" i="0" u="none" strike="noStrike" baseline="0" dirty="0">
                <a:solidFill>
                  <a:srgbClr val="221E1F"/>
                </a:solidFill>
                <a:latin typeface="Calibri" panose="020F0502020204030204" pitchFamily="34" charset="0"/>
              </a:rPr>
              <a:t>Plans to evaluate your changes – Review the numbers during our monthly ops meeting</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8007350" y="8389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200" b="1" i="0" u="none" strike="noStrike" baseline="0" dirty="0">
                <a:solidFill>
                  <a:srgbClr val="221E1F"/>
                </a:solidFill>
                <a:latin typeface="Calibri" panose="020F0502020204030204" pitchFamily="34" charset="0"/>
              </a:rPr>
              <a:t>Current practices – NADA guideline is 75% and we are currently @ 54.33% Service and Sales hours do not match</a:t>
            </a:r>
          </a:p>
          <a:p>
            <a:r>
              <a:rPr lang="en-US" sz="1200" b="1" i="0" u="none" strike="noStrike" baseline="0" dirty="0">
                <a:solidFill>
                  <a:srgbClr val="221E1F"/>
                </a:solidFill>
                <a:latin typeface="Calibri" panose="020F0502020204030204" pitchFamily="34" charset="0"/>
              </a:rPr>
              <a:t>Goals for improvement – More selling from the service advisors. </a:t>
            </a:r>
          </a:p>
          <a:p>
            <a:r>
              <a:rPr lang="en-US" sz="1200" b="1" i="0" u="none" strike="noStrike" baseline="0" dirty="0">
                <a:solidFill>
                  <a:srgbClr val="221E1F"/>
                </a:solidFill>
                <a:latin typeface="Calibri" panose="020F0502020204030204" pitchFamily="34" charset="0"/>
              </a:rPr>
              <a:t>Plans to achieve your goals -</a:t>
            </a:r>
            <a:r>
              <a:rPr kumimoji="0" lang="en-US" sz="12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Train the service advisors to sell more. Implement MPI videos 100% of the time. Start matching Service to Sales Hours</a:t>
            </a:r>
          </a:p>
          <a:p>
            <a:pPr marL="0" indent="0" algn="ctr">
              <a:buNone/>
            </a:pPr>
            <a:r>
              <a:rPr lang="en-US" sz="1200" b="1" dirty="0">
                <a:solidFill>
                  <a:srgbClr val="221E1F"/>
                </a:solidFill>
                <a:latin typeface="Calibri" panose="020F0502020204030204" pitchFamily="34" charset="0"/>
              </a:rPr>
              <a:t>          </a:t>
            </a:r>
            <a:r>
              <a:rPr lang="en-US" sz="1200" b="1" i="0" u="none" strike="noStrike" baseline="0" dirty="0">
                <a:solidFill>
                  <a:srgbClr val="221E1F"/>
                </a:solidFill>
                <a:latin typeface="Calibri" panose="020F0502020204030204" pitchFamily="34" charset="0"/>
              </a:rPr>
              <a:t>Plans to evaluate your changes- Once a week check the   MPI’s to make sure they have videos. Look for more hours per RO to see the advisors improvement</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9058275" y="25400"/>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a:bodyPr>
          <a:lstStyle/>
          <a:p>
            <a:r>
              <a:rPr lang="en-US" sz="1200" b="1" dirty="0"/>
              <a:t>I spoke with my Service Manager and reviewed the repair orders.</a:t>
            </a:r>
          </a:p>
          <a:p>
            <a:r>
              <a:rPr lang="en-US" sz="1200" b="1" dirty="0"/>
              <a:t>86% of the Ro’s are 1 line repair orders</a:t>
            </a:r>
          </a:p>
          <a:p>
            <a:r>
              <a:rPr lang="en-US" sz="1200" b="1" dirty="0"/>
              <a:t>44% of the Ro’s are on vehicles that are 4 years or older. There is plenty of hours to be made on these vehicles with recommended maintenance  and repair work</a:t>
            </a:r>
          </a:p>
          <a:p>
            <a:r>
              <a:rPr lang="en-US" sz="1200" b="1" dirty="0"/>
              <a:t>Need to focus on getting more competitive work and put some maintenance packages on the menu</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7892545" y="461820"/>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sz="1200" b="1" dirty="0"/>
              <a:t>Great KSI( CSI for Kia)</a:t>
            </a:r>
          </a:p>
          <a:p>
            <a:r>
              <a:rPr lang="en-US" sz="1200" b="1" dirty="0"/>
              <a:t>Positive Service Manager</a:t>
            </a:r>
          </a:p>
          <a:p>
            <a:r>
              <a:rPr lang="en-US" sz="1200" b="1" dirty="0"/>
              <a:t>Strong internal process</a:t>
            </a:r>
          </a:p>
          <a:p>
            <a:r>
              <a:rPr lang="en-US" sz="1200" b="1" dirty="0"/>
              <a:t>Tech Recognition</a:t>
            </a:r>
          </a:p>
          <a:p>
            <a:r>
              <a:rPr lang="en-US" sz="1200" b="1" dirty="0"/>
              <a:t>Weekly Meetings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sz="1200" dirty="0"/>
              <a:t>Hours opened</a:t>
            </a:r>
          </a:p>
          <a:p>
            <a:r>
              <a:rPr lang="en-US" sz="1200" dirty="0"/>
              <a:t>Older shop with outdated equipment</a:t>
            </a:r>
          </a:p>
          <a:p>
            <a:r>
              <a:rPr lang="en-US" sz="1200" dirty="0"/>
              <a:t>Discounts</a:t>
            </a:r>
          </a:p>
          <a:p>
            <a:r>
              <a:rPr lang="en-US" sz="1200" dirty="0"/>
              <a:t>Free services</a:t>
            </a:r>
          </a:p>
          <a:p>
            <a:r>
              <a:rPr lang="en-US" sz="1200" dirty="0"/>
              <a:t>No real dispatch</a:t>
            </a:r>
          </a:p>
          <a:p>
            <a:r>
              <a:rPr lang="en-US" sz="1200" dirty="0"/>
              <a:t>Service Advisors</a:t>
            </a:r>
          </a:p>
          <a:p>
            <a:endParaRPr lang="en-US" sz="1200"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1660</TotalTime>
  <Words>979</Words>
  <Application>Microsoft Office PowerPoint</Application>
  <PresentationFormat>Widescreen</PresentationFormat>
  <Paragraphs>126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James  Peluso</cp:lastModifiedBy>
  <cp:revision>9</cp:revision>
  <dcterms:created xsi:type="dcterms:W3CDTF">2022-12-04T13:10:55Z</dcterms:created>
  <dcterms:modified xsi:type="dcterms:W3CDTF">2024-05-22T22:31:45Z</dcterms:modified>
</cp:coreProperties>
</file>