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86" r:id="rId4"/>
  </p:sldMasterIdLst>
  <p:sldIdLst>
    <p:sldId id="256" r:id="rId5"/>
    <p:sldId id="259" r:id="rId6"/>
    <p:sldId id="270" r:id="rId7"/>
    <p:sldId id="271" r:id="rId8"/>
    <p:sldId id="272" r:id="rId9"/>
    <p:sldId id="273" r:id="rId10"/>
    <p:sldId id="258" r:id="rId11"/>
    <p:sldId id="257" r:id="rId12"/>
    <p:sldId id="262" r:id="rId13"/>
    <p:sldId id="263" r:id="rId14"/>
    <p:sldId id="264" r:id="rId15"/>
    <p:sldId id="265" r:id="rId16"/>
    <p:sldId id="266" r:id="rId17"/>
    <p:sldId id="267" r:id="rId18"/>
    <p:sldId id="268" r:id="rId19"/>
    <p:sldId id="269" r:id="rId20"/>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CCF677F-9C0A-43D4-AABF-31636F291CEF}" v="2" dt="2024-05-28T20:16:40.691"/>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103" d="100"/>
          <a:sy n="103" d="100"/>
        </p:scale>
        <p:origin x="312" y="10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3" Type="http://schemas.openxmlformats.org/officeDocument/2006/relationships/customXml" Target="../customXml/item3.xml"/><Relationship Id="rId21" Type="http://schemas.openxmlformats.org/officeDocument/2006/relationships/presProps" Target="pres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microsoft.com/office/2015/10/relationships/revisionInfo" Target="revisionInfo.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19" name="Group 18"/>
          <p:cNvGrpSpPr/>
          <p:nvPr/>
        </p:nvGrpSpPr>
        <p:grpSpPr>
          <a:xfrm>
            <a:off x="546100" y="-4763"/>
            <a:ext cx="5014912" cy="6862763"/>
            <a:chOff x="2928938" y="-4763"/>
            <a:chExt cx="5014912" cy="6862763"/>
          </a:xfrm>
        </p:grpSpPr>
        <p:sp>
          <p:nvSpPr>
            <p:cNvPr id="22" name="Freeform 6"/>
            <p:cNvSpPr/>
            <p:nvPr/>
          </p:nvSpPr>
          <p:spPr bwMode="auto">
            <a:xfrm>
              <a:off x="3367088" y="-4763"/>
              <a:ext cx="1063625" cy="2782888"/>
            </a:xfrm>
            <a:custGeom>
              <a:avLst/>
              <a:gdLst/>
              <a:ahLst/>
              <a:cxnLst/>
              <a:rect l="0" t="0" r="r" b="b"/>
              <a:pathLst>
                <a:path w="670" h="1753">
                  <a:moveTo>
                    <a:pt x="0" y="1696"/>
                  </a:moveTo>
                  <a:lnTo>
                    <a:pt x="225" y="1753"/>
                  </a:lnTo>
                  <a:lnTo>
                    <a:pt x="670" y="0"/>
                  </a:lnTo>
                  <a:lnTo>
                    <a:pt x="430" y="0"/>
                  </a:lnTo>
                  <a:lnTo>
                    <a:pt x="0" y="1696"/>
                  </a:lnTo>
                  <a:close/>
                </a:path>
              </a:pathLst>
            </a:custGeom>
            <a:solidFill>
              <a:schemeClr val="accent1"/>
            </a:solidFill>
            <a:ln>
              <a:noFill/>
            </a:ln>
          </p:spPr>
        </p:sp>
        <p:sp>
          <p:nvSpPr>
            <p:cNvPr id="23" name="Freeform 7"/>
            <p:cNvSpPr/>
            <p:nvPr/>
          </p:nvSpPr>
          <p:spPr bwMode="auto">
            <a:xfrm>
              <a:off x="2928938" y="-4763"/>
              <a:ext cx="1035050" cy="2673350"/>
            </a:xfrm>
            <a:custGeom>
              <a:avLst/>
              <a:gdLst/>
              <a:ahLst/>
              <a:cxnLst/>
              <a:rect l="0" t="0" r="r" b="b"/>
              <a:pathLst>
                <a:path w="652" h="1684">
                  <a:moveTo>
                    <a:pt x="225" y="1684"/>
                  </a:moveTo>
                  <a:lnTo>
                    <a:pt x="652" y="0"/>
                  </a:lnTo>
                  <a:lnTo>
                    <a:pt x="411" y="0"/>
                  </a:lnTo>
                  <a:lnTo>
                    <a:pt x="0" y="1627"/>
                  </a:lnTo>
                  <a:lnTo>
                    <a:pt x="219" y="1681"/>
                  </a:lnTo>
                  <a:lnTo>
                    <a:pt x="225" y="1684"/>
                  </a:lnTo>
                  <a:close/>
                </a:path>
              </a:pathLst>
            </a:custGeom>
            <a:solidFill>
              <a:schemeClr val="tx1">
                <a:lumMod val="65000"/>
                <a:lumOff val="35000"/>
              </a:schemeClr>
            </a:solidFill>
            <a:ln>
              <a:noFill/>
            </a:ln>
          </p:spPr>
        </p:sp>
        <p:sp>
          <p:nvSpPr>
            <p:cNvPr id="24" name="Freeform 9"/>
            <p:cNvSpPr/>
            <p:nvPr/>
          </p:nvSpPr>
          <p:spPr bwMode="auto">
            <a:xfrm>
              <a:off x="2928938" y="2582862"/>
              <a:ext cx="2693987" cy="4275138"/>
            </a:xfrm>
            <a:custGeom>
              <a:avLst/>
              <a:gdLst/>
              <a:ahLst/>
              <a:cxnLst/>
              <a:rect l="0" t="0" r="r" b="b"/>
              <a:pathLst>
                <a:path w="1697" h="2693">
                  <a:moveTo>
                    <a:pt x="0" y="0"/>
                  </a:moveTo>
                  <a:lnTo>
                    <a:pt x="1622" y="2693"/>
                  </a:lnTo>
                  <a:lnTo>
                    <a:pt x="1697" y="2693"/>
                  </a:lnTo>
                  <a:lnTo>
                    <a:pt x="0" y="0"/>
                  </a:lnTo>
                  <a:close/>
                </a:path>
              </a:pathLst>
            </a:custGeom>
            <a:solidFill>
              <a:schemeClr val="tx1">
                <a:lumMod val="85000"/>
                <a:lumOff val="15000"/>
              </a:schemeClr>
            </a:solidFill>
            <a:ln>
              <a:noFill/>
            </a:ln>
          </p:spPr>
        </p:sp>
        <p:sp>
          <p:nvSpPr>
            <p:cNvPr id="25" name="Freeform 10"/>
            <p:cNvSpPr/>
            <p:nvPr/>
          </p:nvSpPr>
          <p:spPr bwMode="auto">
            <a:xfrm>
              <a:off x="3371850" y="2692400"/>
              <a:ext cx="3332162" cy="4165600"/>
            </a:xfrm>
            <a:custGeom>
              <a:avLst/>
              <a:gdLst/>
              <a:ahLst/>
              <a:cxnLst/>
              <a:rect l="0" t="0" r="r" b="b"/>
              <a:pathLst>
                <a:path w="2099" h="2624">
                  <a:moveTo>
                    <a:pt x="2099" y="2624"/>
                  </a:moveTo>
                  <a:lnTo>
                    <a:pt x="0" y="0"/>
                  </a:lnTo>
                  <a:lnTo>
                    <a:pt x="2021" y="2624"/>
                  </a:lnTo>
                  <a:lnTo>
                    <a:pt x="2099" y="2624"/>
                  </a:lnTo>
                  <a:close/>
                </a:path>
              </a:pathLst>
            </a:custGeom>
            <a:solidFill>
              <a:schemeClr val="accent1">
                <a:lumMod val="50000"/>
              </a:schemeClr>
            </a:solidFill>
            <a:ln>
              <a:noFill/>
            </a:ln>
          </p:spPr>
        </p:sp>
        <p:sp>
          <p:nvSpPr>
            <p:cNvPr id="26" name="Freeform 11"/>
            <p:cNvSpPr/>
            <p:nvPr/>
          </p:nvSpPr>
          <p:spPr bwMode="auto">
            <a:xfrm>
              <a:off x="3367088" y="2687637"/>
              <a:ext cx="4576762" cy="4170363"/>
            </a:xfrm>
            <a:custGeom>
              <a:avLst/>
              <a:gdLst/>
              <a:ahLst/>
              <a:cxnLst/>
              <a:rect l="0" t="0" r="r" b="b"/>
              <a:pathLst>
                <a:path w="2883" h="2627">
                  <a:moveTo>
                    <a:pt x="0" y="0"/>
                  </a:moveTo>
                  <a:lnTo>
                    <a:pt x="3" y="3"/>
                  </a:lnTo>
                  <a:lnTo>
                    <a:pt x="2102" y="2627"/>
                  </a:lnTo>
                  <a:lnTo>
                    <a:pt x="2883" y="2627"/>
                  </a:lnTo>
                  <a:lnTo>
                    <a:pt x="225" y="57"/>
                  </a:lnTo>
                  <a:lnTo>
                    <a:pt x="0" y="0"/>
                  </a:lnTo>
                  <a:close/>
                </a:path>
              </a:pathLst>
            </a:custGeom>
            <a:solidFill>
              <a:schemeClr val="accent1">
                <a:lumMod val="75000"/>
              </a:schemeClr>
            </a:solidFill>
            <a:ln>
              <a:noFill/>
            </a:ln>
          </p:spPr>
        </p:sp>
        <p:sp>
          <p:nvSpPr>
            <p:cNvPr id="27" name="Freeform 12"/>
            <p:cNvSpPr/>
            <p:nvPr/>
          </p:nvSpPr>
          <p:spPr bwMode="auto">
            <a:xfrm>
              <a:off x="2928938" y="2578100"/>
              <a:ext cx="3584575" cy="4279900"/>
            </a:xfrm>
            <a:custGeom>
              <a:avLst/>
              <a:gdLst/>
              <a:ahLst/>
              <a:cxnLst/>
              <a:rect l="0" t="0" r="r" b="b"/>
              <a:pathLst>
                <a:path w="2258" h="2696">
                  <a:moveTo>
                    <a:pt x="2258" y="2696"/>
                  </a:moveTo>
                  <a:lnTo>
                    <a:pt x="264" y="111"/>
                  </a:lnTo>
                  <a:lnTo>
                    <a:pt x="228" y="60"/>
                  </a:lnTo>
                  <a:lnTo>
                    <a:pt x="225" y="57"/>
                  </a:lnTo>
                  <a:lnTo>
                    <a:pt x="0" y="0"/>
                  </a:lnTo>
                  <a:lnTo>
                    <a:pt x="0" y="3"/>
                  </a:lnTo>
                  <a:lnTo>
                    <a:pt x="1697" y="2696"/>
                  </a:lnTo>
                  <a:lnTo>
                    <a:pt x="2258" y="2696"/>
                  </a:lnTo>
                  <a:close/>
                </a:path>
              </a:pathLst>
            </a:custGeom>
            <a:solidFill>
              <a:schemeClr val="tx1">
                <a:lumMod val="75000"/>
                <a:lumOff val="25000"/>
              </a:schemeClr>
            </a:solidFill>
            <a:ln>
              <a:noFill/>
            </a:ln>
          </p:spPr>
        </p:sp>
      </p:grpSp>
      <p:sp>
        <p:nvSpPr>
          <p:cNvPr id="2" name="Title 1"/>
          <p:cNvSpPr>
            <a:spLocks noGrp="1"/>
          </p:cNvSpPr>
          <p:nvPr>
            <p:ph type="ctrTitle"/>
          </p:nvPr>
        </p:nvSpPr>
        <p:spPr>
          <a:xfrm>
            <a:off x="2928401" y="1380068"/>
            <a:ext cx="8574622" cy="2616199"/>
          </a:xfrm>
        </p:spPr>
        <p:txBody>
          <a:bodyPr anchor="b">
            <a:normAutofit/>
          </a:bodyPr>
          <a:lstStyle>
            <a:lvl1pPr algn="r">
              <a:defRPr sz="6000">
                <a:effectLst/>
              </a:defRPr>
            </a:lvl1pPr>
          </a:lstStyle>
          <a:p>
            <a:r>
              <a:rPr lang="en-US"/>
              <a:t>Click to edit Master title style</a:t>
            </a:r>
            <a:endParaRPr lang="en-US" dirty="0"/>
          </a:p>
        </p:txBody>
      </p:sp>
      <p:sp>
        <p:nvSpPr>
          <p:cNvPr id="3" name="Subtitle 2"/>
          <p:cNvSpPr>
            <a:spLocks noGrp="1"/>
          </p:cNvSpPr>
          <p:nvPr>
            <p:ph type="subTitle" idx="1"/>
          </p:nvPr>
        </p:nvSpPr>
        <p:spPr>
          <a:xfrm>
            <a:off x="4515377" y="3996267"/>
            <a:ext cx="6987645" cy="1388534"/>
          </a:xfrm>
        </p:spPr>
        <p:txBody>
          <a:bodyPr anchor="t">
            <a:normAutofit/>
          </a:bodyPr>
          <a:lstStyle>
            <a:lvl1pPr marL="0" indent="0" algn="r">
              <a:buNone/>
              <a:defRPr sz="21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5/28/2024</a:t>
            </a:fld>
            <a:endParaRPr lang="en-US" dirty="0"/>
          </a:p>
        </p:txBody>
      </p:sp>
      <p:sp>
        <p:nvSpPr>
          <p:cNvPr id="5" name="Footer Placeholder 4"/>
          <p:cNvSpPr>
            <a:spLocks noGrp="1"/>
          </p:cNvSpPr>
          <p:nvPr>
            <p:ph type="ftr" sz="quarter" idx="11"/>
          </p:nvPr>
        </p:nvSpPr>
        <p:spPr>
          <a:xfrm>
            <a:off x="5332412" y="5883275"/>
            <a:ext cx="4324044" cy="365125"/>
          </a:xfrm>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54705486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484311" y="4732865"/>
            <a:ext cx="10018711" cy="566738"/>
          </a:xfrm>
        </p:spPr>
        <p:txBody>
          <a:bodyPr anchor="b">
            <a:normAutofit/>
          </a:bodyPr>
          <a:lstStyle>
            <a:lvl1pPr algn="ctr">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2386012" y="932112"/>
            <a:ext cx="8225944" cy="3164976"/>
          </a:xfrm>
          <a:prstGeom prst="roundRect">
            <a:avLst>
              <a:gd name="adj" fmla="val 4380"/>
            </a:avLst>
          </a:prstGeom>
          <a:ln w="38100">
            <a:gradFill flip="none" rotWithShape="1">
              <a:gsLst>
                <a:gs pos="0">
                  <a:schemeClr val="bg2"/>
                </a:gs>
                <a:gs pos="100000">
                  <a:schemeClr val="bg2">
                    <a:lumMod val="75000"/>
                  </a:schemeClr>
                </a:gs>
              </a:gsLst>
              <a:lin ang="5400000" scaled="0"/>
              <a:tileRect/>
            </a:gradFill>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1484311" y="5299603"/>
            <a:ext cx="10018711" cy="493712"/>
          </a:xfrm>
        </p:spPr>
        <p:txBody>
          <a:bodyPr>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smtClean="0"/>
              <a:pPr/>
              <a:t>5/28/2024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58808997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1484312" y="685800"/>
            <a:ext cx="10018711" cy="3048000"/>
          </a:xfrm>
        </p:spPr>
        <p:txBody>
          <a:bodyPr anchor="ctr">
            <a:normAutofit/>
          </a:bodyPr>
          <a:lstStyle>
            <a:lvl1pPr algn="ctr">
              <a:defRPr sz="3200" b="0" cap="none"/>
            </a:lvl1pPr>
          </a:lstStyle>
          <a:p>
            <a:r>
              <a:rPr lang="en-US"/>
              <a:t>Click to edit Master title style</a:t>
            </a:r>
            <a:endParaRPr lang="en-US" dirty="0"/>
          </a:p>
        </p:txBody>
      </p:sp>
      <p:sp>
        <p:nvSpPr>
          <p:cNvPr id="3" name="Text Placeholder 2"/>
          <p:cNvSpPr>
            <a:spLocks noGrp="1"/>
          </p:cNvSpPr>
          <p:nvPr>
            <p:ph type="body" idx="1"/>
          </p:nvPr>
        </p:nvSpPr>
        <p:spPr>
          <a:xfrm>
            <a:off x="1484312" y="4343400"/>
            <a:ext cx="10018713" cy="1447800"/>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5/28/2024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6168920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14" name="TextBox 13"/>
          <p:cNvSpPr txBox="1"/>
          <p:nvPr/>
        </p:nvSpPr>
        <p:spPr>
          <a:xfrm>
            <a:off x="1598612" y="863023"/>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tx1"/>
                </a:solidFill>
                <a:effectLst/>
              </a:rPr>
              <a:t>“</a:t>
            </a:r>
          </a:p>
        </p:txBody>
      </p:sp>
      <p:sp>
        <p:nvSpPr>
          <p:cNvPr id="15" name="TextBox 14"/>
          <p:cNvSpPr txBox="1"/>
          <p:nvPr/>
        </p:nvSpPr>
        <p:spPr>
          <a:xfrm>
            <a:off x="10893425" y="2819399"/>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
        <p:nvSpPr>
          <p:cNvPr id="2" name="Title 1"/>
          <p:cNvSpPr>
            <a:spLocks noGrp="1"/>
          </p:cNvSpPr>
          <p:nvPr>
            <p:ph type="title"/>
          </p:nvPr>
        </p:nvSpPr>
        <p:spPr>
          <a:xfrm>
            <a:off x="2208212" y="685800"/>
            <a:ext cx="8990012" cy="2743199"/>
          </a:xfrm>
        </p:spPr>
        <p:txBody>
          <a:bodyPr anchor="ctr">
            <a:normAutofit/>
          </a:bodyPr>
          <a:lstStyle>
            <a:lvl1pPr algn="ctr">
              <a:defRPr sz="3200" b="0" cap="none">
                <a:solidFill>
                  <a:schemeClr val="tx1"/>
                </a:solidFill>
              </a:defRPr>
            </a:lvl1pPr>
          </a:lstStyle>
          <a:p>
            <a:r>
              <a:rPr lang="en-US"/>
              <a:t>Click to edit Master title style</a:t>
            </a:r>
            <a:endParaRPr lang="en-US" dirty="0"/>
          </a:p>
        </p:txBody>
      </p:sp>
      <p:sp>
        <p:nvSpPr>
          <p:cNvPr id="10" name="Text Placeholder 9"/>
          <p:cNvSpPr>
            <a:spLocks noGrp="1"/>
          </p:cNvSpPr>
          <p:nvPr>
            <p:ph type="body" sz="quarter" idx="13"/>
          </p:nvPr>
        </p:nvSpPr>
        <p:spPr>
          <a:xfrm>
            <a:off x="2436811" y="3428999"/>
            <a:ext cx="8532815" cy="381000"/>
          </a:xfrm>
        </p:spPr>
        <p:txBody>
          <a:bodyPr anchor="ctr">
            <a:normAutofit/>
          </a:bodyPr>
          <a:lstStyle>
            <a:lvl1pPr marL="0" indent="0">
              <a:buFontTx/>
              <a:buNone/>
              <a:defRPr sz="1800"/>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1484311" y="4343400"/>
            <a:ext cx="10018711" cy="1447800"/>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5/28/2024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420443224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1484313" y="3308581"/>
            <a:ext cx="10018709" cy="1468800"/>
          </a:xfrm>
        </p:spPr>
        <p:txBody>
          <a:bodyPr anchor="b">
            <a:normAutofit/>
          </a:bodyPr>
          <a:lstStyle>
            <a:lvl1pPr algn="r">
              <a:defRPr sz="3200" b="0" cap="none"/>
            </a:lvl1pPr>
          </a:lstStyle>
          <a:p>
            <a:r>
              <a:rPr lang="en-US"/>
              <a:t>Click to edit Master title style</a:t>
            </a:r>
            <a:endParaRPr lang="en-US" dirty="0"/>
          </a:p>
        </p:txBody>
      </p:sp>
      <p:sp>
        <p:nvSpPr>
          <p:cNvPr id="3" name="Text Placeholder 2"/>
          <p:cNvSpPr>
            <a:spLocks noGrp="1"/>
          </p:cNvSpPr>
          <p:nvPr>
            <p:ph type="body" idx="1"/>
          </p:nvPr>
        </p:nvSpPr>
        <p:spPr>
          <a:xfrm>
            <a:off x="1484312" y="4777381"/>
            <a:ext cx="10018710" cy="860400"/>
          </a:xfrm>
        </p:spPr>
        <p:txBody>
          <a:bodyPr anchor="t">
            <a:normAutofit/>
          </a:bodyPr>
          <a:lstStyle>
            <a:lvl1pPr marL="0" indent="0" algn="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5/28/2024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44644634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14" name="TextBox 13"/>
          <p:cNvSpPr txBox="1"/>
          <p:nvPr/>
        </p:nvSpPr>
        <p:spPr>
          <a:xfrm>
            <a:off x="1598612" y="863023"/>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tx1"/>
                </a:solidFill>
                <a:effectLst/>
              </a:rPr>
              <a:t>“</a:t>
            </a:r>
          </a:p>
        </p:txBody>
      </p:sp>
      <p:sp>
        <p:nvSpPr>
          <p:cNvPr id="15" name="TextBox 14"/>
          <p:cNvSpPr txBox="1"/>
          <p:nvPr/>
        </p:nvSpPr>
        <p:spPr>
          <a:xfrm>
            <a:off x="10893425" y="2819399"/>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
        <p:nvSpPr>
          <p:cNvPr id="2" name="Title 1"/>
          <p:cNvSpPr>
            <a:spLocks noGrp="1"/>
          </p:cNvSpPr>
          <p:nvPr>
            <p:ph type="title"/>
          </p:nvPr>
        </p:nvSpPr>
        <p:spPr>
          <a:xfrm>
            <a:off x="2208212" y="685800"/>
            <a:ext cx="8990012" cy="2743199"/>
          </a:xfrm>
        </p:spPr>
        <p:txBody>
          <a:bodyPr anchor="ctr">
            <a:normAutofit/>
          </a:bodyPr>
          <a:lstStyle>
            <a:lvl1pPr algn="ctr">
              <a:defRPr sz="3200" b="0" cap="none">
                <a:solidFill>
                  <a:schemeClr val="tx1"/>
                </a:solidFill>
              </a:defRPr>
            </a:lvl1pPr>
          </a:lstStyle>
          <a:p>
            <a:r>
              <a:rPr lang="en-US"/>
              <a:t>Click to edit Master title style</a:t>
            </a:r>
            <a:endParaRPr lang="en-US" dirty="0"/>
          </a:p>
        </p:txBody>
      </p:sp>
      <p:sp>
        <p:nvSpPr>
          <p:cNvPr id="10" name="Text Placeholder 9"/>
          <p:cNvSpPr>
            <a:spLocks noGrp="1"/>
          </p:cNvSpPr>
          <p:nvPr>
            <p:ph type="body" sz="quarter" idx="13"/>
          </p:nvPr>
        </p:nvSpPr>
        <p:spPr>
          <a:xfrm>
            <a:off x="1484313" y="3886200"/>
            <a:ext cx="10018710" cy="889000"/>
          </a:xfrm>
        </p:spPr>
        <p:txBody>
          <a:bodyPr vert="horz" lIns="91440" tIns="45720" rIns="91440" bIns="45720" rtlCol="0" anchor="b">
            <a:normAutofit/>
          </a:bodyPr>
          <a:lstStyle>
            <a:lvl1pPr algn="r">
              <a:buNone/>
              <a:defRPr lang="en-US" sz="2400" b="0" cap="none" dirty="0">
                <a:ln w="3175" cmpd="sng">
                  <a:noFill/>
                </a:ln>
                <a:solidFill>
                  <a:schemeClr val="tx1"/>
                </a:solidFill>
                <a:effectLst/>
              </a:defRPr>
            </a:lvl1pPr>
          </a:lstStyle>
          <a:p>
            <a:pPr marL="0" lvl="0">
              <a:spcBef>
                <a:spcPct val="0"/>
              </a:spcBef>
              <a:buNone/>
            </a:pPr>
            <a:r>
              <a:rPr lang="en-US"/>
              <a:t>Click to edit Master text styles</a:t>
            </a:r>
          </a:p>
        </p:txBody>
      </p:sp>
      <p:sp>
        <p:nvSpPr>
          <p:cNvPr id="3" name="Text Placeholder 2"/>
          <p:cNvSpPr>
            <a:spLocks noGrp="1"/>
          </p:cNvSpPr>
          <p:nvPr>
            <p:ph type="body" idx="1"/>
          </p:nvPr>
        </p:nvSpPr>
        <p:spPr>
          <a:xfrm>
            <a:off x="1484312" y="4775200"/>
            <a:ext cx="10018710" cy="1016000"/>
          </a:xfrm>
        </p:spPr>
        <p:txBody>
          <a:bodyPr anchor="t">
            <a:normAutofit/>
          </a:bodyPr>
          <a:lstStyle>
            <a:lvl1pPr marL="0" indent="0" algn="r">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5/28/2024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05067020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1484313" y="685800"/>
            <a:ext cx="10018712" cy="2727325"/>
          </a:xfrm>
        </p:spPr>
        <p:txBody>
          <a:bodyPr vert="horz" lIns="91440" tIns="45720" rIns="91440" bIns="45720" rtlCol="0" anchor="ctr">
            <a:normAutofit/>
          </a:bodyPr>
          <a:lstStyle>
            <a:lvl1pPr>
              <a:defRPr lang="en-US" b="0" dirty="0"/>
            </a:lvl1pPr>
          </a:lstStyle>
          <a:p>
            <a:pPr marL="0" lvl="0"/>
            <a:r>
              <a:rPr lang="en-US"/>
              <a:t>Click to edit Master title style</a:t>
            </a:r>
            <a:endParaRPr lang="en-US" dirty="0"/>
          </a:p>
        </p:txBody>
      </p:sp>
      <p:sp>
        <p:nvSpPr>
          <p:cNvPr id="10" name="Text Placeholder 9"/>
          <p:cNvSpPr>
            <a:spLocks noGrp="1"/>
          </p:cNvSpPr>
          <p:nvPr>
            <p:ph type="body" sz="quarter" idx="13"/>
          </p:nvPr>
        </p:nvSpPr>
        <p:spPr>
          <a:xfrm>
            <a:off x="1484312" y="3505200"/>
            <a:ext cx="10018713" cy="838200"/>
          </a:xfrm>
        </p:spPr>
        <p:txBody>
          <a:bodyPr vert="horz" lIns="91440" tIns="45720" rIns="91440" bIns="45720" rtlCol="0" anchor="b">
            <a:normAutofit/>
          </a:bodyPr>
          <a:lstStyle>
            <a:lvl1pPr>
              <a:buNone/>
              <a:defRPr lang="en-US" sz="2800" b="0" cap="none" dirty="0">
                <a:ln w="3175" cmpd="sng">
                  <a:noFill/>
                </a:ln>
                <a:solidFill>
                  <a:schemeClr val="tx1"/>
                </a:solidFill>
                <a:effectLst/>
              </a:defRPr>
            </a:lvl1pPr>
          </a:lstStyle>
          <a:p>
            <a:pPr marL="0" lvl="0">
              <a:spcBef>
                <a:spcPct val="0"/>
              </a:spcBef>
              <a:buNone/>
            </a:pPr>
            <a:r>
              <a:rPr lang="en-US"/>
              <a:t>Click to edit Master text styles</a:t>
            </a:r>
          </a:p>
        </p:txBody>
      </p:sp>
      <p:sp>
        <p:nvSpPr>
          <p:cNvPr id="3" name="Text Placeholder 2"/>
          <p:cNvSpPr>
            <a:spLocks noGrp="1"/>
          </p:cNvSpPr>
          <p:nvPr>
            <p:ph type="body" idx="1"/>
          </p:nvPr>
        </p:nvSpPr>
        <p:spPr>
          <a:xfrm>
            <a:off x="1484311" y="4343400"/>
            <a:ext cx="10018713" cy="1447800"/>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5/28/2024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85791303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ctr">
              <a:defRPr/>
            </a:lvl1p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5C6B4A9-1611-4792-9094-5F34BCA07E0B}" type="datetimeFigureOut">
              <a:rPr lang="en-US" smtClean="0"/>
              <a:t>5/28/2024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9333C77-0158-454C-844F-B7AB9BD7DAD4}" type="slidenum">
              <a:rPr lang="en-US" smtClean="0"/>
              <a:t>‹#›</a:t>
            </a:fld>
            <a:endParaRPr lang="en-US" dirty="0"/>
          </a:p>
        </p:txBody>
      </p:sp>
    </p:spTree>
    <p:extLst>
      <p:ext uri="{BB962C8B-B14F-4D97-AF65-F5344CB8AC3E}">
        <p14:creationId xmlns:p14="http://schemas.microsoft.com/office/powerpoint/2010/main" val="21203604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732655" y="685800"/>
            <a:ext cx="1770369" cy="5105400"/>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1484312" y="685800"/>
            <a:ext cx="8019742" cy="5105400"/>
          </a:xfrm>
        </p:spPr>
        <p:txBody>
          <a:bodyPr vert="eaVert"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5/28/2024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406861535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nchor="ct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5/28/2024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a:xfrm>
            <a:off x="10951856" y="5867131"/>
            <a:ext cx="551167" cy="365125"/>
          </a:xfrm>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43883312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572279" y="2666999"/>
            <a:ext cx="8930747" cy="2110382"/>
          </a:xfrm>
        </p:spPr>
        <p:txBody>
          <a:bodyPr anchor="b"/>
          <a:lstStyle>
            <a:lvl1pPr algn="r">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2572278" y="4777381"/>
            <a:ext cx="8930748" cy="860400"/>
          </a:xfrm>
        </p:spPr>
        <p:txBody>
          <a:bodyPr anchor="t">
            <a:normAutofit/>
          </a:bodyPr>
          <a:lstStyle>
            <a:lvl1pPr marL="0" indent="0" algn="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5/28/2024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75480187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1484311" y="685800"/>
            <a:ext cx="10018713" cy="1752599"/>
          </a:xfrm>
        </p:spPr>
        <p:txBody>
          <a:bodyPr/>
          <a:lstStyle/>
          <a:p>
            <a:r>
              <a:rPr lang="en-US"/>
              <a:t>Click to edit Master title style</a:t>
            </a:r>
            <a:endParaRPr lang="en-US" dirty="0"/>
          </a:p>
        </p:txBody>
      </p:sp>
      <p:sp>
        <p:nvSpPr>
          <p:cNvPr id="3" name="Content Placeholder 2"/>
          <p:cNvSpPr>
            <a:spLocks noGrp="1"/>
          </p:cNvSpPr>
          <p:nvPr>
            <p:ph sz="half" idx="1"/>
          </p:nvPr>
        </p:nvSpPr>
        <p:spPr>
          <a:xfrm>
            <a:off x="1484312" y="2666999"/>
            <a:ext cx="4895055" cy="3124201"/>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607967" y="2667000"/>
            <a:ext cx="4895056" cy="3124200"/>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EB712588-04B1-427B-82EE-E8DB90309F08}" type="datetimeFigureOut">
              <a:rPr lang="en-US" smtClean="0"/>
              <a:t>5/28/2024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FF9F0C5-380F-41C2-899A-BAC0F0927E16}" type="slidenum">
              <a:rPr lang="en-US" smtClean="0"/>
              <a:t>‹#›</a:t>
            </a:fld>
            <a:endParaRPr lang="en-US" dirty="0"/>
          </a:p>
        </p:txBody>
      </p:sp>
    </p:spTree>
    <p:extLst>
      <p:ext uri="{BB962C8B-B14F-4D97-AF65-F5344CB8AC3E}">
        <p14:creationId xmlns:p14="http://schemas.microsoft.com/office/powerpoint/2010/main" val="346313202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1772179" y="2658533"/>
            <a:ext cx="4607188" cy="576262"/>
          </a:xfrm>
        </p:spPr>
        <p:txBody>
          <a:bodyPr anchor="b">
            <a:noAutofit/>
          </a:bodyPr>
          <a:lstStyle>
            <a:lvl1pPr marL="0" indent="0">
              <a:buNone/>
              <a:defRPr sz="2800" b="0">
                <a:solidFill>
                  <a:schemeClr val="accent1">
                    <a:lumMod val="7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484311" y="3335337"/>
            <a:ext cx="4895056" cy="2455862"/>
          </a:xfrm>
        </p:spPr>
        <p:txBody>
          <a:bodyPr anchor="t">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880487" y="2667000"/>
            <a:ext cx="4622537" cy="576262"/>
          </a:xfrm>
        </p:spPr>
        <p:txBody>
          <a:bodyPr anchor="b">
            <a:noAutofit/>
          </a:bodyPr>
          <a:lstStyle>
            <a:lvl1pPr marL="0" indent="0">
              <a:buNone/>
              <a:defRPr sz="2800" b="0">
                <a:solidFill>
                  <a:schemeClr val="accent1">
                    <a:lumMod val="7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607967" y="3335337"/>
            <a:ext cx="4895056" cy="2455862"/>
          </a:xfrm>
        </p:spPr>
        <p:txBody>
          <a:bodyPr anchor="t">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smtClean="0"/>
              <a:pPr/>
              <a:t>5/28/2024</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407509300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smtClean="0"/>
              <a:pPr/>
              <a:t>5/28/2024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07745118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smtClean="0"/>
              <a:pPr/>
              <a:t>5/28/2024</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3640488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484312" y="1600200"/>
            <a:ext cx="3549121" cy="1371600"/>
          </a:xfrm>
        </p:spPr>
        <p:txBody>
          <a:bodyPr anchor="b">
            <a:normAutofit/>
          </a:bodyPr>
          <a:lstStyle>
            <a:lvl1pPr algn="ctr">
              <a:defRPr sz="2400" b="0"/>
            </a:lvl1pPr>
          </a:lstStyle>
          <a:p>
            <a:r>
              <a:rPr lang="en-US"/>
              <a:t>Click to edit Master title style</a:t>
            </a:r>
            <a:endParaRPr lang="en-US" dirty="0"/>
          </a:p>
        </p:txBody>
      </p:sp>
      <p:sp>
        <p:nvSpPr>
          <p:cNvPr id="3" name="Content Placeholder 2"/>
          <p:cNvSpPr>
            <a:spLocks noGrp="1"/>
          </p:cNvSpPr>
          <p:nvPr>
            <p:ph idx="1"/>
          </p:nvPr>
        </p:nvSpPr>
        <p:spPr>
          <a:xfrm>
            <a:off x="5262033" y="685799"/>
            <a:ext cx="6240990" cy="5105401"/>
          </a:xfrm>
        </p:spPr>
        <p:txBody>
          <a:bodyPr anchor="ct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1484312" y="2971800"/>
            <a:ext cx="3549121" cy="1828800"/>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42A54C80-263E-416B-A8E0-580EDEADCBDC}" type="datetimeFigureOut">
              <a:rPr lang="en-US" smtClean="0"/>
              <a:t>5/28/2024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19954A3-9DFD-4C44-94BA-B95130A3BA1C}" type="slidenum">
              <a:rPr lang="en-US" smtClean="0"/>
              <a:t>‹#›</a:t>
            </a:fld>
            <a:endParaRPr lang="en-US" dirty="0"/>
          </a:p>
        </p:txBody>
      </p:sp>
    </p:spTree>
    <p:extLst>
      <p:ext uri="{BB962C8B-B14F-4D97-AF65-F5344CB8AC3E}">
        <p14:creationId xmlns:p14="http://schemas.microsoft.com/office/powerpoint/2010/main" val="155888091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482724" y="1752599"/>
            <a:ext cx="5426158" cy="1371600"/>
          </a:xfrm>
        </p:spPr>
        <p:txBody>
          <a:bodyPr anchor="b">
            <a:normAutofit/>
          </a:bodyPr>
          <a:lstStyle>
            <a:lvl1pPr algn="ctr">
              <a:defRPr sz="2800" b="0"/>
            </a:lvl1pPr>
          </a:lstStyle>
          <a:p>
            <a:r>
              <a:rPr lang="en-US"/>
              <a:t>Click to edit Master title style</a:t>
            </a:r>
            <a:endParaRPr lang="en-US" dirty="0"/>
          </a:p>
        </p:txBody>
      </p:sp>
      <p:sp>
        <p:nvSpPr>
          <p:cNvPr id="14" name="Picture Placeholder 2"/>
          <p:cNvSpPr>
            <a:spLocks noGrp="1" noChangeAspect="1"/>
          </p:cNvSpPr>
          <p:nvPr>
            <p:ph type="pic" idx="1"/>
          </p:nvPr>
        </p:nvSpPr>
        <p:spPr>
          <a:xfrm>
            <a:off x="7594682" y="914400"/>
            <a:ext cx="3280974" cy="4572000"/>
          </a:xfrm>
          <a:prstGeom prst="roundRect">
            <a:avLst>
              <a:gd name="adj" fmla="val 4280"/>
            </a:avLst>
          </a:prstGeom>
          <a:ln w="38100">
            <a:gradFill flip="none" rotWithShape="1">
              <a:gsLst>
                <a:gs pos="0">
                  <a:schemeClr val="bg2"/>
                </a:gs>
                <a:gs pos="100000">
                  <a:schemeClr val="bg2">
                    <a:lumMod val="75000"/>
                  </a:schemeClr>
                </a:gs>
              </a:gsLst>
              <a:lin ang="5400000" scaled="0"/>
              <a:tileRect/>
            </a:gradFill>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1482724" y="3124199"/>
            <a:ext cx="5426158" cy="1828800"/>
          </a:xfrm>
        </p:spPr>
        <p:txBody>
          <a:bodyPr>
            <a:normAutofit/>
          </a:bodyPr>
          <a:lstStyle>
            <a:lvl1pPr marL="0" indent="0" algn="ctr">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smtClean="0"/>
              <a:pPr/>
              <a:t>5/28/2024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60779533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grpSp>
        <p:nvGrpSpPr>
          <p:cNvPr id="7" name="Group 6"/>
          <p:cNvGrpSpPr/>
          <p:nvPr/>
        </p:nvGrpSpPr>
        <p:grpSpPr>
          <a:xfrm>
            <a:off x="150812" y="0"/>
            <a:ext cx="2436813" cy="6858001"/>
            <a:chOff x="1320800" y="0"/>
            <a:chExt cx="2436813" cy="6858001"/>
          </a:xfrm>
        </p:grpSpPr>
        <p:sp>
          <p:nvSpPr>
            <p:cNvPr id="8" name="Freeform 6"/>
            <p:cNvSpPr/>
            <p:nvPr/>
          </p:nvSpPr>
          <p:spPr bwMode="auto">
            <a:xfrm>
              <a:off x="1627188" y="0"/>
              <a:ext cx="1122363" cy="5329238"/>
            </a:xfrm>
            <a:custGeom>
              <a:avLst/>
              <a:gdLst/>
              <a:ahLst/>
              <a:cxnLst/>
              <a:rect l="0" t="0" r="r" b="b"/>
              <a:pathLst>
                <a:path w="707" h="3357">
                  <a:moveTo>
                    <a:pt x="0" y="3330"/>
                  </a:moveTo>
                  <a:lnTo>
                    <a:pt x="156" y="3357"/>
                  </a:lnTo>
                  <a:lnTo>
                    <a:pt x="707" y="0"/>
                  </a:lnTo>
                  <a:lnTo>
                    <a:pt x="547" y="0"/>
                  </a:lnTo>
                  <a:lnTo>
                    <a:pt x="0" y="3330"/>
                  </a:lnTo>
                  <a:close/>
                </a:path>
              </a:pathLst>
            </a:custGeom>
            <a:solidFill>
              <a:schemeClr val="accent1"/>
            </a:solidFill>
            <a:ln>
              <a:noFill/>
            </a:ln>
          </p:spPr>
        </p:sp>
        <p:sp>
          <p:nvSpPr>
            <p:cNvPr id="9" name="Freeform 7"/>
            <p:cNvSpPr/>
            <p:nvPr/>
          </p:nvSpPr>
          <p:spPr bwMode="auto">
            <a:xfrm>
              <a:off x="1320800" y="0"/>
              <a:ext cx="1117600" cy="5276850"/>
            </a:xfrm>
            <a:custGeom>
              <a:avLst/>
              <a:gdLst/>
              <a:ahLst/>
              <a:cxnLst/>
              <a:rect l="0" t="0" r="r" b="b"/>
              <a:pathLst>
                <a:path w="704" h="3324">
                  <a:moveTo>
                    <a:pt x="704" y="0"/>
                  </a:moveTo>
                  <a:lnTo>
                    <a:pt x="545" y="0"/>
                  </a:lnTo>
                  <a:lnTo>
                    <a:pt x="0" y="3300"/>
                  </a:lnTo>
                  <a:lnTo>
                    <a:pt x="157" y="3324"/>
                  </a:lnTo>
                  <a:lnTo>
                    <a:pt x="704" y="0"/>
                  </a:lnTo>
                  <a:close/>
                </a:path>
              </a:pathLst>
            </a:custGeom>
            <a:solidFill>
              <a:schemeClr val="tx1">
                <a:lumMod val="65000"/>
                <a:lumOff val="35000"/>
              </a:schemeClr>
            </a:solidFill>
            <a:ln>
              <a:noFill/>
            </a:ln>
          </p:spPr>
        </p:sp>
        <p:sp>
          <p:nvSpPr>
            <p:cNvPr id="10" name="Freeform 8"/>
            <p:cNvSpPr/>
            <p:nvPr/>
          </p:nvSpPr>
          <p:spPr bwMode="auto">
            <a:xfrm>
              <a:off x="1320800" y="5238750"/>
              <a:ext cx="1228725" cy="1619250"/>
            </a:xfrm>
            <a:custGeom>
              <a:avLst/>
              <a:gdLst/>
              <a:ahLst/>
              <a:cxnLst/>
              <a:rect l="0" t="0" r="r" b="b"/>
              <a:pathLst>
                <a:path w="774" h="1020">
                  <a:moveTo>
                    <a:pt x="0" y="0"/>
                  </a:moveTo>
                  <a:lnTo>
                    <a:pt x="740" y="1020"/>
                  </a:lnTo>
                  <a:lnTo>
                    <a:pt x="774" y="1020"/>
                  </a:lnTo>
                  <a:lnTo>
                    <a:pt x="0" y="0"/>
                  </a:lnTo>
                  <a:close/>
                </a:path>
              </a:pathLst>
            </a:custGeom>
            <a:solidFill>
              <a:schemeClr val="tx1">
                <a:lumMod val="85000"/>
                <a:lumOff val="15000"/>
              </a:schemeClr>
            </a:solidFill>
            <a:ln>
              <a:noFill/>
            </a:ln>
          </p:spPr>
        </p:sp>
        <p:sp>
          <p:nvSpPr>
            <p:cNvPr id="11" name="Freeform 9"/>
            <p:cNvSpPr/>
            <p:nvPr/>
          </p:nvSpPr>
          <p:spPr bwMode="auto">
            <a:xfrm>
              <a:off x="1627188" y="5291138"/>
              <a:ext cx="1495425" cy="1566863"/>
            </a:xfrm>
            <a:custGeom>
              <a:avLst/>
              <a:gdLst/>
              <a:ahLst/>
              <a:cxnLst/>
              <a:rect l="0" t="0" r="r" b="b"/>
              <a:pathLst>
                <a:path w="942" h="987">
                  <a:moveTo>
                    <a:pt x="0" y="0"/>
                  </a:moveTo>
                  <a:lnTo>
                    <a:pt x="909" y="987"/>
                  </a:lnTo>
                  <a:lnTo>
                    <a:pt x="942" y="987"/>
                  </a:lnTo>
                  <a:lnTo>
                    <a:pt x="0" y="0"/>
                  </a:lnTo>
                  <a:close/>
                </a:path>
              </a:pathLst>
            </a:custGeom>
            <a:solidFill>
              <a:schemeClr val="accent1">
                <a:lumMod val="50000"/>
              </a:schemeClr>
            </a:solidFill>
            <a:ln>
              <a:noFill/>
            </a:ln>
          </p:spPr>
        </p:sp>
        <p:sp>
          <p:nvSpPr>
            <p:cNvPr id="12" name="Freeform 10"/>
            <p:cNvSpPr/>
            <p:nvPr/>
          </p:nvSpPr>
          <p:spPr bwMode="auto">
            <a:xfrm>
              <a:off x="1627188" y="5286375"/>
              <a:ext cx="2130425" cy="1571625"/>
            </a:xfrm>
            <a:custGeom>
              <a:avLst/>
              <a:gdLst/>
              <a:ahLst/>
              <a:cxnLst/>
              <a:rect l="0" t="0" r="r" b="b"/>
              <a:pathLst>
                <a:path w="1342" h="990">
                  <a:moveTo>
                    <a:pt x="0" y="3"/>
                  </a:moveTo>
                  <a:lnTo>
                    <a:pt x="942" y="990"/>
                  </a:lnTo>
                  <a:lnTo>
                    <a:pt x="1342" y="990"/>
                  </a:lnTo>
                  <a:lnTo>
                    <a:pt x="156" y="27"/>
                  </a:lnTo>
                  <a:lnTo>
                    <a:pt x="0" y="0"/>
                  </a:lnTo>
                  <a:lnTo>
                    <a:pt x="0" y="3"/>
                  </a:lnTo>
                  <a:close/>
                </a:path>
              </a:pathLst>
            </a:custGeom>
            <a:solidFill>
              <a:schemeClr val="accent1">
                <a:lumMod val="75000"/>
              </a:schemeClr>
            </a:solidFill>
            <a:ln>
              <a:noFill/>
            </a:ln>
          </p:spPr>
        </p:sp>
        <p:sp>
          <p:nvSpPr>
            <p:cNvPr id="13" name="Freeform 11"/>
            <p:cNvSpPr/>
            <p:nvPr/>
          </p:nvSpPr>
          <p:spPr bwMode="auto">
            <a:xfrm>
              <a:off x="1320800" y="5238750"/>
              <a:ext cx="1695450" cy="1619250"/>
            </a:xfrm>
            <a:custGeom>
              <a:avLst/>
              <a:gdLst/>
              <a:ahLst/>
              <a:cxnLst/>
              <a:rect l="0" t="0" r="r" b="b"/>
              <a:pathLst>
                <a:path w="1068" h="1020">
                  <a:moveTo>
                    <a:pt x="1068" y="1020"/>
                  </a:moveTo>
                  <a:lnTo>
                    <a:pt x="184" y="60"/>
                  </a:lnTo>
                  <a:lnTo>
                    <a:pt x="154" y="27"/>
                  </a:lnTo>
                  <a:lnTo>
                    <a:pt x="157" y="27"/>
                  </a:lnTo>
                  <a:lnTo>
                    <a:pt x="157" y="24"/>
                  </a:lnTo>
                  <a:lnTo>
                    <a:pt x="154" y="24"/>
                  </a:lnTo>
                  <a:lnTo>
                    <a:pt x="0" y="0"/>
                  </a:lnTo>
                  <a:lnTo>
                    <a:pt x="0" y="0"/>
                  </a:lnTo>
                  <a:lnTo>
                    <a:pt x="774" y="1020"/>
                  </a:lnTo>
                  <a:lnTo>
                    <a:pt x="1068" y="1020"/>
                  </a:lnTo>
                  <a:close/>
                </a:path>
              </a:pathLst>
            </a:custGeom>
            <a:solidFill>
              <a:schemeClr val="tx1">
                <a:lumMod val="75000"/>
                <a:lumOff val="25000"/>
              </a:schemeClr>
            </a:solidFill>
            <a:ln>
              <a:noFill/>
            </a:ln>
          </p:spPr>
        </p:sp>
      </p:grpSp>
      <p:sp>
        <p:nvSpPr>
          <p:cNvPr id="2" name="Title Placeholder 1"/>
          <p:cNvSpPr>
            <a:spLocks noGrp="1"/>
          </p:cNvSpPr>
          <p:nvPr>
            <p:ph type="title"/>
          </p:nvPr>
        </p:nvSpPr>
        <p:spPr>
          <a:xfrm>
            <a:off x="1484311" y="685800"/>
            <a:ext cx="10018713" cy="1752599"/>
          </a:xfrm>
          <a:prstGeom prst="rect">
            <a:avLst/>
          </a:prstGeom>
          <a:effectLst/>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1484310" y="2666999"/>
            <a:ext cx="10018713" cy="3124201"/>
          </a:xfrm>
          <a:prstGeom prst="rect">
            <a:avLst/>
          </a:prstGeom>
        </p:spPr>
        <p:txBody>
          <a:bodyPr vert="horz" lIns="91440" tIns="45720" rIns="91440" bIns="45720" rtlCol="0" anchor="ct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9732656" y="5883275"/>
            <a:ext cx="1143000" cy="365125"/>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B61BEF0D-F0BB-DE4B-95CE-6DB70DBA9567}" type="datetimeFigureOut">
              <a:rPr lang="en-US" smtClean="0"/>
              <a:pPr/>
              <a:t>5/28/2024</a:t>
            </a:fld>
            <a:endParaRPr lang="en-US" dirty="0"/>
          </a:p>
        </p:txBody>
      </p:sp>
      <p:sp>
        <p:nvSpPr>
          <p:cNvPr id="5" name="Footer Placeholder 4"/>
          <p:cNvSpPr>
            <a:spLocks noGrp="1"/>
          </p:cNvSpPr>
          <p:nvPr>
            <p:ph type="ftr" sz="quarter" idx="3"/>
          </p:nvPr>
        </p:nvSpPr>
        <p:spPr>
          <a:xfrm>
            <a:off x="2572279" y="5883275"/>
            <a:ext cx="7084177" cy="365125"/>
          </a:xfrm>
          <a:prstGeom prst="rect">
            <a:avLst/>
          </a:prstGeom>
        </p:spPr>
        <p:txBody>
          <a:bodyPr vert="horz" lIns="91440" tIns="45720" rIns="91440" bIns="45720" rtlCol="0" anchor="ctr"/>
          <a:lstStyle>
            <a:lvl1pPr algn="l">
              <a:defRPr sz="1000" b="0" i="0">
                <a:solidFill>
                  <a:schemeClr val="tx1"/>
                </a:solidFill>
                <a:effectLst/>
                <a:latin typeface="+mn-lt"/>
              </a:defRPr>
            </a:lvl1pPr>
          </a:lstStyle>
          <a:p>
            <a:endParaRPr lang="en-US" dirty="0"/>
          </a:p>
        </p:txBody>
      </p:sp>
      <p:sp>
        <p:nvSpPr>
          <p:cNvPr id="6" name="Slide Number Placeholder 5"/>
          <p:cNvSpPr>
            <a:spLocks noGrp="1"/>
          </p:cNvSpPr>
          <p:nvPr>
            <p:ph type="sldNum" sz="quarter" idx="4"/>
          </p:nvPr>
        </p:nvSpPr>
        <p:spPr>
          <a:xfrm>
            <a:off x="10951856" y="5883275"/>
            <a:ext cx="551167" cy="365125"/>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605001333"/>
      </p:ext>
    </p:extLst>
  </p:cSld>
  <p:clrMap bg1="lt1" tx1="dk1" bg2="lt2" tx2="dk2" accent1="accent1" accent2="accent2" accent3="accent3" accent4="accent4" accent5="accent5" accent6="accent6" hlink="hlink" folHlink="folHlink"/>
  <p:sldLayoutIdLst>
    <p:sldLayoutId id="2147483687" r:id="rId1"/>
    <p:sldLayoutId id="2147483688" r:id="rId2"/>
    <p:sldLayoutId id="2147483689" r:id="rId3"/>
    <p:sldLayoutId id="2147483690" r:id="rId4"/>
    <p:sldLayoutId id="2147483691" r:id="rId5"/>
    <p:sldLayoutId id="2147483692" r:id="rId6"/>
    <p:sldLayoutId id="2147483693" r:id="rId7"/>
    <p:sldLayoutId id="2147483694" r:id="rId8"/>
    <p:sldLayoutId id="2147483695" r:id="rId9"/>
    <p:sldLayoutId id="2147483696" r:id="rId10"/>
    <p:sldLayoutId id="2147483697" r:id="rId11"/>
    <p:sldLayoutId id="2147483698" r:id="rId12"/>
    <p:sldLayoutId id="2147483699" r:id="rId13"/>
    <p:sldLayoutId id="2147483700" r:id="rId14"/>
    <p:sldLayoutId id="2147483701" r:id="rId15"/>
    <p:sldLayoutId id="2147483702" r:id="rId16"/>
    <p:sldLayoutId id="2147483703" r:id="rId17"/>
  </p:sldLayoutIdLst>
  <p:txStyles>
    <p:titleStyle>
      <a:lvl1pPr algn="ctr" defTabSz="457200" rtl="0" eaLnBrk="1" latinLnBrk="0" hangingPunct="1">
        <a:spcBef>
          <a:spcPct val="0"/>
        </a:spcBef>
        <a:buNone/>
        <a:defRPr sz="4000" kern="1200" cap="none">
          <a:ln w="3175" cmpd="sng">
            <a:noFill/>
          </a:ln>
          <a:solidFill>
            <a:schemeClr val="tx1"/>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85750" indent="-285750" algn="l" defTabSz="457200" rtl="0" eaLnBrk="1" latinLnBrk="0" hangingPunct="1">
        <a:spcBef>
          <a:spcPct val="20000"/>
        </a:spcBef>
        <a:spcAft>
          <a:spcPts val="600"/>
        </a:spcAft>
        <a:buClr>
          <a:schemeClr val="accent1">
            <a:lumMod val="75000"/>
          </a:schemeClr>
        </a:buClr>
        <a:buSzPct val="145000"/>
        <a:buFont typeface="Arial"/>
        <a:buChar char="•"/>
        <a:defRPr sz="2400" kern="1200" cap="none">
          <a:solidFill>
            <a:schemeClr val="tx1"/>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lumMod val="75000"/>
          </a:schemeClr>
        </a:buClr>
        <a:buSzPct val="145000"/>
        <a:buFont typeface="Arial"/>
        <a:buChar char="•"/>
        <a:defRPr sz="2000" kern="1200" cap="none">
          <a:solidFill>
            <a:schemeClr val="tx1"/>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lumMod val="75000"/>
          </a:schemeClr>
        </a:buClr>
        <a:buSzPct val="145000"/>
        <a:buFont typeface="Arial"/>
        <a:buChar char="•"/>
        <a:defRPr sz="1800" kern="1200" cap="none">
          <a:solidFill>
            <a:schemeClr val="tx1"/>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lumMod val="75000"/>
          </a:schemeClr>
        </a:buClr>
        <a:buSzPct val="145000"/>
        <a:buFont typeface="Arial"/>
        <a:buChar char="•"/>
        <a:defRPr sz="1600" kern="1200" cap="none">
          <a:solidFill>
            <a:schemeClr val="tx1"/>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0A9F39-3A40-DAF5-FB29-F9EF6B43BC8E}"/>
              </a:ext>
            </a:extLst>
          </p:cNvPr>
          <p:cNvSpPr>
            <a:spLocks noGrp="1"/>
          </p:cNvSpPr>
          <p:nvPr>
            <p:ph type="ctrTitle"/>
          </p:nvPr>
        </p:nvSpPr>
        <p:spPr/>
        <p:txBody>
          <a:bodyPr/>
          <a:lstStyle/>
          <a:p>
            <a:r>
              <a:rPr lang="en-US" dirty="0">
                <a:solidFill>
                  <a:schemeClr val="bg1"/>
                </a:solidFill>
              </a:rPr>
              <a:t>NADA Service Homework </a:t>
            </a:r>
          </a:p>
        </p:txBody>
      </p:sp>
      <p:sp>
        <p:nvSpPr>
          <p:cNvPr id="3" name="Subtitle 2">
            <a:extLst>
              <a:ext uri="{FF2B5EF4-FFF2-40B4-BE49-F238E27FC236}">
                <a16:creationId xmlns:a16="http://schemas.microsoft.com/office/drawing/2014/main" id="{3D24D94E-9ADE-FBA4-4E04-F5102B2316CA}"/>
              </a:ext>
            </a:extLst>
          </p:cNvPr>
          <p:cNvSpPr>
            <a:spLocks noGrp="1"/>
          </p:cNvSpPr>
          <p:nvPr>
            <p:ph type="subTitle" idx="1"/>
          </p:nvPr>
        </p:nvSpPr>
        <p:spPr/>
        <p:txBody>
          <a:bodyPr>
            <a:normAutofit/>
          </a:bodyPr>
          <a:lstStyle/>
          <a:p>
            <a:pPr algn="ctr"/>
            <a:r>
              <a:rPr lang="en-US" sz="3200" dirty="0"/>
              <a:t>Lance Carter</a:t>
            </a:r>
          </a:p>
          <a:p>
            <a:pPr algn="ctr"/>
            <a:r>
              <a:rPr lang="en-US" sz="3200" dirty="0"/>
              <a:t>Mercedes-Benz of Plano</a:t>
            </a:r>
          </a:p>
        </p:txBody>
      </p:sp>
    </p:spTree>
    <p:extLst>
      <p:ext uri="{BB962C8B-B14F-4D97-AF65-F5344CB8AC3E}">
        <p14:creationId xmlns:p14="http://schemas.microsoft.com/office/powerpoint/2010/main" val="40707405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Opportunities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Keeping the clients we sell vehicles to as service customers.</a:t>
            </a:r>
          </a:p>
          <a:p>
            <a:r>
              <a:rPr lang="en-US" dirty="0"/>
              <a:t>Regaining the communities trust that we are a dependable and trustworthy service department.</a:t>
            </a:r>
          </a:p>
          <a:p>
            <a:r>
              <a:rPr lang="en-US" dirty="0"/>
              <a:t>Utilize unused areas of our shop.</a:t>
            </a:r>
          </a:p>
          <a:p>
            <a:r>
              <a:rPr lang="en-US" dirty="0"/>
              <a:t>Better marketing.</a:t>
            </a:r>
          </a:p>
          <a:p>
            <a:r>
              <a:rPr lang="en-US" dirty="0"/>
              <a:t>Increase sales and service relationships.</a:t>
            </a:r>
          </a:p>
        </p:txBody>
      </p:sp>
    </p:spTree>
    <p:extLst>
      <p:ext uri="{BB962C8B-B14F-4D97-AF65-F5344CB8AC3E}">
        <p14:creationId xmlns:p14="http://schemas.microsoft.com/office/powerpoint/2010/main" val="391286956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Threats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Highly successful Mercedes stores right in our backyard.</a:t>
            </a:r>
          </a:p>
          <a:p>
            <a:r>
              <a:rPr lang="en-US" dirty="0"/>
              <a:t>Inflation is taking a toll on our client base. Big tickets not getting approved by customer.</a:t>
            </a:r>
          </a:p>
          <a:p>
            <a:r>
              <a:rPr lang="en-US" dirty="0"/>
              <a:t>Service intervals being longer.</a:t>
            </a:r>
          </a:p>
          <a:p>
            <a:endParaRPr lang="en-US" dirty="0"/>
          </a:p>
          <a:p>
            <a:endParaRPr lang="en-US" dirty="0"/>
          </a:p>
        </p:txBody>
      </p:sp>
    </p:spTree>
    <p:extLst>
      <p:ext uri="{BB962C8B-B14F-4D97-AF65-F5344CB8AC3E}">
        <p14:creationId xmlns:p14="http://schemas.microsoft.com/office/powerpoint/2010/main" val="62766496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Objectives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Focus on tech efficiency and make sure we are using the space we have.</a:t>
            </a:r>
          </a:p>
          <a:p>
            <a:r>
              <a:rPr lang="en-US" dirty="0"/>
              <a:t>Technician and advisor morale.</a:t>
            </a:r>
          </a:p>
          <a:p>
            <a:r>
              <a:rPr lang="en-US" dirty="0"/>
              <a:t>Track reports better and have more conversations about what the reports show. </a:t>
            </a:r>
          </a:p>
          <a:p>
            <a:r>
              <a:rPr lang="en-US" dirty="0"/>
              <a:t>Monitor discounts.</a:t>
            </a:r>
          </a:p>
          <a:p>
            <a:endParaRPr lang="en-US" dirty="0"/>
          </a:p>
          <a:p>
            <a:endParaRPr lang="en-US" dirty="0"/>
          </a:p>
        </p:txBody>
      </p:sp>
    </p:spTree>
    <p:extLst>
      <p:ext uri="{BB962C8B-B14F-4D97-AF65-F5344CB8AC3E}">
        <p14:creationId xmlns:p14="http://schemas.microsoft.com/office/powerpoint/2010/main" val="398527225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Analysis-Strategies</a:t>
            </a:r>
            <a:br>
              <a:rPr lang="en-US" dirty="0">
                <a:solidFill>
                  <a:schemeClr val="tx1"/>
                </a:solidFill>
              </a:rPr>
            </a:br>
            <a:endParaRPr lang="en-US" dirty="0">
              <a:solidFill>
                <a:schemeClr val="tx1"/>
              </a:solidFill>
            </a:endParaRP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Monitor approval times for service advisors.</a:t>
            </a:r>
          </a:p>
          <a:p>
            <a:r>
              <a:rPr lang="en-US" dirty="0"/>
              <a:t>Include other employees who are not always invited to service meetings.</a:t>
            </a:r>
          </a:p>
          <a:p>
            <a:r>
              <a:rPr lang="en-US" dirty="0"/>
              <a:t>Implement video MPI’s</a:t>
            </a:r>
          </a:p>
          <a:p>
            <a:r>
              <a:rPr lang="en-US" dirty="0"/>
              <a:t>Team friendly shop competitions.</a:t>
            </a:r>
          </a:p>
          <a:p>
            <a:endParaRPr lang="en-US" dirty="0"/>
          </a:p>
          <a:p>
            <a:endParaRPr lang="en-US" dirty="0"/>
          </a:p>
        </p:txBody>
      </p:sp>
    </p:spTree>
    <p:extLst>
      <p:ext uri="{BB962C8B-B14F-4D97-AF65-F5344CB8AC3E}">
        <p14:creationId xmlns:p14="http://schemas.microsoft.com/office/powerpoint/2010/main" val="422609915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Analysis-Tactics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Monitor and adjust pay plans that can help improve areas currently lacking.</a:t>
            </a:r>
          </a:p>
          <a:p>
            <a:r>
              <a:rPr lang="en-US" dirty="0"/>
              <a:t>Adjust shifts if needed to help customers and employees.</a:t>
            </a:r>
          </a:p>
          <a:p>
            <a:r>
              <a:rPr lang="en-US" dirty="0"/>
              <a:t>Look at doing Spiffs for techs and advisors like we do for sales team.</a:t>
            </a:r>
          </a:p>
          <a:p>
            <a:endParaRPr lang="en-US" dirty="0"/>
          </a:p>
          <a:p>
            <a:endParaRPr lang="en-US" dirty="0"/>
          </a:p>
        </p:txBody>
      </p:sp>
    </p:spTree>
    <p:extLst>
      <p:ext uri="{BB962C8B-B14F-4D97-AF65-F5344CB8AC3E}">
        <p14:creationId xmlns:p14="http://schemas.microsoft.com/office/powerpoint/2010/main" val="85042753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Action Plan</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1361599"/>
            <a:ext cx="8596668" cy="3880773"/>
          </a:xfrm>
        </p:spPr>
        <p:txBody>
          <a:bodyPr/>
          <a:lstStyle/>
          <a:p>
            <a:r>
              <a:rPr lang="en-US" dirty="0"/>
              <a:t>Action Plan</a:t>
            </a:r>
          </a:p>
          <a:p>
            <a:endParaRPr lang="en-US" dirty="0"/>
          </a:p>
          <a:p>
            <a:endParaRPr lang="en-US" dirty="0"/>
          </a:p>
        </p:txBody>
      </p:sp>
      <p:graphicFrame>
        <p:nvGraphicFramePr>
          <p:cNvPr id="4" name="Table 4">
            <a:extLst>
              <a:ext uri="{FF2B5EF4-FFF2-40B4-BE49-F238E27FC236}">
                <a16:creationId xmlns:a16="http://schemas.microsoft.com/office/drawing/2014/main" id="{BC8B6778-11BB-9A9A-F0BF-8949F85F8237}"/>
              </a:ext>
            </a:extLst>
          </p:cNvPr>
          <p:cNvGraphicFramePr>
            <a:graphicFrameLocks noGrp="1"/>
          </p:cNvGraphicFramePr>
          <p:nvPr>
            <p:extLst>
              <p:ext uri="{D42A27DB-BD31-4B8C-83A1-F6EECF244321}">
                <p14:modId xmlns:p14="http://schemas.microsoft.com/office/powerpoint/2010/main" val="456372867"/>
              </p:ext>
            </p:extLst>
          </p:nvPr>
        </p:nvGraphicFramePr>
        <p:xfrm>
          <a:off x="677334" y="1818624"/>
          <a:ext cx="9132492" cy="4745260"/>
        </p:xfrm>
        <a:graphic>
          <a:graphicData uri="http://schemas.openxmlformats.org/drawingml/2006/table">
            <a:tbl>
              <a:tblPr firstRow="1" bandRow="1">
                <a:tableStyleId>{5C22544A-7EE6-4342-B048-85BDC9FD1C3A}</a:tableStyleId>
              </a:tblPr>
              <a:tblGrid>
                <a:gridCol w="3044164">
                  <a:extLst>
                    <a:ext uri="{9D8B030D-6E8A-4147-A177-3AD203B41FA5}">
                      <a16:colId xmlns:a16="http://schemas.microsoft.com/office/drawing/2014/main" val="2235853955"/>
                    </a:ext>
                  </a:extLst>
                </a:gridCol>
                <a:gridCol w="3044164">
                  <a:extLst>
                    <a:ext uri="{9D8B030D-6E8A-4147-A177-3AD203B41FA5}">
                      <a16:colId xmlns:a16="http://schemas.microsoft.com/office/drawing/2014/main" val="4174400132"/>
                    </a:ext>
                  </a:extLst>
                </a:gridCol>
                <a:gridCol w="3044164">
                  <a:extLst>
                    <a:ext uri="{9D8B030D-6E8A-4147-A177-3AD203B41FA5}">
                      <a16:colId xmlns:a16="http://schemas.microsoft.com/office/drawing/2014/main" val="1146395385"/>
                    </a:ext>
                  </a:extLst>
                </a:gridCol>
              </a:tblGrid>
              <a:tr h="565004">
                <a:tc>
                  <a:txBody>
                    <a:bodyPr/>
                    <a:lstStyle/>
                    <a:p>
                      <a:r>
                        <a:rPr lang="en-US" dirty="0">
                          <a:solidFill>
                            <a:schemeClr val="tx1"/>
                          </a:solidFill>
                        </a:rPr>
                        <a:t>TASK</a:t>
                      </a:r>
                    </a:p>
                  </a:txBody>
                  <a:tcPr/>
                </a:tc>
                <a:tc>
                  <a:txBody>
                    <a:bodyPr/>
                    <a:lstStyle/>
                    <a:p>
                      <a:r>
                        <a:rPr lang="en-US" dirty="0">
                          <a:solidFill>
                            <a:schemeClr val="tx1"/>
                          </a:solidFill>
                        </a:rPr>
                        <a:t>Position responsible</a:t>
                      </a:r>
                    </a:p>
                  </a:txBody>
                  <a:tcPr/>
                </a:tc>
                <a:tc>
                  <a:txBody>
                    <a:bodyPr/>
                    <a:lstStyle/>
                    <a:p>
                      <a:r>
                        <a:rPr lang="en-US" dirty="0">
                          <a:solidFill>
                            <a:schemeClr val="tx1"/>
                          </a:solidFill>
                        </a:rPr>
                        <a:t>Check in/completion schedule</a:t>
                      </a:r>
                    </a:p>
                  </a:txBody>
                  <a:tcPr/>
                </a:tc>
                <a:extLst>
                  <a:ext uri="{0D108BD9-81ED-4DB2-BD59-A6C34878D82A}">
                    <a16:rowId xmlns:a16="http://schemas.microsoft.com/office/drawing/2014/main" val="1083418974"/>
                  </a:ext>
                </a:extLst>
              </a:tr>
              <a:tr h="565004">
                <a:tc>
                  <a:txBody>
                    <a:bodyPr/>
                    <a:lstStyle/>
                    <a:p>
                      <a:r>
                        <a:rPr lang="en-US" dirty="0"/>
                        <a:t>Adjust shop hours as needed</a:t>
                      </a:r>
                    </a:p>
                  </a:txBody>
                  <a:tcPr/>
                </a:tc>
                <a:tc>
                  <a:txBody>
                    <a:bodyPr/>
                    <a:lstStyle/>
                    <a:p>
                      <a:r>
                        <a:rPr lang="en-US" dirty="0"/>
                        <a:t>Fixed- Op Director</a:t>
                      </a:r>
                    </a:p>
                  </a:txBody>
                  <a:tcPr/>
                </a:tc>
                <a:tc>
                  <a:txBody>
                    <a:bodyPr/>
                    <a:lstStyle/>
                    <a:p>
                      <a:r>
                        <a:rPr lang="en-US" dirty="0"/>
                        <a:t>July 1</a:t>
                      </a:r>
                      <a:r>
                        <a:rPr lang="en-US" baseline="30000" dirty="0"/>
                        <a:t>st</a:t>
                      </a:r>
                      <a:r>
                        <a:rPr lang="en-US" dirty="0"/>
                        <a:t> 2024</a:t>
                      </a:r>
                    </a:p>
                  </a:txBody>
                  <a:tcPr/>
                </a:tc>
                <a:extLst>
                  <a:ext uri="{0D108BD9-81ED-4DB2-BD59-A6C34878D82A}">
                    <a16:rowId xmlns:a16="http://schemas.microsoft.com/office/drawing/2014/main" val="2400365483"/>
                  </a:ext>
                </a:extLst>
              </a:tr>
              <a:tr h="565004">
                <a:tc>
                  <a:txBody>
                    <a:bodyPr/>
                    <a:lstStyle/>
                    <a:p>
                      <a:r>
                        <a:rPr lang="en-US" dirty="0"/>
                        <a:t>Review one line repair orders</a:t>
                      </a:r>
                    </a:p>
                  </a:txBody>
                  <a:tcPr/>
                </a:tc>
                <a:tc>
                  <a:txBody>
                    <a:bodyPr/>
                    <a:lstStyle/>
                    <a:p>
                      <a:r>
                        <a:rPr lang="en-US" dirty="0"/>
                        <a:t>Service Manager</a:t>
                      </a:r>
                    </a:p>
                  </a:txBody>
                  <a:tcPr/>
                </a:tc>
                <a:tc>
                  <a:txBody>
                    <a:bodyPr/>
                    <a:lstStyle/>
                    <a:p>
                      <a:r>
                        <a:rPr lang="en-US" dirty="0"/>
                        <a:t>June 1</a:t>
                      </a:r>
                      <a:r>
                        <a:rPr lang="en-US" baseline="30000" dirty="0"/>
                        <a:t>st</a:t>
                      </a:r>
                      <a:r>
                        <a:rPr lang="en-US" dirty="0"/>
                        <a:t> 2024</a:t>
                      </a:r>
                    </a:p>
                  </a:txBody>
                  <a:tcPr/>
                </a:tc>
                <a:extLst>
                  <a:ext uri="{0D108BD9-81ED-4DB2-BD59-A6C34878D82A}">
                    <a16:rowId xmlns:a16="http://schemas.microsoft.com/office/drawing/2014/main" val="107845787"/>
                  </a:ext>
                </a:extLst>
              </a:tr>
              <a:tr h="565004">
                <a:tc>
                  <a:txBody>
                    <a:bodyPr/>
                    <a:lstStyle/>
                    <a:p>
                      <a:r>
                        <a:rPr lang="en-US" dirty="0"/>
                        <a:t>Create spiff program for techs and or advisors</a:t>
                      </a:r>
                    </a:p>
                  </a:txBody>
                  <a:tcPr/>
                </a:tc>
                <a:tc>
                  <a:txBody>
                    <a:bodyPr/>
                    <a:lstStyle/>
                    <a:p>
                      <a:r>
                        <a:rPr lang="en-US" dirty="0"/>
                        <a:t>Service Manger/ GSM</a:t>
                      </a:r>
                    </a:p>
                  </a:txBody>
                  <a:tcPr/>
                </a:tc>
                <a:tc>
                  <a:txBody>
                    <a:bodyPr/>
                    <a:lstStyle/>
                    <a:p>
                      <a:r>
                        <a:rPr lang="en-US" dirty="0"/>
                        <a:t>June 1</a:t>
                      </a:r>
                      <a:r>
                        <a:rPr lang="en-US" baseline="30000" dirty="0"/>
                        <a:t>st</a:t>
                      </a:r>
                      <a:r>
                        <a:rPr lang="en-US" dirty="0"/>
                        <a:t> 2024</a:t>
                      </a:r>
                    </a:p>
                  </a:txBody>
                  <a:tcPr/>
                </a:tc>
                <a:extLst>
                  <a:ext uri="{0D108BD9-81ED-4DB2-BD59-A6C34878D82A}">
                    <a16:rowId xmlns:a16="http://schemas.microsoft.com/office/drawing/2014/main" val="1530126605"/>
                  </a:ext>
                </a:extLst>
              </a:tr>
              <a:tr h="565004">
                <a:tc>
                  <a:txBody>
                    <a:bodyPr/>
                    <a:lstStyle/>
                    <a:p>
                      <a:r>
                        <a:rPr lang="en-US" dirty="0"/>
                        <a:t>Track lost sales</a:t>
                      </a:r>
                    </a:p>
                  </a:txBody>
                  <a:tcPr/>
                </a:tc>
                <a:tc>
                  <a:txBody>
                    <a:bodyPr/>
                    <a:lstStyle/>
                    <a:p>
                      <a:r>
                        <a:rPr lang="en-US" dirty="0"/>
                        <a:t>Service Managers</a:t>
                      </a:r>
                    </a:p>
                  </a:txBody>
                  <a:tcPr/>
                </a:tc>
                <a:tc>
                  <a:txBody>
                    <a:bodyPr/>
                    <a:lstStyle/>
                    <a:p>
                      <a:r>
                        <a:rPr lang="en-US" dirty="0"/>
                        <a:t>June 1</a:t>
                      </a:r>
                      <a:r>
                        <a:rPr lang="en-US" baseline="30000" dirty="0"/>
                        <a:t>st</a:t>
                      </a:r>
                      <a:r>
                        <a:rPr lang="en-US" dirty="0"/>
                        <a:t> 2024</a:t>
                      </a:r>
                    </a:p>
                  </a:txBody>
                  <a:tcPr/>
                </a:tc>
                <a:extLst>
                  <a:ext uri="{0D108BD9-81ED-4DB2-BD59-A6C34878D82A}">
                    <a16:rowId xmlns:a16="http://schemas.microsoft.com/office/drawing/2014/main" val="1950345431"/>
                  </a:ext>
                </a:extLst>
              </a:tr>
              <a:tr h="565004">
                <a:tc>
                  <a:txBody>
                    <a:bodyPr/>
                    <a:lstStyle/>
                    <a:p>
                      <a:r>
                        <a:rPr lang="en-US" dirty="0"/>
                        <a:t>Adjust pay plans as needed</a:t>
                      </a:r>
                    </a:p>
                  </a:txBody>
                  <a:tcPr/>
                </a:tc>
                <a:tc>
                  <a:txBody>
                    <a:bodyPr/>
                    <a:lstStyle/>
                    <a:p>
                      <a:r>
                        <a:rPr lang="en-US" dirty="0"/>
                        <a:t>Fixed-Op Director</a:t>
                      </a:r>
                    </a:p>
                  </a:txBody>
                  <a:tcPr/>
                </a:tc>
                <a:tc>
                  <a:txBody>
                    <a:bodyPr/>
                    <a:lstStyle/>
                    <a:p>
                      <a:r>
                        <a:rPr lang="en-US" dirty="0"/>
                        <a:t>August 1</a:t>
                      </a:r>
                      <a:r>
                        <a:rPr lang="en-US" baseline="30000" dirty="0"/>
                        <a:t>st</a:t>
                      </a:r>
                      <a:r>
                        <a:rPr lang="en-US" dirty="0"/>
                        <a:t> 2024</a:t>
                      </a:r>
                    </a:p>
                  </a:txBody>
                  <a:tcPr/>
                </a:tc>
                <a:extLst>
                  <a:ext uri="{0D108BD9-81ED-4DB2-BD59-A6C34878D82A}">
                    <a16:rowId xmlns:a16="http://schemas.microsoft.com/office/drawing/2014/main" val="1960891333"/>
                  </a:ext>
                </a:extLst>
              </a:tr>
              <a:tr h="565004">
                <a:tc>
                  <a:txBody>
                    <a:bodyPr/>
                    <a:lstStyle/>
                    <a:p>
                      <a:r>
                        <a:rPr lang="en-US" dirty="0"/>
                        <a:t>Send techs to better training. Outside of the store</a:t>
                      </a:r>
                    </a:p>
                  </a:txBody>
                  <a:tcPr/>
                </a:tc>
                <a:tc>
                  <a:txBody>
                    <a:bodyPr/>
                    <a:lstStyle/>
                    <a:p>
                      <a:r>
                        <a:rPr lang="en-US" dirty="0"/>
                        <a:t>Fixed-Op Director</a:t>
                      </a:r>
                    </a:p>
                  </a:txBody>
                  <a:tcPr/>
                </a:tc>
                <a:tc>
                  <a:txBody>
                    <a:bodyPr/>
                    <a:lstStyle/>
                    <a:p>
                      <a:r>
                        <a:rPr lang="en-US" dirty="0"/>
                        <a:t>July 1</a:t>
                      </a:r>
                      <a:r>
                        <a:rPr lang="en-US" baseline="30000" dirty="0"/>
                        <a:t>st</a:t>
                      </a:r>
                      <a:r>
                        <a:rPr lang="en-US" dirty="0"/>
                        <a:t> 2024</a:t>
                      </a:r>
                    </a:p>
                  </a:txBody>
                  <a:tcPr/>
                </a:tc>
                <a:extLst>
                  <a:ext uri="{0D108BD9-81ED-4DB2-BD59-A6C34878D82A}">
                    <a16:rowId xmlns:a16="http://schemas.microsoft.com/office/drawing/2014/main" val="4137224325"/>
                  </a:ext>
                </a:extLst>
              </a:tr>
              <a:tr h="565004">
                <a:tc>
                  <a:txBody>
                    <a:bodyPr/>
                    <a:lstStyle/>
                    <a:p>
                      <a:r>
                        <a:rPr lang="en-US" dirty="0"/>
                        <a:t>Add a new loan car manager</a:t>
                      </a:r>
                    </a:p>
                  </a:txBody>
                  <a:tcPr/>
                </a:tc>
                <a:tc>
                  <a:txBody>
                    <a:bodyPr/>
                    <a:lstStyle/>
                    <a:p>
                      <a:r>
                        <a:rPr lang="en-US" dirty="0"/>
                        <a:t>Fixed-Op Director</a:t>
                      </a:r>
                    </a:p>
                  </a:txBody>
                  <a:tcPr/>
                </a:tc>
                <a:tc>
                  <a:txBody>
                    <a:bodyPr/>
                    <a:lstStyle/>
                    <a:p>
                      <a:r>
                        <a:rPr lang="en-US" dirty="0"/>
                        <a:t>July 1</a:t>
                      </a:r>
                      <a:r>
                        <a:rPr lang="en-US" baseline="30000" dirty="0"/>
                        <a:t>st</a:t>
                      </a:r>
                      <a:r>
                        <a:rPr lang="en-US" dirty="0"/>
                        <a:t> 2024</a:t>
                      </a:r>
                    </a:p>
                  </a:txBody>
                  <a:tcPr/>
                </a:tc>
                <a:extLst>
                  <a:ext uri="{0D108BD9-81ED-4DB2-BD59-A6C34878D82A}">
                    <a16:rowId xmlns:a16="http://schemas.microsoft.com/office/drawing/2014/main" val="2642230709"/>
                  </a:ext>
                </a:extLst>
              </a:tr>
            </a:tbl>
          </a:graphicData>
        </a:graphic>
      </p:graphicFrame>
    </p:spTree>
    <p:extLst>
      <p:ext uri="{BB962C8B-B14F-4D97-AF65-F5344CB8AC3E}">
        <p14:creationId xmlns:p14="http://schemas.microsoft.com/office/powerpoint/2010/main" val="336410999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Homework Synopsis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normAutofit fontScale="85000" lnSpcReduction="20000"/>
          </a:bodyPr>
          <a:lstStyle/>
          <a:p>
            <a:r>
              <a:rPr lang="en-US" dirty="0"/>
              <a:t>Overall, I do believe we have a very successful service department. The service manager we brought in three years ago brought in new ideas and has helped change profits and processes in a big way. This did come with a sacrifice or morale for a short period, However after hearing out employees and making adjustments and corrections as needed, we were able to have compromises that helped the store while also not hurting employee morale. </a:t>
            </a:r>
          </a:p>
          <a:p>
            <a:r>
              <a:rPr lang="en-US" dirty="0"/>
              <a:t>Making the change to Tekion was very difficult and hindered the service department quite a bit, However now that we have worked out all of the kinks Tekion has helped in many ways. 	</a:t>
            </a:r>
          </a:p>
          <a:p>
            <a:r>
              <a:rPr lang="en-US" dirty="0"/>
              <a:t>While we are a currently breaking previous YOY records we still have room for improvement, and I am excited to bring what I have learned to the table. </a:t>
            </a:r>
          </a:p>
          <a:p>
            <a:endParaRPr lang="en-US" dirty="0"/>
          </a:p>
          <a:p>
            <a:endParaRPr lang="en-US" dirty="0"/>
          </a:p>
        </p:txBody>
      </p:sp>
    </p:spTree>
    <p:extLst>
      <p:ext uri="{BB962C8B-B14F-4D97-AF65-F5344CB8AC3E}">
        <p14:creationId xmlns:p14="http://schemas.microsoft.com/office/powerpoint/2010/main" val="379937008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br>
              <a:rPr lang="en-US" sz="1800" b="0" i="0" u="none" strike="noStrike" baseline="0" dirty="0">
                <a:solidFill>
                  <a:srgbClr val="000000"/>
                </a:solidFill>
                <a:latin typeface="Calibri" panose="020F0502020204030204" pitchFamily="34" charset="0"/>
              </a:rPr>
            </a:br>
            <a:r>
              <a:rPr lang="en-US" sz="1800" b="0" i="0" u="none" strike="noStrike" baseline="0" dirty="0">
                <a:solidFill>
                  <a:srgbClr val="000000"/>
                </a:solidFill>
                <a:latin typeface="Calibri" panose="020F0502020204030204" pitchFamily="34" charset="0"/>
              </a:rPr>
              <a:t> </a:t>
            </a:r>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Marketing</a:t>
            </a:r>
            <a:r>
              <a:rPr lang="en-US" b="0" i="0" u="none" strike="noStrike" baseline="0" dirty="0">
                <a:solidFill>
                  <a:srgbClr val="221E1F"/>
                </a:solidFill>
                <a:latin typeface="Calibri" panose="020F0502020204030204" pitchFamily="34" charset="0"/>
              </a:rPr>
              <a:t> </a:t>
            </a: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idx="1"/>
          </p:nvPr>
        </p:nvSpPr>
        <p:spPr/>
        <p:txBody>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chemeClr val="tx1"/>
                </a:solidFill>
                <a:latin typeface="Calibri" panose="020F0502020204030204" pitchFamily="34" charset="0"/>
              </a:rPr>
              <a:t>Current practices: We displa</a:t>
            </a:r>
            <a:r>
              <a:rPr lang="en-US" sz="1800" dirty="0">
                <a:latin typeface="Calibri" panose="020F0502020204030204" pitchFamily="34" charset="0"/>
              </a:rPr>
              <a:t>y the advertising programs and specials we receive from Mercedes-Benz</a:t>
            </a:r>
            <a:endParaRPr lang="en-US" sz="1800" b="0" i="0" u="none" strike="noStrike" baseline="0" dirty="0">
              <a:solidFill>
                <a:schemeClr val="tx1"/>
              </a:solidFill>
              <a:latin typeface="Calibri" panose="020F0502020204030204" pitchFamily="34" charset="0"/>
            </a:endParaRPr>
          </a:p>
          <a:p>
            <a:r>
              <a:rPr lang="en-US" sz="1800" b="0" i="0" u="none" strike="noStrike" baseline="0" dirty="0">
                <a:solidFill>
                  <a:schemeClr val="tx1"/>
                </a:solidFill>
                <a:latin typeface="Calibri" panose="020F0502020204030204" pitchFamily="34" charset="0"/>
              </a:rPr>
              <a:t>Goals for improvement: Reach out to customers we have lost as well as customers we have not had at all. </a:t>
            </a:r>
          </a:p>
          <a:p>
            <a:r>
              <a:rPr lang="en-US" sz="1800" b="0" i="0" u="none" strike="noStrike" baseline="0" dirty="0">
                <a:solidFill>
                  <a:schemeClr val="tx1"/>
                </a:solidFill>
                <a:latin typeface="Calibri" panose="020F0502020204030204" pitchFamily="34" charset="0"/>
              </a:rPr>
              <a:t>Plans to achieve your goals: Pair up with Mercedes to get the customers we have lost as well as the MB owners that bought here and do not service here. </a:t>
            </a:r>
          </a:p>
          <a:p>
            <a:r>
              <a:rPr lang="en-US" sz="1800" b="0" i="0" u="none" strike="noStrike" baseline="0" dirty="0">
                <a:solidFill>
                  <a:schemeClr val="tx1"/>
                </a:solidFill>
                <a:latin typeface="Calibri" panose="020F0502020204030204" pitchFamily="34" charset="0"/>
              </a:rPr>
              <a:t>Plans to evaluate your changes: Implement a much stronger sales to service introduction. Our store has definitely been slacking in that area. </a:t>
            </a:r>
          </a:p>
          <a:p>
            <a:endParaRPr lang="en-US" dirty="0"/>
          </a:p>
        </p:txBody>
      </p:sp>
    </p:spTree>
    <p:extLst>
      <p:ext uri="{BB962C8B-B14F-4D97-AF65-F5344CB8AC3E}">
        <p14:creationId xmlns:p14="http://schemas.microsoft.com/office/powerpoint/2010/main" val="292436335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sz="1800" b="0" i="0" u="none" strike="noStrike" baseline="0" dirty="0">
                <a:solidFill>
                  <a:srgbClr val="000000"/>
                </a:solidFill>
                <a:latin typeface="Calibri" panose="020F0502020204030204" pitchFamily="34" charset="0"/>
              </a:rPr>
              <a:t> </a:t>
            </a:r>
            <a:r>
              <a:rPr lang="en-US" b="1" i="0" u="none" strike="noStrike" baseline="0" dirty="0">
                <a:solidFill>
                  <a:srgbClr val="221E1F"/>
                </a:solidFill>
                <a:latin typeface="Calibri" panose="020F0502020204030204" pitchFamily="34" charset="0"/>
              </a:rPr>
              <a:t>Analyze Cost of Labor </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2"/>
          </p:nvPr>
        </p:nvSpPr>
        <p:spPr>
          <a:xfrm>
            <a:off x="790045" y="1930400"/>
            <a:ext cx="4185623" cy="3304117"/>
          </a:xfrm>
        </p:spPr>
        <p:txBody>
          <a:bodyPr>
            <a:normAutofit fontScale="92500" lnSpcReduction="20000"/>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Current practices: We write about 200 Customer RO’s per day not including internal </a:t>
            </a:r>
          </a:p>
          <a:p>
            <a:r>
              <a:rPr lang="en-US" sz="1800" b="0" i="0" u="none" strike="noStrike" baseline="0" dirty="0">
                <a:solidFill>
                  <a:srgbClr val="221E1F"/>
                </a:solidFill>
                <a:latin typeface="Calibri" panose="020F0502020204030204" pitchFamily="34" charset="0"/>
              </a:rPr>
              <a:t>Goals for improvement: Continue to monitor shop efficiency. </a:t>
            </a:r>
          </a:p>
          <a:p>
            <a:r>
              <a:rPr lang="en-US" sz="1800" b="0" i="0" u="none" strike="noStrike" baseline="0" dirty="0">
                <a:solidFill>
                  <a:srgbClr val="221E1F"/>
                </a:solidFill>
                <a:latin typeface="Calibri" panose="020F0502020204030204" pitchFamily="34" charset="0"/>
              </a:rPr>
              <a:t>Plans to achieve your goals: We recently added/changed some mangers roles to help with this. </a:t>
            </a:r>
          </a:p>
          <a:p>
            <a:r>
              <a:rPr lang="en-US" sz="1800" b="0" i="0" u="none" strike="noStrike" baseline="0" dirty="0">
                <a:solidFill>
                  <a:srgbClr val="221E1F"/>
                </a:solidFill>
                <a:latin typeface="Calibri" panose="020F0502020204030204" pitchFamily="34" charset="0"/>
              </a:rPr>
              <a:t>Plans to evaluate your changes: Continue to grow our training program. This helps us really train and grow our newest techs. </a:t>
            </a:r>
          </a:p>
          <a:p>
            <a:endParaRPr lang="en-US" dirty="0"/>
          </a:p>
        </p:txBody>
      </p:sp>
      <p:pic>
        <p:nvPicPr>
          <p:cNvPr id="10" name="Content Placeholder 9">
            <a:extLst>
              <a:ext uri="{FF2B5EF4-FFF2-40B4-BE49-F238E27FC236}">
                <a16:creationId xmlns:a16="http://schemas.microsoft.com/office/drawing/2014/main" id="{C3022619-ABD1-BF3C-F7D9-E56C642C5D22}"/>
              </a:ext>
            </a:extLst>
          </p:cNvPr>
          <p:cNvPicPr>
            <a:picLocks noGrp="1" noChangeAspect="1"/>
          </p:cNvPicPr>
          <p:nvPr>
            <p:ph sz="quarter" idx="4"/>
          </p:nvPr>
        </p:nvPicPr>
        <p:blipFill>
          <a:blip r:embed="rId2"/>
          <a:stretch>
            <a:fillRect/>
          </a:stretch>
        </p:blipFill>
        <p:spPr>
          <a:xfrm>
            <a:off x="5569201" y="2293005"/>
            <a:ext cx="4186237" cy="2271990"/>
          </a:xfrm>
        </p:spPr>
      </p:pic>
      <p:pic>
        <p:nvPicPr>
          <p:cNvPr id="7" name="Picture 6">
            <a:extLst>
              <a:ext uri="{FF2B5EF4-FFF2-40B4-BE49-F238E27FC236}">
                <a16:creationId xmlns:a16="http://schemas.microsoft.com/office/drawing/2014/main" id="{0F4F27E4-AE69-BC2E-FC54-DC002142B91D}"/>
              </a:ext>
            </a:extLst>
          </p:cNvPr>
          <p:cNvPicPr>
            <a:picLocks noChangeAspect="1"/>
          </p:cNvPicPr>
          <p:nvPr/>
        </p:nvPicPr>
        <p:blipFill>
          <a:blip r:embed="rId3"/>
          <a:stretch>
            <a:fillRect/>
          </a:stretch>
        </p:blipFill>
        <p:spPr>
          <a:xfrm>
            <a:off x="5569201" y="1930400"/>
            <a:ext cx="5134692" cy="2772162"/>
          </a:xfrm>
          <a:prstGeom prst="rect">
            <a:avLst/>
          </a:prstGeom>
        </p:spPr>
      </p:pic>
    </p:spTree>
    <p:extLst>
      <p:ext uri="{BB962C8B-B14F-4D97-AF65-F5344CB8AC3E}">
        <p14:creationId xmlns:p14="http://schemas.microsoft.com/office/powerpoint/2010/main" val="388764148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Changes in Expense Structure </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p:txBody>
          <a:bodyPr>
            <a:normAutofit fontScale="92500" lnSpcReduction="10000"/>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Current practices: Having expense meetings.</a:t>
            </a:r>
          </a:p>
          <a:p>
            <a:r>
              <a:rPr lang="en-US" sz="1800" b="0" i="0" u="none" strike="noStrike" baseline="0" dirty="0">
                <a:solidFill>
                  <a:srgbClr val="221E1F"/>
                </a:solidFill>
                <a:latin typeface="Calibri" panose="020F0502020204030204" pitchFamily="34" charset="0"/>
              </a:rPr>
              <a:t>Goals for improvement: Make these meetings more impactful and actually put the ideas in process. </a:t>
            </a:r>
          </a:p>
          <a:p>
            <a:r>
              <a:rPr lang="en-US" sz="1800" b="0" i="0" u="none" strike="noStrike" baseline="0" dirty="0">
                <a:solidFill>
                  <a:srgbClr val="221E1F"/>
                </a:solidFill>
                <a:latin typeface="Calibri" panose="020F0502020204030204" pitchFamily="34" charset="0"/>
              </a:rPr>
              <a:t>Plans to achieve your goals: Get more shop employees involved and share ideas on ways to be more efficient.</a:t>
            </a:r>
          </a:p>
          <a:p>
            <a:r>
              <a:rPr lang="en-US" sz="1800" b="0" i="0" u="none" strike="noStrike" baseline="0" dirty="0">
                <a:solidFill>
                  <a:srgbClr val="221E1F"/>
                </a:solidFill>
                <a:latin typeface="Calibri" panose="020F0502020204030204" pitchFamily="34" charset="0"/>
              </a:rPr>
              <a:t>Plans to evaluate your changes: Monitor un-applied labor closely. </a:t>
            </a:r>
          </a:p>
          <a:p>
            <a:endParaRPr lang="en-US" dirty="0"/>
          </a:p>
        </p:txBody>
      </p:sp>
      <p:pic>
        <p:nvPicPr>
          <p:cNvPr id="6" name="Content Placeholder 5">
            <a:extLst>
              <a:ext uri="{FF2B5EF4-FFF2-40B4-BE49-F238E27FC236}">
                <a16:creationId xmlns:a16="http://schemas.microsoft.com/office/drawing/2014/main" id="{C2A3775D-51A5-D12F-8A3D-32A5B63F1D82}"/>
              </a:ext>
            </a:extLst>
          </p:cNvPr>
          <p:cNvPicPr>
            <a:picLocks noGrp="1" noChangeAspect="1"/>
          </p:cNvPicPr>
          <p:nvPr>
            <p:ph sz="half" idx="2"/>
          </p:nvPr>
        </p:nvPicPr>
        <p:blipFill>
          <a:blip r:embed="rId2"/>
          <a:stretch>
            <a:fillRect/>
          </a:stretch>
        </p:blipFill>
        <p:spPr>
          <a:xfrm>
            <a:off x="7088311" y="2667000"/>
            <a:ext cx="3933578" cy="3124200"/>
          </a:xfrm>
        </p:spPr>
      </p:pic>
      <p:pic>
        <p:nvPicPr>
          <p:cNvPr id="5" name="Picture 4">
            <a:extLst>
              <a:ext uri="{FF2B5EF4-FFF2-40B4-BE49-F238E27FC236}">
                <a16:creationId xmlns:a16="http://schemas.microsoft.com/office/drawing/2014/main" id="{CC977E93-5CC0-329F-26DD-44BBCC714923}"/>
              </a:ext>
            </a:extLst>
          </p:cNvPr>
          <p:cNvPicPr>
            <a:picLocks noChangeAspect="1"/>
          </p:cNvPicPr>
          <p:nvPr/>
        </p:nvPicPr>
        <p:blipFill>
          <a:blip r:embed="rId3"/>
          <a:stretch>
            <a:fillRect/>
          </a:stretch>
        </p:blipFill>
        <p:spPr>
          <a:xfrm>
            <a:off x="7088311" y="2522024"/>
            <a:ext cx="3965193" cy="3269175"/>
          </a:xfrm>
          <a:prstGeom prst="rect">
            <a:avLst/>
          </a:prstGeom>
        </p:spPr>
      </p:pic>
    </p:spTree>
    <p:extLst>
      <p:ext uri="{BB962C8B-B14F-4D97-AF65-F5344CB8AC3E}">
        <p14:creationId xmlns:p14="http://schemas.microsoft.com/office/powerpoint/2010/main" val="130659236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Productivity</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p:txBody>
          <a:bodyPr>
            <a:normAutofit fontScale="92500"/>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Current practices: Having Main, Express and Internal shop </a:t>
            </a:r>
          </a:p>
          <a:p>
            <a:r>
              <a:rPr lang="en-US" sz="1800" b="0" i="0" u="none" strike="noStrike" baseline="0" dirty="0">
                <a:solidFill>
                  <a:srgbClr val="221E1F"/>
                </a:solidFill>
                <a:latin typeface="Calibri" panose="020F0502020204030204" pitchFamily="34" charset="0"/>
              </a:rPr>
              <a:t>Goals for improvement: Having “teams” in the shops in order to know who can work on what.</a:t>
            </a:r>
          </a:p>
          <a:p>
            <a:r>
              <a:rPr lang="en-US" sz="1800" b="0" i="0" u="none" strike="noStrike" baseline="0" dirty="0">
                <a:solidFill>
                  <a:srgbClr val="221E1F"/>
                </a:solidFill>
                <a:latin typeface="Calibri" panose="020F0502020204030204" pitchFamily="34" charset="0"/>
              </a:rPr>
              <a:t>Plans to achieve your goals: Continue to train and allow techs to “ Graduate” into different teams. </a:t>
            </a:r>
          </a:p>
          <a:p>
            <a:r>
              <a:rPr lang="en-US" sz="1800" b="0" i="0" u="none" strike="noStrike" baseline="0" dirty="0">
                <a:solidFill>
                  <a:srgbClr val="221E1F"/>
                </a:solidFill>
                <a:latin typeface="Calibri" panose="020F0502020204030204" pitchFamily="34" charset="0"/>
              </a:rPr>
              <a:t>Plans to evaluate your changes: Training our how and where we can turn cars out quicker.  </a:t>
            </a:r>
          </a:p>
          <a:p>
            <a:endParaRPr lang="en-US" dirty="0"/>
          </a:p>
        </p:txBody>
      </p:sp>
      <p:pic>
        <p:nvPicPr>
          <p:cNvPr id="6" name="Content Placeholder 5">
            <a:extLst>
              <a:ext uri="{FF2B5EF4-FFF2-40B4-BE49-F238E27FC236}">
                <a16:creationId xmlns:a16="http://schemas.microsoft.com/office/drawing/2014/main" id="{D4C80DC3-BDC2-5C76-B2D1-6B01142DEC0F}"/>
              </a:ext>
            </a:extLst>
          </p:cNvPr>
          <p:cNvPicPr>
            <a:picLocks noGrp="1" noChangeAspect="1"/>
          </p:cNvPicPr>
          <p:nvPr>
            <p:ph sz="half" idx="2"/>
          </p:nvPr>
        </p:nvPicPr>
        <p:blipFill>
          <a:blip r:embed="rId2"/>
          <a:stretch>
            <a:fillRect/>
          </a:stretch>
        </p:blipFill>
        <p:spPr>
          <a:xfrm>
            <a:off x="6523038" y="1939731"/>
            <a:ext cx="4184650" cy="3403434"/>
          </a:xfrm>
        </p:spPr>
      </p:pic>
      <p:pic>
        <p:nvPicPr>
          <p:cNvPr id="8" name="Picture 7">
            <a:extLst>
              <a:ext uri="{FF2B5EF4-FFF2-40B4-BE49-F238E27FC236}">
                <a16:creationId xmlns:a16="http://schemas.microsoft.com/office/drawing/2014/main" id="{0CC2EFFB-A5F9-BBB4-3FF6-1859F65344D4}"/>
              </a:ext>
            </a:extLst>
          </p:cNvPr>
          <p:cNvPicPr>
            <a:picLocks noChangeAspect="1"/>
          </p:cNvPicPr>
          <p:nvPr/>
        </p:nvPicPr>
        <p:blipFill>
          <a:blip r:embed="rId3"/>
          <a:stretch>
            <a:fillRect/>
          </a:stretch>
        </p:blipFill>
        <p:spPr>
          <a:xfrm>
            <a:off x="6517585" y="1651518"/>
            <a:ext cx="5472040" cy="4520682"/>
          </a:xfrm>
          <a:prstGeom prst="rect">
            <a:avLst/>
          </a:prstGeom>
        </p:spPr>
      </p:pic>
    </p:spTree>
    <p:extLst>
      <p:ext uri="{BB962C8B-B14F-4D97-AF65-F5344CB8AC3E}">
        <p14:creationId xmlns:p14="http://schemas.microsoft.com/office/powerpoint/2010/main" val="190147798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Facility</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p:txBody>
          <a:bodyPr>
            <a:normAutofit fontScale="92500" lnSpcReduction="10000"/>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Current practices: Ensure each bay is being used and being used properly.</a:t>
            </a:r>
          </a:p>
          <a:p>
            <a:r>
              <a:rPr lang="en-US" sz="1800" b="0" i="0" u="none" strike="noStrike" baseline="0" dirty="0">
                <a:solidFill>
                  <a:srgbClr val="221E1F"/>
                </a:solidFill>
                <a:latin typeface="Calibri" panose="020F0502020204030204" pitchFamily="34" charset="0"/>
              </a:rPr>
              <a:t>Goals for improvement: Adjust tech hours as needed.</a:t>
            </a:r>
          </a:p>
          <a:p>
            <a:r>
              <a:rPr lang="en-US" sz="1800" b="0" i="0" u="none" strike="noStrike" baseline="0" dirty="0">
                <a:solidFill>
                  <a:srgbClr val="221E1F"/>
                </a:solidFill>
                <a:latin typeface="Calibri" panose="020F0502020204030204" pitchFamily="34" charset="0"/>
              </a:rPr>
              <a:t>Plans to achieve your goals:  Asking the techs if they prefer a certain schedule.</a:t>
            </a:r>
          </a:p>
          <a:p>
            <a:r>
              <a:rPr lang="en-US" sz="1800" b="0" i="0" u="none" strike="noStrike" baseline="0" dirty="0">
                <a:solidFill>
                  <a:srgbClr val="221E1F"/>
                </a:solidFill>
                <a:latin typeface="Calibri" panose="020F0502020204030204" pitchFamily="34" charset="0"/>
              </a:rPr>
              <a:t>Plans to evaluate your changes: Continue to meet and share thoughts and ideas with employees who aren’t always included in meetings. </a:t>
            </a:r>
          </a:p>
          <a:p>
            <a:endParaRPr lang="en-US" dirty="0"/>
          </a:p>
        </p:txBody>
      </p:sp>
      <p:pic>
        <p:nvPicPr>
          <p:cNvPr id="6" name="Content Placeholder 5">
            <a:extLst>
              <a:ext uri="{FF2B5EF4-FFF2-40B4-BE49-F238E27FC236}">
                <a16:creationId xmlns:a16="http://schemas.microsoft.com/office/drawing/2014/main" id="{681EB027-545B-A4F6-0B0F-100EA5E6CAB4}"/>
              </a:ext>
            </a:extLst>
          </p:cNvPr>
          <p:cNvPicPr>
            <a:picLocks noGrp="1" noChangeAspect="1"/>
          </p:cNvPicPr>
          <p:nvPr>
            <p:ph sz="half" idx="2"/>
          </p:nvPr>
        </p:nvPicPr>
        <p:blipFill>
          <a:blip r:embed="rId2"/>
          <a:stretch>
            <a:fillRect/>
          </a:stretch>
        </p:blipFill>
        <p:spPr>
          <a:xfrm>
            <a:off x="7770273" y="2667000"/>
            <a:ext cx="2569654" cy="3124200"/>
          </a:xfrm>
        </p:spPr>
      </p:pic>
      <p:pic>
        <p:nvPicPr>
          <p:cNvPr id="5" name="Picture 4">
            <a:extLst>
              <a:ext uri="{FF2B5EF4-FFF2-40B4-BE49-F238E27FC236}">
                <a16:creationId xmlns:a16="http://schemas.microsoft.com/office/drawing/2014/main" id="{5CA85971-DEB2-BEBF-E4FF-8D9D184AB5B8}"/>
              </a:ext>
            </a:extLst>
          </p:cNvPr>
          <p:cNvPicPr>
            <a:picLocks noChangeAspect="1"/>
          </p:cNvPicPr>
          <p:nvPr/>
        </p:nvPicPr>
        <p:blipFill>
          <a:blip r:embed="rId3"/>
          <a:stretch>
            <a:fillRect/>
          </a:stretch>
        </p:blipFill>
        <p:spPr>
          <a:xfrm>
            <a:off x="7770273" y="2187329"/>
            <a:ext cx="3430714" cy="4247115"/>
          </a:xfrm>
          <a:prstGeom prst="rect">
            <a:avLst/>
          </a:prstGeom>
        </p:spPr>
      </p:pic>
    </p:spTree>
    <p:extLst>
      <p:ext uri="{BB962C8B-B14F-4D97-AF65-F5344CB8AC3E}">
        <p14:creationId xmlns:p14="http://schemas.microsoft.com/office/powerpoint/2010/main" val="333345267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FE6F10-0BA0-1313-9F7B-7EBE765BA7D5}"/>
              </a:ext>
            </a:extLst>
          </p:cNvPr>
          <p:cNvSpPr>
            <a:spLocks noGrp="1"/>
          </p:cNvSpPr>
          <p:nvPr>
            <p:ph type="title"/>
          </p:nvPr>
        </p:nvSpPr>
        <p:spPr/>
        <p:txBody>
          <a:bodyPr/>
          <a:lstStyle/>
          <a:p>
            <a:r>
              <a:rPr lang="en-US" dirty="0">
                <a:solidFill>
                  <a:schemeClr val="tx1"/>
                </a:solidFill>
              </a:rPr>
              <a:t>Repair order analysis</a:t>
            </a:r>
          </a:p>
        </p:txBody>
      </p:sp>
      <p:sp>
        <p:nvSpPr>
          <p:cNvPr id="3" name="Content Placeholder 2">
            <a:extLst>
              <a:ext uri="{FF2B5EF4-FFF2-40B4-BE49-F238E27FC236}">
                <a16:creationId xmlns:a16="http://schemas.microsoft.com/office/drawing/2014/main" id="{DC1AC215-6A1E-4C59-EFD0-D293BFB95537}"/>
              </a:ext>
            </a:extLst>
          </p:cNvPr>
          <p:cNvSpPr>
            <a:spLocks noGrp="1"/>
          </p:cNvSpPr>
          <p:nvPr>
            <p:ph sz="half" idx="1"/>
          </p:nvPr>
        </p:nvSpPr>
        <p:spPr/>
        <p:txBody>
          <a:bodyPr/>
          <a:lstStyle/>
          <a:p>
            <a:r>
              <a:rPr lang="en-US" dirty="0"/>
              <a:t>I did this analysis based off April, After meeting with my service manager and adding my newfound “Input” I believe we need to monitor discounts closer as well as getting people in the right areas. What I mean by that is our shop is huge and its very easy for employees to go unmonitored for quite some time. It is very easy for them to get off track. </a:t>
            </a:r>
          </a:p>
        </p:txBody>
      </p:sp>
      <p:pic>
        <p:nvPicPr>
          <p:cNvPr id="6" name="Content Placeholder 5">
            <a:extLst>
              <a:ext uri="{FF2B5EF4-FFF2-40B4-BE49-F238E27FC236}">
                <a16:creationId xmlns:a16="http://schemas.microsoft.com/office/drawing/2014/main" id="{7D7FBF6D-1B6B-4091-9ABF-B967D33EAC3F}"/>
              </a:ext>
            </a:extLst>
          </p:cNvPr>
          <p:cNvPicPr>
            <a:picLocks noGrp="1" noChangeAspect="1"/>
          </p:cNvPicPr>
          <p:nvPr>
            <p:ph sz="half" idx="2"/>
          </p:nvPr>
        </p:nvPicPr>
        <p:blipFill>
          <a:blip r:embed="rId2"/>
          <a:stretch>
            <a:fillRect/>
          </a:stretch>
        </p:blipFill>
        <p:spPr>
          <a:xfrm>
            <a:off x="7131106" y="2667000"/>
            <a:ext cx="3847988" cy="3124200"/>
          </a:xfrm>
        </p:spPr>
      </p:pic>
      <p:pic>
        <p:nvPicPr>
          <p:cNvPr id="5" name="Picture 4">
            <a:extLst>
              <a:ext uri="{FF2B5EF4-FFF2-40B4-BE49-F238E27FC236}">
                <a16:creationId xmlns:a16="http://schemas.microsoft.com/office/drawing/2014/main" id="{5BE2397A-8F73-96BD-72C7-088AD8FA39F9}"/>
              </a:ext>
            </a:extLst>
          </p:cNvPr>
          <p:cNvPicPr>
            <a:picLocks noChangeAspect="1"/>
          </p:cNvPicPr>
          <p:nvPr/>
        </p:nvPicPr>
        <p:blipFill>
          <a:blip r:embed="rId3"/>
          <a:stretch>
            <a:fillRect/>
          </a:stretch>
        </p:blipFill>
        <p:spPr>
          <a:xfrm>
            <a:off x="6983837" y="2209727"/>
            <a:ext cx="4895056" cy="4153381"/>
          </a:xfrm>
          <a:prstGeom prst="rect">
            <a:avLst/>
          </a:prstGeom>
        </p:spPr>
      </p:pic>
    </p:spTree>
    <p:extLst>
      <p:ext uri="{BB962C8B-B14F-4D97-AF65-F5344CB8AC3E}">
        <p14:creationId xmlns:p14="http://schemas.microsoft.com/office/powerpoint/2010/main" val="416711740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Strengths</a:t>
            </a:r>
            <a:br>
              <a:rPr lang="en-US" dirty="0">
                <a:solidFill>
                  <a:schemeClr val="tx1"/>
                </a:solidFill>
              </a:rPr>
            </a:br>
            <a:endParaRPr lang="en-US" dirty="0">
              <a:solidFill>
                <a:schemeClr val="tx1"/>
              </a:solidFill>
            </a:endParaRP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normAutofit fontScale="92500" lnSpcReduction="20000"/>
          </a:bodyPr>
          <a:lstStyle/>
          <a:p>
            <a:r>
              <a:rPr lang="en-US" dirty="0"/>
              <a:t>Family owned and operated Mercedes-Benz store located in the heart of Collin county.</a:t>
            </a:r>
          </a:p>
          <a:p>
            <a:r>
              <a:rPr lang="en-US" dirty="0"/>
              <a:t>Highly tenured staff who are truly passionate about the business.</a:t>
            </a:r>
          </a:p>
          <a:p>
            <a:r>
              <a:rPr lang="en-US" dirty="0"/>
              <a:t>Fastest growing city in the nation.</a:t>
            </a:r>
          </a:p>
          <a:p>
            <a:r>
              <a:rPr lang="en-US" dirty="0"/>
              <a:t>Switching to Tekion is now a huge strength. The first year was a struggle but we are now seeing how helpful it really is.</a:t>
            </a:r>
          </a:p>
          <a:p>
            <a:r>
              <a:rPr lang="en-US" dirty="0"/>
              <a:t>Training program within our shop that has true benchmarks and criteria new techs have to meet before getting a bay of their own.</a:t>
            </a:r>
          </a:p>
          <a:p>
            <a:endParaRPr lang="en-US" dirty="0"/>
          </a:p>
        </p:txBody>
      </p:sp>
    </p:spTree>
    <p:extLst>
      <p:ext uri="{BB962C8B-B14F-4D97-AF65-F5344CB8AC3E}">
        <p14:creationId xmlns:p14="http://schemas.microsoft.com/office/powerpoint/2010/main" val="383922138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Weaknesses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Shop is almost too big to handle.</a:t>
            </a:r>
          </a:p>
          <a:p>
            <a:r>
              <a:rPr lang="en-US" dirty="0"/>
              <a:t>Lack of parking between the size or sales inventory and service customers.</a:t>
            </a:r>
          </a:p>
          <a:p>
            <a:r>
              <a:rPr lang="en-US" dirty="0"/>
              <a:t>Not having a well-run loan car department. </a:t>
            </a:r>
          </a:p>
          <a:p>
            <a:r>
              <a:rPr lang="en-US" dirty="0"/>
              <a:t>Need better marketing strategies. </a:t>
            </a:r>
          </a:p>
          <a:p>
            <a:r>
              <a:rPr lang="en-US" dirty="0"/>
              <a:t>Sales to service introductions are weak.</a:t>
            </a:r>
          </a:p>
          <a:p>
            <a:endParaRPr lang="en-US" dirty="0"/>
          </a:p>
          <a:p>
            <a:endParaRPr lang="en-US" dirty="0"/>
          </a:p>
        </p:txBody>
      </p:sp>
    </p:spTree>
    <p:extLst>
      <p:ext uri="{BB962C8B-B14F-4D97-AF65-F5344CB8AC3E}">
        <p14:creationId xmlns:p14="http://schemas.microsoft.com/office/powerpoint/2010/main" val="2417698126"/>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Parallax">
  <a:themeElements>
    <a:clrScheme name="Parallax">
      <a:dk1>
        <a:sysClr val="windowText" lastClr="000000"/>
      </a:dk1>
      <a:lt1>
        <a:sysClr val="window" lastClr="FFFFFF"/>
      </a:lt1>
      <a:dk2>
        <a:srgbClr val="212121"/>
      </a:dk2>
      <a:lt2>
        <a:srgbClr val="CDD0D1"/>
      </a:lt2>
      <a:accent1>
        <a:srgbClr val="30ACEC"/>
      </a:accent1>
      <a:accent2>
        <a:srgbClr val="80C34F"/>
      </a:accent2>
      <a:accent3>
        <a:srgbClr val="E29D3E"/>
      </a:accent3>
      <a:accent4>
        <a:srgbClr val="D64A3B"/>
      </a:accent4>
      <a:accent5>
        <a:srgbClr val="D64787"/>
      </a:accent5>
      <a:accent6>
        <a:srgbClr val="A666E1"/>
      </a:accent6>
      <a:hlink>
        <a:srgbClr val="3085ED"/>
      </a:hlink>
      <a:folHlink>
        <a:srgbClr val="82B6F4"/>
      </a:folHlink>
    </a:clrScheme>
    <a:fontScheme name="Parallax">
      <a:majorFont>
        <a:latin typeface="Corbel" panose="020B0503020204020204"/>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Corbel" panose="020B0503020204020204"/>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Parallax">
      <a:fillStyleLst>
        <a:solidFill>
          <a:schemeClr val="phClr"/>
        </a:solidFill>
        <a:gradFill rotWithShape="1">
          <a:gsLst>
            <a:gs pos="0">
              <a:schemeClr val="phClr">
                <a:tint val="60000"/>
                <a:lumMod val="104000"/>
              </a:schemeClr>
            </a:gs>
            <a:gs pos="100000">
              <a:schemeClr val="phClr">
                <a:tint val="84000"/>
              </a:schemeClr>
            </a:gs>
          </a:gsLst>
          <a:lin ang="5400000" scaled="0"/>
        </a:gradFill>
        <a:gradFill rotWithShape="1">
          <a:gsLst>
            <a:gs pos="0">
              <a:schemeClr val="phClr">
                <a:tint val="96000"/>
                <a:lumMod val="102000"/>
              </a:schemeClr>
            </a:gs>
            <a:gs pos="100000">
              <a:schemeClr val="phClr">
                <a:shade val="88000"/>
                <a:lumMod val="94000"/>
              </a:schemeClr>
            </a:gs>
          </a:gsLst>
          <a:path path="circle">
            <a:fillToRect l="50000" t="100000" r="100000" b="50000"/>
          </a:path>
        </a:gradFill>
      </a:fillStyleLst>
      <a:lnStyleLst>
        <a:ln w="9525" cap="rnd" cmpd="sng" algn="ctr">
          <a:solidFill>
            <a:schemeClr val="phClr">
              <a:tint val="60000"/>
            </a:schemeClr>
          </a:solidFill>
          <a:prstDash val="solid"/>
        </a:ln>
        <a:ln w="15875" cap="rnd" cmpd="sng" algn="ctr">
          <a:solidFill>
            <a:schemeClr val="phClr"/>
          </a:solidFill>
          <a:prstDash val="solid"/>
        </a:ln>
        <a:ln w="22225" cap="rnd" cmpd="sng" algn="ctr">
          <a:solidFill>
            <a:schemeClr val="phClr"/>
          </a:solidFill>
          <a:prstDash val="solid"/>
        </a:ln>
      </a:lnStyleLst>
      <a:effectStyleLst>
        <a:effectStyle>
          <a:effectLst/>
        </a:effectStyle>
        <a:effectStyle>
          <a:effectLst>
            <a:reflection blurRad="12700" stA="26000" endPos="32000" dist="12700" dir="5400000" sy="-100000" rotWithShape="0"/>
          </a:effectLst>
        </a:effectStyle>
        <a:effectStyle>
          <a:effectLst>
            <a:outerShdw blurRad="38100" dist="25400" dir="5400000" rotWithShape="0">
              <a:srgbClr val="000000">
                <a:alpha val="64000"/>
              </a:srgbClr>
            </a:outerShdw>
          </a:effectLst>
          <a:scene3d>
            <a:camera prst="orthographicFront">
              <a:rot lat="0" lon="0" rev="0"/>
            </a:camera>
            <a:lightRig rig="threePt" dir="tl">
              <a:rot lat="0" lon="0" rev="1200000"/>
            </a:lightRig>
          </a:scene3d>
          <a:sp3d>
            <a:bevelT w="25400" h="12700"/>
          </a:sp3d>
        </a:effectStyle>
      </a:effectStyleLst>
      <a:bgFillStyleLst>
        <a:solidFill>
          <a:schemeClr val="phClr"/>
        </a:solidFill>
        <a:gradFill rotWithShape="1">
          <a:gsLst>
            <a:gs pos="0">
              <a:schemeClr val="phClr">
                <a:tint val="90000"/>
                <a:lumMod val="110000"/>
              </a:schemeClr>
            </a:gs>
            <a:gs pos="100000">
              <a:schemeClr val="phClr">
                <a:shade val="64000"/>
                <a:lumMod val="98000"/>
              </a:schemeClr>
            </a:gs>
          </a:gsLst>
          <a:lin ang="5400000" scaled="0"/>
        </a:gradFill>
        <a:blipFill rotWithShape="1">
          <a:blip xmlns:r="http://schemas.openxmlformats.org/officeDocument/2006/relationships" r:embed="rId1">
            <a:duotone>
              <a:schemeClr val="phClr">
                <a:shade val="76000"/>
                <a:satMod val="180000"/>
              </a:schemeClr>
              <a:schemeClr val="phClr">
                <a:tint val="80000"/>
                <a:satMod val="120000"/>
                <a:lumMod val="180000"/>
              </a:schemeClr>
            </a:duotone>
          </a:blip>
          <a:stretch/>
        </a:blipFill>
      </a:bgFillStyleLst>
    </a:fmtScheme>
  </a:themeElements>
  <a:objectDefaults/>
  <a:extraClrSchemeLst/>
  <a:extLst>
    <a:ext uri="{05A4C25C-085E-4340-85A3-A5531E510DB2}">
      <thm15:themeFamily xmlns:thm15="http://schemas.microsoft.com/office/thememl/2012/main" name="Parallax" id="{3388167B-A2EB-4685-9635-1831D9AEF8C4}" vid="{4F7A876A-7598-49CA-AFC8-8EDA2551E4A7}"/>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A0ECDF6C7DE62A44B91834C90A9BB7F7" ma:contentTypeVersion="10" ma:contentTypeDescription="Create a new document." ma:contentTypeScope="" ma:versionID="1d801b6c72e62e617167d2c23e55b825">
  <xsd:schema xmlns:xsd="http://www.w3.org/2001/XMLSchema" xmlns:xs="http://www.w3.org/2001/XMLSchema" xmlns:p="http://schemas.microsoft.com/office/2006/metadata/properties" xmlns:ns3="891c0b92-c0ce-4fad-90e0-a6c3d6c3c796" xmlns:ns4="ce7f71ad-9512-482a-a1a7-3cd0b1a3b525" targetNamespace="http://schemas.microsoft.com/office/2006/metadata/properties" ma:root="true" ma:fieldsID="eb956f5f1fc04f4b7d48fbff74726e5c" ns3:_="" ns4:_="">
    <xsd:import namespace="891c0b92-c0ce-4fad-90e0-a6c3d6c3c796"/>
    <xsd:import namespace="ce7f71ad-9512-482a-a1a7-3cd0b1a3b525"/>
    <xsd:element name="properties">
      <xsd:complexType>
        <xsd:sequence>
          <xsd:element name="documentManagement">
            <xsd:complexType>
              <xsd:all>
                <xsd:element ref="ns3:MediaServiceMetadata" minOccurs="0"/>
                <xsd:element ref="ns3:MediaServiceFastMetadata" minOccurs="0"/>
                <xsd:element ref="ns3:MediaServiceAutoKeyPoints" minOccurs="0"/>
                <xsd:element ref="ns3:MediaServiceKeyPoints" minOccurs="0"/>
                <xsd:element ref="ns4:SharedWithUsers" minOccurs="0"/>
                <xsd:element ref="ns4:SharedWithDetails" minOccurs="0"/>
                <xsd:element ref="ns4:SharingHintHash" minOccurs="0"/>
                <xsd:element ref="ns3:_activity" minOccurs="0"/>
                <xsd:element ref="ns3:MediaServiceObjectDetectorVersion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891c0b92-c0ce-4fad-90e0-a6c3d6c3c796"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_activity" ma:index="15" nillable="true" ma:displayName="_activity" ma:hidden="true" ma:internalName="_activity">
      <xsd:simpleType>
        <xsd:restriction base="dms:Note"/>
      </xsd:simpleType>
    </xsd:element>
    <xsd:element name="MediaServiceObjectDetectorVersions" ma:index="16" nillable="true" ma:displayName="MediaServiceObjectDetectorVersions" ma:hidden="true" ma:indexed="true" ma:internalName="MediaServiceObjectDetectorVersions" ma:readOnly="true">
      <xsd:simpleType>
        <xsd:restriction base="dms:Text"/>
      </xsd:simpleType>
    </xsd:element>
    <xsd:element name="MediaServiceSearchProperties" ma:index="17"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ce7f71ad-9512-482a-a1a7-3cd0b1a3b525"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element name="SharingHintHash" ma:index="14"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_activity xmlns="891c0b92-c0ce-4fad-90e0-a6c3d6c3c796" xsi:nil="true"/>
  </documentManagement>
</p:properties>
</file>

<file path=customXml/itemProps1.xml><?xml version="1.0" encoding="utf-8"?>
<ds:datastoreItem xmlns:ds="http://schemas.openxmlformats.org/officeDocument/2006/customXml" ds:itemID="{F86FA438-6ECA-49AC-909E-6929880BA72B}">
  <ds:schemaRefs>
    <ds:schemaRef ds:uri="http://schemas.microsoft.com/sharepoint/v3/contenttype/forms"/>
  </ds:schemaRefs>
</ds:datastoreItem>
</file>

<file path=customXml/itemProps2.xml><?xml version="1.0" encoding="utf-8"?>
<ds:datastoreItem xmlns:ds="http://schemas.openxmlformats.org/officeDocument/2006/customXml" ds:itemID="{3A632C7A-1C69-4C2D-A419-1CB8D99747A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891c0b92-c0ce-4fad-90e0-a6c3d6c3c796"/>
    <ds:schemaRef ds:uri="ce7f71ad-9512-482a-a1a7-3cd0b1a3b525"/>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1654B4CF-2096-4357-8A99-975612932C5B}">
  <ds:schemaRefs>
    <ds:schemaRef ds:uri="http://schemas.microsoft.com/office/2006/metadata/properties"/>
    <ds:schemaRef ds:uri="http://purl.org/dc/elements/1.1/"/>
    <ds:schemaRef ds:uri="http://www.w3.org/XML/1998/namespace"/>
    <ds:schemaRef ds:uri="http://purl.org/dc/terms/"/>
    <ds:schemaRef ds:uri="http://purl.org/dc/dcmitype/"/>
    <ds:schemaRef ds:uri="http://schemas.microsoft.com/office/infopath/2007/PartnerControls"/>
    <ds:schemaRef ds:uri="http://schemas.microsoft.com/office/2006/documentManagement/types"/>
    <ds:schemaRef ds:uri="http://schemas.openxmlformats.org/package/2006/metadata/core-properties"/>
    <ds:schemaRef ds:uri="ce7f71ad-9512-482a-a1a7-3cd0b1a3b525"/>
    <ds:schemaRef ds:uri="891c0b92-c0ce-4fad-90e0-a6c3d6c3c796"/>
  </ds:schemaRefs>
</ds:datastoreItem>
</file>

<file path=docProps/app.xml><?xml version="1.0" encoding="utf-8"?>
<Properties xmlns="http://schemas.openxmlformats.org/officeDocument/2006/extended-properties" xmlns:vt="http://schemas.openxmlformats.org/officeDocument/2006/docPropsVTypes">
  <Template>TM03457496[[fn=Parallax]]</Template>
  <TotalTime>259</TotalTime>
  <Words>1025</Words>
  <Application>Microsoft Office PowerPoint</Application>
  <PresentationFormat>Widescreen</PresentationFormat>
  <Paragraphs>101</Paragraphs>
  <Slides>16</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16</vt:i4>
      </vt:variant>
    </vt:vector>
  </HeadingPairs>
  <TitlesOfParts>
    <vt:vector size="20" baseType="lpstr">
      <vt:lpstr>Arial</vt:lpstr>
      <vt:lpstr>Calibri</vt:lpstr>
      <vt:lpstr>Corbel</vt:lpstr>
      <vt:lpstr>Parallax</vt:lpstr>
      <vt:lpstr>NADA Service Homework </vt:lpstr>
      <vt:lpstr>   Marketing  </vt:lpstr>
      <vt:lpstr>  Analyze Cost of Labor   </vt:lpstr>
      <vt:lpstr> Changes in Expense Structure    </vt:lpstr>
      <vt:lpstr> Productivity   </vt:lpstr>
      <vt:lpstr> Facility   </vt:lpstr>
      <vt:lpstr>Repair order analysis</vt:lpstr>
      <vt:lpstr>SWOT Analysis- Strengths </vt:lpstr>
      <vt:lpstr>SWOT Analysis- Weaknesses</vt:lpstr>
      <vt:lpstr>SWOT Analysis- Opportunities</vt:lpstr>
      <vt:lpstr>SWOT Analysis- Threats</vt:lpstr>
      <vt:lpstr>SWOT Analysis- Objectives</vt:lpstr>
      <vt:lpstr>SWOT Analysis-Strategies </vt:lpstr>
      <vt:lpstr>SWOT Analysis-Tactics</vt:lpstr>
      <vt:lpstr>SWOT Analysis- Action Plan</vt:lpstr>
      <vt:lpstr>Homework Synopsis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NADA Service Homework </dc:title>
  <dc:creator>Hourcle, Laurent</dc:creator>
  <cp:lastModifiedBy>Lance Carter</cp:lastModifiedBy>
  <cp:revision>7</cp:revision>
  <dcterms:created xsi:type="dcterms:W3CDTF">2022-12-04T13:10:55Z</dcterms:created>
  <dcterms:modified xsi:type="dcterms:W3CDTF">2024-05-28T21:54:41Z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0x010100A0ECDF6C7DE62A44B91834C90A9BB7F7</vt:lpwstr>
  </property>
</Properties>
</file>