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3" d="100"/>
          <a:sy n="93" d="100"/>
        </p:scale>
        <p:origin x="54" y="4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6/29/2024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Class 442</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a:t>Kelsey Penrose</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Highschool Recruitment Program- Invest in local students earlier in their career with mentorship opportunities and competitive pay. </a:t>
            </a:r>
          </a:p>
          <a:p>
            <a:r>
              <a:rPr lang="en-US" dirty="0"/>
              <a:t>Warranty Bump for new recruits’</a:t>
            </a:r>
          </a:p>
          <a:p>
            <a:r>
              <a:rPr lang="en-US" dirty="0"/>
              <a:t> Better scheduling with the help of </a:t>
            </a:r>
            <a:r>
              <a:rPr lang="en-US" dirty="0" err="1"/>
              <a:t>Xtime</a:t>
            </a:r>
            <a:endParaRPr lang="en-US" dirty="0"/>
          </a:p>
          <a:p>
            <a:r>
              <a:rPr lang="en-US" dirty="0"/>
              <a:t>Programs to help new Techs with tools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Techs are getting harder and harder to find. It’s a fading craft.</a:t>
            </a:r>
          </a:p>
          <a:p>
            <a:r>
              <a:rPr lang="en-US" dirty="0"/>
              <a:t>Other dealers paying much higher wages </a:t>
            </a:r>
          </a:p>
          <a:p>
            <a:r>
              <a:rPr lang="en-US" dirty="0"/>
              <a:t>The continuous rise in customers expectations</a:t>
            </a:r>
          </a:p>
          <a:p>
            <a:r>
              <a:rPr lang="en-US" dirty="0"/>
              <a:t>Being closed on Sundays might be hurting our business and ability to catch up on work</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Improve our Technicians productivity, efficiency and proficiency</a:t>
            </a:r>
          </a:p>
          <a:p>
            <a:r>
              <a:rPr lang="en-US" dirty="0"/>
              <a:t>Maintain a good culture to keep the team motivated</a:t>
            </a:r>
          </a:p>
          <a:p>
            <a:r>
              <a:rPr lang="en-US" dirty="0"/>
              <a:t>Put up competitions to increase productivity</a:t>
            </a:r>
          </a:p>
          <a:p>
            <a:r>
              <a:rPr lang="en-US" dirty="0"/>
              <a:t>Improve on our Monthly RO’s written</a:t>
            </a:r>
          </a:p>
          <a:p>
            <a:r>
              <a:rPr lang="en-US" dirty="0"/>
              <a:t>Spending money on more advertisement</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Limit access to discounting</a:t>
            </a:r>
          </a:p>
          <a:p>
            <a:r>
              <a:rPr lang="en-US" dirty="0"/>
              <a:t>Dispatch better so we can get proficiency</a:t>
            </a:r>
          </a:p>
          <a:p>
            <a:r>
              <a:rPr lang="en-US" dirty="0"/>
              <a:t>Continue to hire and grow through the tech career day </a:t>
            </a:r>
          </a:p>
          <a:p>
            <a:r>
              <a:rPr lang="en-US" dirty="0"/>
              <a:t>Implement video MPI’s</a:t>
            </a:r>
          </a:p>
          <a:p>
            <a:r>
              <a:rPr lang="en-US" dirty="0"/>
              <a:t>Map out Tech Performances and measure them weekly</a:t>
            </a:r>
          </a:p>
          <a:p>
            <a:r>
              <a:rPr lang="en-US" dirty="0"/>
              <a:t>Continuous Tech training.</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Have monthly Service specials to drive business</a:t>
            </a:r>
          </a:p>
          <a:p>
            <a:r>
              <a:rPr lang="en-US" dirty="0"/>
              <a:t>Go to and be part of as many career days as possible(since all dealers are fighting to get these young kids)</a:t>
            </a:r>
          </a:p>
          <a:p>
            <a:r>
              <a:rPr lang="en-US" dirty="0"/>
              <a:t>Implementing training video on MPI’s.</a:t>
            </a:r>
          </a:p>
          <a:p>
            <a:r>
              <a:rPr lang="en-US" dirty="0"/>
              <a:t>Service Manager will only have access to discounting</a:t>
            </a:r>
          </a:p>
          <a:p>
            <a:r>
              <a:rPr lang="en-US" dirty="0"/>
              <a:t>Perform market surveys so we are always in line or better with pricing</a:t>
            </a:r>
          </a:p>
          <a:p>
            <a:r>
              <a:rPr lang="en-US" dirty="0"/>
              <a:t>Work on service advisor customer training</a:t>
            </a:r>
          </a:p>
          <a:p>
            <a:r>
              <a:rPr lang="en-US" dirty="0"/>
              <a:t>Put one person in charge of dispatch work so every tech has the right job</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837619613"/>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Complete Market Surveys</a:t>
                      </a:r>
                    </a:p>
                  </a:txBody>
                  <a:tcPr/>
                </a:tc>
                <a:tc>
                  <a:txBody>
                    <a:bodyPr/>
                    <a:lstStyle/>
                    <a:p>
                      <a:r>
                        <a:rPr lang="en-US" dirty="0"/>
                        <a:t>Service Manager</a:t>
                      </a:r>
                    </a:p>
                  </a:txBody>
                  <a:tcPr/>
                </a:tc>
                <a:tc>
                  <a:txBody>
                    <a:bodyPr/>
                    <a:lstStyle/>
                    <a:p>
                      <a:r>
                        <a:rPr lang="en-US" dirty="0"/>
                        <a:t>August 1, 2024/Quarterly</a:t>
                      </a:r>
                    </a:p>
                  </a:txBody>
                  <a:tcPr/>
                </a:tc>
                <a:extLst>
                  <a:ext uri="{0D108BD9-81ED-4DB2-BD59-A6C34878D82A}">
                    <a16:rowId xmlns:a16="http://schemas.microsoft.com/office/drawing/2014/main" val="2400365483"/>
                  </a:ext>
                </a:extLst>
              </a:tr>
              <a:tr h="565004">
                <a:tc>
                  <a:txBody>
                    <a:bodyPr/>
                    <a:lstStyle/>
                    <a:p>
                      <a:r>
                        <a:rPr lang="en-US" dirty="0"/>
                        <a:t>Monthly Advisor Training</a:t>
                      </a:r>
                    </a:p>
                  </a:txBody>
                  <a:tcPr/>
                </a:tc>
                <a:tc>
                  <a:txBody>
                    <a:bodyPr/>
                    <a:lstStyle/>
                    <a:p>
                      <a:r>
                        <a:rPr lang="en-US" dirty="0"/>
                        <a:t>Service Manager</a:t>
                      </a:r>
                    </a:p>
                  </a:txBody>
                  <a:tcPr/>
                </a:tc>
                <a:tc>
                  <a:txBody>
                    <a:bodyPr/>
                    <a:lstStyle/>
                    <a:p>
                      <a:r>
                        <a:rPr lang="en-US" dirty="0"/>
                        <a:t>July 1, 2024/Monthly</a:t>
                      </a:r>
                    </a:p>
                  </a:txBody>
                  <a:tcPr/>
                </a:tc>
                <a:extLst>
                  <a:ext uri="{0D108BD9-81ED-4DB2-BD59-A6C34878D82A}">
                    <a16:rowId xmlns:a16="http://schemas.microsoft.com/office/drawing/2014/main" val="107845787"/>
                  </a:ext>
                </a:extLst>
              </a:tr>
              <a:tr h="565004">
                <a:tc>
                  <a:txBody>
                    <a:bodyPr/>
                    <a:lstStyle/>
                    <a:p>
                      <a:r>
                        <a:rPr lang="en-US" dirty="0"/>
                        <a:t>MPI Videos Implemented</a:t>
                      </a:r>
                    </a:p>
                  </a:txBody>
                  <a:tcPr/>
                </a:tc>
                <a:tc>
                  <a:txBody>
                    <a:bodyPr/>
                    <a:lstStyle/>
                    <a:p>
                      <a:r>
                        <a:rPr lang="en-US" dirty="0"/>
                        <a:t>Service Manager</a:t>
                      </a:r>
                    </a:p>
                  </a:txBody>
                  <a:tcPr/>
                </a:tc>
                <a:tc>
                  <a:txBody>
                    <a:bodyPr/>
                    <a:lstStyle/>
                    <a:p>
                      <a:r>
                        <a:rPr lang="en-US" dirty="0"/>
                        <a:t>July 1, 2024</a:t>
                      </a:r>
                    </a:p>
                  </a:txBody>
                  <a:tcPr/>
                </a:tc>
                <a:extLst>
                  <a:ext uri="{0D108BD9-81ED-4DB2-BD59-A6C34878D82A}">
                    <a16:rowId xmlns:a16="http://schemas.microsoft.com/office/drawing/2014/main" val="1530126605"/>
                  </a:ext>
                </a:extLst>
              </a:tr>
              <a:tr h="565004">
                <a:tc>
                  <a:txBody>
                    <a:bodyPr/>
                    <a:lstStyle/>
                    <a:p>
                      <a:r>
                        <a:rPr lang="en-US" dirty="0"/>
                        <a:t>Career Fairs</a:t>
                      </a:r>
                    </a:p>
                  </a:txBody>
                  <a:tcPr/>
                </a:tc>
                <a:tc>
                  <a:txBody>
                    <a:bodyPr/>
                    <a:lstStyle/>
                    <a:p>
                      <a:r>
                        <a:rPr lang="en-US" dirty="0"/>
                        <a:t>Service Manager/Marketing Manager</a:t>
                      </a:r>
                    </a:p>
                  </a:txBody>
                  <a:tcPr/>
                </a:tc>
                <a:tc>
                  <a:txBody>
                    <a:bodyPr/>
                    <a:lstStyle/>
                    <a:p>
                      <a:r>
                        <a:rPr lang="en-US" dirty="0"/>
                        <a:t>August 1, 2024/Quarterly </a:t>
                      </a:r>
                    </a:p>
                  </a:txBody>
                  <a:tcPr/>
                </a:tc>
                <a:extLst>
                  <a:ext uri="{0D108BD9-81ED-4DB2-BD59-A6C34878D82A}">
                    <a16:rowId xmlns:a16="http://schemas.microsoft.com/office/drawing/2014/main" val="1950345431"/>
                  </a:ext>
                </a:extLst>
              </a:tr>
              <a:tr h="565004">
                <a:tc>
                  <a:txBody>
                    <a:bodyPr/>
                    <a:lstStyle/>
                    <a:p>
                      <a:r>
                        <a:rPr lang="en-US" dirty="0"/>
                        <a:t>Lead Tech be Dispatch guy</a:t>
                      </a:r>
                    </a:p>
                  </a:txBody>
                  <a:tcPr/>
                </a:tc>
                <a:tc>
                  <a:txBody>
                    <a:bodyPr/>
                    <a:lstStyle/>
                    <a:p>
                      <a:r>
                        <a:rPr lang="en-US" dirty="0"/>
                        <a:t>Service Manager</a:t>
                      </a:r>
                    </a:p>
                  </a:txBody>
                  <a:tcPr/>
                </a:tc>
                <a:tc>
                  <a:txBody>
                    <a:bodyPr/>
                    <a:lstStyle/>
                    <a:p>
                      <a:r>
                        <a:rPr lang="en-US" dirty="0"/>
                        <a:t>August 1, 2024</a:t>
                      </a:r>
                    </a:p>
                  </a:txBody>
                  <a:tcPr/>
                </a:tc>
                <a:extLst>
                  <a:ext uri="{0D108BD9-81ED-4DB2-BD59-A6C34878D82A}">
                    <a16:rowId xmlns:a16="http://schemas.microsoft.com/office/drawing/2014/main" val="1960891333"/>
                  </a:ext>
                </a:extLst>
              </a:tr>
              <a:tr h="565004">
                <a:tc>
                  <a:txBody>
                    <a:bodyPr/>
                    <a:lstStyle/>
                    <a:p>
                      <a:r>
                        <a:rPr lang="en-US" dirty="0"/>
                        <a:t>Team Building</a:t>
                      </a:r>
                    </a:p>
                  </a:txBody>
                  <a:tcPr/>
                </a:tc>
                <a:tc>
                  <a:txBody>
                    <a:bodyPr/>
                    <a:lstStyle/>
                    <a:p>
                      <a:r>
                        <a:rPr lang="en-US" dirty="0"/>
                        <a:t>Service Manager</a:t>
                      </a:r>
                    </a:p>
                  </a:txBody>
                  <a:tcPr/>
                </a:tc>
                <a:tc>
                  <a:txBody>
                    <a:bodyPr/>
                    <a:lstStyle/>
                    <a:p>
                      <a:r>
                        <a:rPr lang="en-US" dirty="0"/>
                        <a:t>July 1, 2024/ Monthly</a:t>
                      </a:r>
                    </a:p>
                  </a:txBody>
                  <a:tcPr/>
                </a:tc>
                <a:extLst>
                  <a:ext uri="{0D108BD9-81ED-4DB2-BD59-A6C34878D82A}">
                    <a16:rowId xmlns:a16="http://schemas.microsoft.com/office/drawing/2014/main" val="4137224325"/>
                  </a:ext>
                </a:extLst>
              </a:tr>
              <a:tr h="565004">
                <a:tc>
                  <a:txBody>
                    <a:bodyPr/>
                    <a:lstStyle/>
                    <a:p>
                      <a:r>
                        <a:rPr lang="en-US" dirty="0"/>
                        <a:t>Service Specials</a:t>
                      </a:r>
                    </a:p>
                  </a:txBody>
                  <a:tcPr/>
                </a:tc>
                <a:tc>
                  <a:txBody>
                    <a:bodyPr/>
                    <a:lstStyle/>
                    <a:p>
                      <a:r>
                        <a:rPr lang="en-US" dirty="0"/>
                        <a:t>Service Manager/Marketing Manager</a:t>
                      </a:r>
                    </a:p>
                  </a:txBody>
                  <a:tcPr/>
                </a:tc>
                <a:tc>
                  <a:txBody>
                    <a:bodyPr/>
                    <a:lstStyle/>
                    <a:p>
                      <a:r>
                        <a:rPr lang="en-US" dirty="0"/>
                        <a:t>July 1, 2024/Monthly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One of our greatest if not the greatest weakness is Tech proficiency. If we can make sure the correct work is being dispatched correctly and measure our Techs weekly, I believe we would achieve our goals in gross profit.</a:t>
            </a:r>
          </a:p>
          <a:p>
            <a:r>
              <a:rPr lang="en-US" dirty="0"/>
              <a:t>I also believe some key benefits on changing and growing our service department will come from Service training, implementing the MPI Video and sales training for the advisors should lower the one-line RO’s.</a:t>
            </a:r>
          </a:p>
          <a:p>
            <a:r>
              <a:rPr lang="en-US" dirty="0"/>
              <a:t>Making sure we are priced competitively against our many competitors with the help of market surveys will help us reduce discounting and increase gross as well as retention. By creating small changes in areas, we need help with I believe we can create a seamless process for advisors to the techs to the customer. </a:t>
            </a:r>
          </a:p>
          <a:p>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Facebook/Instagram ads/videos</a:t>
            </a:r>
            <a:r>
              <a:rPr lang="en-US" sz="1800" b="0" i="0" u="none" strike="noStrike" baseline="0" dirty="0">
                <a:solidFill>
                  <a:schemeClr val="tx1"/>
                </a:solidFill>
                <a:latin typeface="Calibri" panose="020F0502020204030204" pitchFamily="34" charset="0"/>
              </a:rPr>
              <a:t> </a:t>
            </a:r>
          </a:p>
          <a:p>
            <a:r>
              <a:rPr lang="en-US" dirty="0">
                <a:solidFill>
                  <a:schemeClr val="tx1"/>
                </a:solidFill>
                <a:latin typeface="Calibri" panose="020F0502020204030204" pitchFamily="34" charset="0"/>
              </a:rPr>
              <a:t>We are shooting new videos for pick up delivery and mobile service</a:t>
            </a:r>
          </a:p>
          <a:p>
            <a:r>
              <a:rPr lang="en-US" dirty="0">
                <a:solidFill>
                  <a:schemeClr val="tx1"/>
                </a:solidFill>
                <a:latin typeface="Calibri" panose="020F0502020204030204" pitchFamily="34" charset="0"/>
              </a:rPr>
              <a:t>Shooting a commercial and announcing our new Ford Pro Building</a:t>
            </a:r>
            <a:r>
              <a:rPr lang="en-US" sz="1800" b="0" i="0" u="none" strike="noStrike" baseline="0" dirty="0">
                <a:solidFill>
                  <a:schemeClr val="tx1"/>
                </a:solidFill>
                <a:latin typeface="Calibri" panose="020F0502020204030204" pitchFamily="34" charset="0"/>
              </a:rPr>
              <a:t> </a:t>
            </a:r>
          </a:p>
          <a:p>
            <a:r>
              <a:rPr lang="en-US" dirty="0"/>
              <a:t>We evaluate our marketing every week so see where we can gain the most traffic.</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Customer Pay Gross Profit 72.39%</a:t>
            </a:r>
          </a:p>
          <a:p>
            <a:r>
              <a:rPr lang="en-US" dirty="0">
                <a:solidFill>
                  <a:srgbClr val="221E1F"/>
                </a:solidFill>
                <a:latin typeface="Calibri" panose="020F0502020204030204" pitchFamily="34" charset="0"/>
              </a:rPr>
              <a:t>Focus on more customer pay and internal </a:t>
            </a:r>
          </a:p>
          <a:p>
            <a:r>
              <a:rPr lang="en-US" sz="1800" b="0" i="0" u="none" strike="noStrike" baseline="0" dirty="0">
                <a:solidFill>
                  <a:srgbClr val="221E1F"/>
                </a:solidFill>
                <a:latin typeface="Calibri" panose="020F0502020204030204" pitchFamily="34" charset="0"/>
              </a:rPr>
              <a:t>Upsell more for every advisor</a:t>
            </a:r>
          </a:p>
          <a:p>
            <a:r>
              <a:rPr lang="en-US" dirty="0">
                <a:solidFill>
                  <a:srgbClr val="221E1F"/>
                </a:solidFill>
                <a:latin typeface="Calibri" panose="020F0502020204030204" pitchFamily="34" charset="0"/>
              </a:rPr>
              <a:t>Evaluate current process and see what is not working to make necessary change</a:t>
            </a:r>
            <a:endParaRPr lang="en-US" sz="1800" b="0" i="0" u="none" strike="noStrike" baseline="0" dirty="0">
              <a:solidFill>
                <a:srgbClr val="221E1F"/>
              </a:solidFill>
              <a:latin typeface="Calibri" panose="020F0502020204030204" pitchFamily="34" charset="0"/>
            </a:endParaRPr>
          </a:p>
          <a:p>
            <a:endParaRPr lang="en-US" dirty="0"/>
          </a:p>
        </p:txBody>
      </p:sp>
      <p:sp>
        <p:nvSpPr>
          <p:cNvPr id="9" name="Content Placeholder 8">
            <a:extLst>
              <a:ext uri="{FF2B5EF4-FFF2-40B4-BE49-F238E27FC236}">
                <a16:creationId xmlns:a16="http://schemas.microsoft.com/office/drawing/2014/main" id="{0BFEFE50-1236-7B78-6EA9-4566A5A99A63}"/>
              </a:ext>
            </a:extLst>
          </p:cNvPr>
          <p:cNvSpPr>
            <a:spLocks noGrp="1"/>
          </p:cNvSpPr>
          <p:nvPr>
            <p:ph sz="quarter" idx="4"/>
          </p:nvPr>
        </p:nvSpPr>
        <p:spPr/>
        <p:txBody>
          <a:bodyPr/>
          <a:lstStyle/>
          <a:p>
            <a:endParaRPr lang="en-US"/>
          </a:p>
        </p:txBody>
      </p:sp>
      <p:pic>
        <p:nvPicPr>
          <p:cNvPr id="12" name="Picture 11">
            <a:extLst>
              <a:ext uri="{FF2B5EF4-FFF2-40B4-BE49-F238E27FC236}">
                <a16:creationId xmlns:a16="http://schemas.microsoft.com/office/drawing/2014/main" id="{E9AA9E94-9A3E-5E71-7524-B2A7B098FF4A}"/>
              </a:ext>
            </a:extLst>
          </p:cNvPr>
          <p:cNvPicPr>
            <a:picLocks noChangeAspect="1"/>
          </p:cNvPicPr>
          <p:nvPr/>
        </p:nvPicPr>
        <p:blipFill>
          <a:blip r:embed="rId2"/>
          <a:stretch>
            <a:fillRect/>
          </a:stretch>
        </p:blipFill>
        <p:spPr>
          <a:xfrm>
            <a:off x="5088379" y="2737245"/>
            <a:ext cx="4527686" cy="2376154"/>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not selling all available hours</a:t>
            </a:r>
          </a:p>
          <a:p>
            <a:r>
              <a:rPr lang="en-US" dirty="0">
                <a:solidFill>
                  <a:srgbClr val="221E1F"/>
                </a:solidFill>
                <a:latin typeface="Calibri" panose="020F0502020204030204" pitchFamily="34" charset="0"/>
              </a:rPr>
              <a:t>Training advisors to upsell</a:t>
            </a:r>
          </a:p>
          <a:p>
            <a:r>
              <a:rPr lang="en-US" dirty="0">
                <a:solidFill>
                  <a:srgbClr val="221E1F"/>
                </a:solidFill>
                <a:latin typeface="Calibri" panose="020F0502020204030204" pitchFamily="34" charset="0"/>
              </a:rPr>
              <a:t>Keeping selling expenses as low as possible</a:t>
            </a:r>
            <a:endParaRPr lang="en-US" sz="1800" b="0" i="0" u="none" strike="noStrike" baseline="0" dirty="0">
              <a:solidFill>
                <a:srgbClr val="221E1F"/>
              </a:solidFill>
              <a:latin typeface="Calibri" panose="020F0502020204030204" pitchFamily="34" charset="0"/>
            </a:endParaRPr>
          </a:p>
          <a:p>
            <a:r>
              <a:rPr lang="en-US" dirty="0"/>
              <a:t>Must track expenses and net profit weekly and then monthly</a:t>
            </a:r>
          </a:p>
        </p:txBody>
      </p:sp>
      <p:sp>
        <p:nvSpPr>
          <p:cNvPr id="5" name="Content Placeholder 4">
            <a:extLst>
              <a:ext uri="{FF2B5EF4-FFF2-40B4-BE49-F238E27FC236}">
                <a16:creationId xmlns:a16="http://schemas.microsoft.com/office/drawing/2014/main" id="{35EC83B4-82D7-D3A7-CCBE-7249DE2D193D}"/>
              </a:ext>
            </a:extLst>
          </p:cNvPr>
          <p:cNvSpPr>
            <a:spLocks noGrp="1"/>
          </p:cNvSpPr>
          <p:nvPr>
            <p:ph sz="half" idx="2"/>
          </p:nvPr>
        </p:nvSpPr>
        <p:spPr/>
        <p:txBody>
          <a:bodyPr/>
          <a:lstStyle/>
          <a:p>
            <a:endParaRPr lang="en-US"/>
          </a:p>
        </p:txBody>
      </p:sp>
      <p:pic>
        <p:nvPicPr>
          <p:cNvPr id="8" name="Picture 7">
            <a:extLst>
              <a:ext uri="{FF2B5EF4-FFF2-40B4-BE49-F238E27FC236}">
                <a16:creationId xmlns:a16="http://schemas.microsoft.com/office/drawing/2014/main" id="{B3490D2B-E4F6-208F-FF0A-75FC242CB406}"/>
              </a:ext>
            </a:extLst>
          </p:cNvPr>
          <p:cNvPicPr>
            <a:picLocks noChangeAspect="1"/>
          </p:cNvPicPr>
          <p:nvPr/>
        </p:nvPicPr>
        <p:blipFill>
          <a:blip r:embed="rId2"/>
          <a:stretch>
            <a:fillRect/>
          </a:stretch>
        </p:blipFill>
        <p:spPr>
          <a:xfrm>
            <a:off x="5089970" y="2224119"/>
            <a:ext cx="4103342" cy="3074584"/>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we are below guide of 125% for tech proficiency </a:t>
            </a:r>
          </a:p>
          <a:p>
            <a:r>
              <a:rPr lang="en-US" sz="1800" b="0" i="0" u="none" strike="noStrike" baseline="0" dirty="0">
                <a:solidFill>
                  <a:srgbClr val="221E1F"/>
                </a:solidFill>
                <a:latin typeface="Calibri" panose="020F0502020204030204" pitchFamily="34" charset="0"/>
              </a:rPr>
              <a:t>Special Tools, packaging repetitive items would help with improvement</a:t>
            </a:r>
            <a:br>
              <a:rPr lang="en-US" sz="1800" b="0" i="0" u="none" strike="noStrike" baseline="0" dirty="0">
                <a:solidFill>
                  <a:srgbClr val="221E1F"/>
                </a:solidFill>
                <a:latin typeface="Calibri" panose="020F0502020204030204" pitchFamily="34" charset="0"/>
              </a:rPr>
            </a:br>
            <a:r>
              <a:rPr lang="en-US" dirty="0">
                <a:solidFill>
                  <a:srgbClr val="221E1F"/>
                </a:solidFill>
                <a:latin typeface="Calibri" panose="020F0502020204030204" pitchFamily="34" charset="0"/>
              </a:rPr>
              <a:t>Lots of room for growth</a:t>
            </a:r>
          </a:p>
          <a:p>
            <a:r>
              <a:rPr lang="en-US" dirty="0">
                <a:solidFill>
                  <a:srgbClr val="221E1F"/>
                </a:solidFill>
                <a:latin typeface="Calibri" panose="020F0502020204030204" pitchFamily="34" charset="0"/>
              </a:rPr>
              <a:t>To evaluate our changes we must trend tech proficiency upwards of 125% everyday.</a:t>
            </a:r>
          </a:p>
          <a:p>
            <a:endParaRPr lang="en-US" dirty="0"/>
          </a:p>
        </p:txBody>
      </p:sp>
      <p:sp>
        <p:nvSpPr>
          <p:cNvPr id="5" name="Content Placeholder 4">
            <a:extLst>
              <a:ext uri="{FF2B5EF4-FFF2-40B4-BE49-F238E27FC236}">
                <a16:creationId xmlns:a16="http://schemas.microsoft.com/office/drawing/2014/main" id="{AB75C7D2-0CA5-84F5-6B74-FB04EA1550DB}"/>
              </a:ext>
            </a:extLst>
          </p:cNvPr>
          <p:cNvSpPr>
            <a:spLocks noGrp="1"/>
          </p:cNvSpPr>
          <p:nvPr>
            <p:ph sz="half" idx="2"/>
          </p:nvPr>
        </p:nvSpPr>
        <p:spPr/>
        <p:txBody>
          <a:bodyPr/>
          <a:lstStyle/>
          <a:p>
            <a:endParaRPr lang="en-US"/>
          </a:p>
        </p:txBody>
      </p:sp>
      <p:pic>
        <p:nvPicPr>
          <p:cNvPr id="8" name="Picture 7">
            <a:extLst>
              <a:ext uri="{FF2B5EF4-FFF2-40B4-BE49-F238E27FC236}">
                <a16:creationId xmlns:a16="http://schemas.microsoft.com/office/drawing/2014/main" id="{F2A3EDFB-6E54-36E6-4000-B9520CD3A3A9}"/>
              </a:ext>
            </a:extLst>
          </p:cNvPr>
          <p:cNvPicPr>
            <a:picLocks noChangeAspect="1"/>
          </p:cNvPicPr>
          <p:nvPr/>
        </p:nvPicPr>
        <p:blipFill>
          <a:blip r:embed="rId2"/>
          <a:stretch>
            <a:fillRect/>
          </a:stretch>
        </p:blipFill>
        <p:spPr>
          <a:xfrm>
            <a:off x="4975668" y="2160588"/>
            <a:ext cx="4565266" cy="388077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Each tech has 1 and half bays</a:t>
            </a:r>
          </a:p>
          <a:p>
            <a:r>
              <a:rPr lang="en-US" dirty="0">
                <a:solidFill>
                  <a:srgbClr val="221E1F"/>
                </a:solidFill>
                <a:latin typeface="Calibri" panose="020F0502020204030204" pitchFamily="34" charset="0"/>
              </a:rPr>
              <a:t>Hiring some extra techs would make an impact</a:t>
            </a:r>
          </a:p>
          <a:p>
            <a:r>
              <a:rPr lang="en-US" sz="1800" b="0" i="0" u="none" strike="noStrike" baseline="0" dirty="0">
                <a:solidFill>
                  <a:srgbClr val="221E1F"/>
                </a:solidFill>
                <a:latin typeface="Calibri" panose="020F0502020204030204" pitchFamily="34" charset="0"/>
              </a:rPr>
              <a:t>Foc</a:t>
            </a:r>
            <a:r>
              <a:rPr lang="en-US" dirty="0">
                <a:solidFill>
                  <a:srgbClr val="221E1F"/>
                </a:solidFill>
                <a:latin typeface="Calibri" panose="020F0502020204030204" pitchFamily="34" charset="0"/>
              </a:rPr>
              <a:t>us on tech schools to get as many trained techs as possible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Train our Techs/Certification</a:t>
            </a:r>
          </a:p>
          <a:p>
            <a:r>
              <a:rPr lang="en-US" dirty="0">
                <a:solidFill>
                  <a:srgbClr val="221E1F"/>
                </a:solidFill>
                <a:latin typeface="Calibri" panose="020F0502020204030204" pitchFamily="34" charset="0"/>
              </a:rPr>
              <a:t>We must check our labor sales, hours turned and facility utilization to evaluate our efforts</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1F0AA0F5-4F8D-DA84-8144-71B99D53512D}"/>
              </a:ext>
            </a:extLst>
          </p:cNvPr>
          <p:cNvPicPr>
            <a:picLocks noGrp="1" noChangeAspect="1"/>
          </p:cNvPicPr>
          <p:nvPr>
            <p:ph sz="half" idx="2"/>
          </p:nvPr>
        </p:nvPicPr>
        <p:blipFill>
          <a:blip r:embed="rId2"/>
          <a:stretch>
            <a:fillRect/>
          </a:stretch>
        </p:blipFill>
        <p:spPr>
          <a:xfrm>
            <a:off x="5636772" y="2160588"/>
            <a:ext cx="3090156"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Most Recent RO’s. Last 2 months</a:t>
            </a:r>
          </a:p>
          <a:p>
            <a:r>
              <a:rPr lang="en-US" dirty="0"/>
              <a:t>Would like to increase maintenance work</a:t>
            </a:r>
          </a:p>
          <a:p>
            <a:r>
              <a:rPr lang="en-US" dirty="0"/>
              <a:t>Good flat-rate per RO</a:t>
            </a:r>
          </a:p>
          <a:p>
            <a:r>
              <a:rPr lang="en-US" dirty="0"/>
              <a:t>A Majority portion is Repair</a:t>
            </a:r>
          </a:p>
          <a:p>
            <a:r>
              <a:rPr lang="en-US" dirty="0"/>
              <a:t>Good labor Sales</a:t>
            </a:r>
          </a:p>
          <a:p>
            <a:r>
              <a:rPr lang="en-US" dirty="0"/>
              <a:t>80k+ mileage vehicles paid the best</a:t>
            </a:r>
          </a:p>
          <a:p>
            <a:r>
              <a:rPr lang="en-US" dirty="0"/>
              <a:t>Focus on Repair customer pay to increase department Gross</a:t>
            </a:r>
          </a:p>
        </p:txBody>
      </p:sp>
      <p:pic>
        <p:nvPicPr>
          <p:cNvPr id="10" name="Content Placeholder 9">
            <a:extLst>
              <a:ext uri="{FF2B5EF4-FFF2-40B4-BE49-F238E27FC236}">
                <a16:creationId xmlns:a16="http://schemas.microsoft.com/office/drawing/2014/main" id="{6399600D-7134-1648-6753-FDA7B6FA1CC5}"/>
              </a:ext>
            </a:extLst>
          </p:cNvPr>
          <p:cNvPicPr>
            <a:picLocks noGrp="1" noChangeAspect="1"/>
          </p:cNvPicPr>
          <p:nvPr>
            <p:ph sz="half" idx="2"/>
          </p:nvPr>
        </p:nvPicPr>
        <p:blipFill>
          <a:blip r:embed="rId2"/>
          <a:stretch>
            <a:fillRect/>
          </a:stretch>
        </p:blipFill>
        <p:spPr>
          <a:xfrm>
            <a:off x="5089525" y="2650781"/>
            <a:ext cx="4184650" cy="2901050"/>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Pick-Up and Delivery System- to give convenience to all of our customers.</a:t>
            </a:r>
          </a:p>
          <a:p>
            <a:r>
              <a:rPr lang="en-US" dirty="0"/>
              <a:t>Mobile Service- To service vehicles remotely.</a:t>
            </a:r>
          </a:p>
          <a:p>
            <a:r>
              <a:rPr lang="en-US" dirty="0"/>
              <a:t>7 Senior Master Techs</a:t>
            </a:r>
          </a:p>
          <a:p>
            <a:r>
              <a:rPr lang="en-US" dirty="0"/>
              <a:t>Experience 10+ Years with 10 Techs</a:t>
            </a:r>
          </a:p>
          <a:p>
            <a:r>
              <a:rPr lang="en-US" dirty="0"/>
              <a:t>40 Bays</a:t>
            </a:r>
          </a:p>
          <a:p>
            <a:r>
              <a:rPr lang="en-US" dirty="0"/>
              <a:t>The Latest Technology-Up to date computers and Techs</a:t>
            </a:r>
          </a:p>
          <a:p>
            <a:r>
              <a:rPr lang="en-US" dirty="0"/>
              <a:t>Service Director-Positive attitude and the drive to motivate others and to find solutions to daily problem. He has definitely made a 180 change to the morale as well as department profits.</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Quick Lane Efficiency</a:t>
            </a:r>
          </a:p>
          <a:p>
            <a:r>
              <a:rPr lang="en-US" dirty="0"/>
              <a:t>Tech Proficiency</a:t>
            </a:r>
          </a:p>
          <a:p>
            <a:r>
              <a:rPr lang="en-US" dirty="0"/>
              <a:t>Workflow</a:t>
            </a:r>
          </a:p>
          <a:p>
            <a:r>
              <a:rPr lang="en-US" dirty="0"/>
              <a:t>Dispatching</a:t>
            </a:r>
          </a:p>
          <a:p>
            <a:r>
              <a:rPr lang="en-US" dirty="0"/>
              <a:t>Marketing could be better</a:t>
            </a:r>
          </a:p>
          <a:p>
            <a:r>
              <a:rPr lang="en-US" dirty="0"/>
              <a:t>Scheduling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5FCCC3AB598B7499E3C31AE87D5475B" ma:contentTypeVersion="16" ma:contentTypeDescription="Create a new document." ma:contentTypeScope="" ma:versionID="df913717b214b308f7dcfae24f6869ef">
  <xsd:schema xmlns:xsd="http://www.w3.org/2001/XMLSchema" xmlns:xs="http://www.w3.org/2001/XMLSchema" xmlns:p="http://schemas.microsoft.com/office/2006/metadata/properties" xmlns:ns3="1be1fb99-78b2-413d-b151-c38f1064d6eb" xmlns:ns4="3cb00daa-07fa-4dae-9574-6f4f9ceb51d8" targetNamespace="http://schemas.microsoft.com/office/2006/metadata/properties" ma:root="true" ma:fieldsID="5bedf7bc8b23f194f6a5ec2bd845a36a" ns3:_="" ns4:_="">
    <xsd:import namespace="1be1fb99-78b2-413d-b151-c38f1064d6eb"/>
    <xsd:import namespace="3cb00daa-07fa-4dae-9574-6f4f9ceb51d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_activity" minOccurs="0"/>
                <xsd:element ref="ns3:MediaServiceObjectDetectorVersions" minOccurs="0"/>
                <xsd:element ref="ns3:MediaServiceGenerationTime" minOccurs="0"/>
                <xsd:element ref="ns3:MediaServiceEventHashCode" minOccurs="0"/>
                <xsd:element ref="ns3:MediaServiceAutoTags" minOccurs="0"/>
                <xsd:element ref="ns3:MediaServiceOCR" minOccurs="0"/>
                <xsd:element ref="ns3:MediaServiceDateTaken" minOccurs="0"/>
                <xsd:element ref="ns3:MediaServiceLocation" minOccurs="0"/>
                <xsd:element ref="ns3:MediaServiceSystemTags"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e1fb99-78b2-413d-b151-c38f1064d6e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ServiceSystemTags" ma:index="21" nillable="true" ma:displayName="MediaServiceSystemTags" ma:hidden="true" ma:internalName="MediaServiceSystemTag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cb00daa-07fa-4dae-9574-6f4f9ceb51d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1be1fb99-78b2-413d-b151-c38f1064d6eb" xsi:nil="true"/>
  </documentManagement>
</p:properties>
</file>

<file path=customXml/itemProps1.xml><?xml version="1.0" encoding="utf-8"?>
<ds:datastoreItem xmlns:ds="http://schemas.openxmlformats.org/officeDocument/2006/customXml" ds:itemID="{F9264E12-5DD7-4435-8494-F2D5A1A3D0F1}">
  <ds:schemaRefs>
    <ds:schemaRef ds:uri="http://schemas.microsoft.com/sharepoint/v3/contenttype/forms"/>
  </ds:schemaRefs>
</ds:datastoreItem>
</file>

<file path=customXml/itemProps2.xml><?xml version="1.0" encoding="utf-8"?>
<ds:datastoreItem xmlns:ds="http://schemas.openxmlformats.org/officeDocument/2006/customXml" ds:itemID="{B7C38B90-E7F3-494F-8C06-73B499E655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e1fb99-78b2-413d-b151-c38f1064d6eb"/>
    <ds:schemaRef ds:uri="3cb00daa-07fa-4dae-9574-6f4f9ceb51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379934E-951F-4367-86CE-720E034E3D2D}">
  <ds:schemaRefs>
    <ds:schemaRef ds:uri="http://schemas.microsoft.com/office/infopath/2007/PartnerControls"/>
    <ds:schemaRef ds:uri="http://schemas.microsoft.com/office/2006/documentManagement/types"/>
    <ds:schemaRef ds:uri="http://purl.org/dc/terms/"/>
    <ds:schemaRef ds:uri="3cb00daa-07fa-4dae-9574-6f4f9ceb51d8"/>
    <ds:schemaRef ds:uri="http://purl.org/dc/dcmitype/"/>
    <ds:schemaRef ds:uri="http://schemas.microsoft.com/office/2006/metadata/properties"/>
    <ds:schemaRef ds:uri="1be1fb99-78b2-413d-b151-c38f1064d6eb"/>
    <ds:schemaRef ds:uri="http://purl.org/dc/elements/1.1/"/>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TM02900688[[fn=Facet]]</Template>
  <TotalTime>489</TotalTime>
  <Words>839</Words>
  <Application>Microsoft Office PowerPoint</Application>
  <PresentationFormat>Widescreen</PresentationFormat>
  <Paragraphs>125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Class 442</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Kelsey Kody</cp:lastModifiedBy>
  <cp:revision>11</cp:revision>
  <dcterms:created xsi:type="dcterms:W3CDTF">2022-12-04T13:10:55Z</dcterms:created>
  <dcterms:modified xsi:type="dcterms:W3CDTF">2024-06-29T21:44:57Z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0x01010075FCCC3AB598B7499E3C31AE87D5475B</vt:lpwstr>
  </property>
</Properties>
</file>