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0" d="100"/>
          <a:sy n="80" d="100"/>
        </p:scale>
        <p:origin x="108" y="1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tx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Hanna DiMilia</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Could improve communication between parts and service</a:t>
            </a:r>
          </a:p>
          <a:p>
            <a:r>
              <a:rPr lang="en-US" dirty="0"/>
              <a:t>More Master Technicians </a:t>
            </a:r>
          </a:p>
          <a:p>
            <a:r>
              <a:rPr lang="en-US" dirty="0"/>
              <a:t>Parts Ordering Process</a:t>
            </a:r>
          </a:p>
          <a:p>
            <a:r>
              <a:rPr lang="en-US" dirty="0"/>
              <a:t>Service Appointment Backlog</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Varying skill levels in shop</a:t>
            </a:r>
          </a:p>
          <a:p>
            <a:r>
              <a:rPr lang="en-US" dirty="0"/>
              <a:t>Parts pricing is higher than other dealers causing some customers to decline repairs</a:t>
            </a:r>
          </a:p>
          <a:p>
            <a:r>
              <a:rPr lang="en-US" dirty="0"/>
              <a:t>Number of Technicians </a:t>
            </a:r>
          </a:p>
          <a:p>
            <a:r>
              <a:rPr lang="en-US" dirty="0"/>
              <a:t>Unspoken</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Increase Average Monthly Service Gross Profit by 10% to maintain an average 315K gross monthly between Subaru and Ford. </a:t>
            </a:r>
          </a:p>
          <a:p>
            <a:pPr lvl="1"/>
            <a:r>
              <a:rPr lang="en-US" dirty="0"/>
              <a:t>Subaru Goal- 145k</a:t>
            </a:r>
          </a:p>
          <a:p>
            <a:pPr lvl="1"/>
            <a:r>
              <a:rPr lang="en-US" dirty="0"/>
              <a:t>Ford Goal 170k</a:t>
            </a:r>
          </a:p>
          <a:p>
            <a:r>
              <a:rPr lang="en-US" dirty="0"/>
              <a:t>Hit Ford’s Mobile Service Commitment to earn incentive pay. Need to have 10% of Ros with either Pickup and Delivery or Mobile Van. Currently we are hitting 7-8%. </a:t>
            </a:r>
          </a:p>
          <a:p>
            <a:pPr lvl="1"/>
            <a:endParaRPr lang="en-US" dirty="0"/>
          </a:p>
          <a:p>
            <a:pPr marL="457200" lvl="1" indent="0">
              <a:buNone/>
            </a:pPr>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Hire 1-2 Additional Ford Technicians</a:t>
            </a:r>
          </a:p>
          <a:p>
            <a:r>
              <a:rPr lang="en-US" dirty="0"/>
              <a:t>Considering Raising Maintenance Labor Rate and examine Subaru’s Warranty labor rate</a:t>
            </a:r>
          </a:p>
          <a:p>
            <a:r>
              <a:rPr lang="en-US" dirty="0"/>
              <a:t>Implement new Advisor pay plan based on GP, encourages advisors to retain more gross on Labor sales, Parts, and Shop Supplies. </a:t>
            </a:r>
          </a:p>
          <a:p>
            <a:r>
              <a:rPr lang="en-US" dirty="0"/>
              <a:t>Set unapplied time goal of Less than 4% of total Service Gross</a:t>
            </a:r>
          </a:p>
          <a:p>
            <a:pPr marL="0" indent="0">
              <a:buNone/>
            </a:pPr>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Address unapplied time by posting Tech Hours / Goal and service manager engaging with techs.  </a:t>
            </a:r>
          </a:p>
          <a:p>
            <a:r>
              <a:rPr lang="en-US" dirty="0"/>
              <a:t>Engage Service Managers and GM more on Goals set in Action Plan, we need more accountability. </a:t>
            </a:r>
          </a:p>
          <a:p>
            <a:r>
              <a:rPr lang="en-US" dirty="0"/>
              <a:t>Identify barriers to hitting mobile service goals.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250139725"/>
              </p:ext>
            </p:extLst>
          </p:nvPr>
        </p:nvGraphicFramePr>
        <p:xfrm>
          <a:off x="677334" y="1818624"/>
          <a:ext cx="9132492" cy="468430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Service Advisor Pay Plan</a:t>
                      </a:r>
                    </a:p>
                  </a:txBody>
                  <a:tcPr/>
                </a:tc>
                <a:tc>
                  <a:txBody>
                    <a:bodyPr/>
                    <a:lstStyle/>
                    <a:p>
                      <a:r>
                        <a:rPr lang="en-US" dirty="0"/>
                        <a:t>Hanna / GM</a:t>
                      </a:r>
                    </a:p>
                  </a:txBody>
                  <a:tcPr/>
                </a:tc>
                <a:tc>
                  <a:txBody>
                    <a:bodyPr/>
                    <a:lstStyle/>
                    <a:p>
                      <a:r>
                        <a:rPr lang="en-US" dirty="0"/>
                        <a:t>7/31/2024</a:t>
                      </a:r>
                    </a:p>
                  </a:txBody>
                  <a:tcPr/>
                </a:tc>
                <a:extLst>
                  <a:ext uri="{0D108BD9-81ED-4DB2-BD59-A6C34878D82A}">
                    <a16:rowId xmlns:a16="http://schemas.microsoft.com/office/drawing/2014/main" val="2400365483"/>
                  </a:ext>
                </a:extLst>
              </a:tr>
              <a:tr h="565004">
                <a:tc>
                  <a:txBody>
                    <a:bodyPr/>
                    <a:lstStyle/>
                    <a:p>
                      <a:r>
                        <a:rPr lang="en-US" dirty="0"/>
                        <a:t>Hit Ford’s Mobile Service Goal (10% of RO)</a:t>
                      </a:r>
                    </a:p>
                  </a:txBody>
                  <a:tcPr/>
                </a:tc>
                <a:tc>
                  <a:txBody>
                    <a:bodyPr/>
                    <a:lstStyle/>
                    <a:p>
                      <a:r>
                        <a:rPr lang="en-US" dirty="0"/>
                        <a:t>Service Manager/ GM</a:t>
                      </a:r>
                    </a:p>
                  </a:txBody>
                  <a:tcPr/>
                </a:tc>
                <a:tc>
                  <a:txBody>
                    <a:bodyPr/>
                    <a:lstStyle/>
                    <a:p>
                      <a:r>
                        <a:rPr lang="en-US" dirty="0"/>
                        <a:t>7/31/2024</a:t>
                      </a:r>
                    </a:p>
                  </a:txBody>
                  <a:tcPr/>
                </a:tc>
                <a:extLst>
                  <a:ext uri="{0D108BD9-81ED-4DB2-BD59-A6C34878D82A}">
                    <a16:rowId xmlns:a16="http://schemas.microsoft.com/office/drawing/2014/main" val="512978297"/>
                  </a:ext>
                </a:extLst>
              </a:tr>
              <a:tr h="565004">
                <a:tc>
                  <a:txBody>
                    <a:bodyPr/>
                    <a:lstStyle/>
                    <a:p>
                      <a:r>
                        <a:rPr lang="en-US" dirty="0"/>
                        <a:t>Add 1</a:t>
                      </a:r>
                      <a:r>
                        <a:rPr lang="en-US" baseline="30000" dirty="0"/>
                        <a:t>st</a:t>
                      </a:r>
                      <a:r>
                        <a:rPr lang="en-US" dirty="0"/>
                        <a:t>  Technician</a:t>
                      </a:r>
                    </a:p>
                  </a:txBody>
                  <a:tcPr/>
                </a:tc>
                <a:tc>
                  <a:txBody>
                    <a:bodyPr/>
                    <a:lstStyle/>
                    <a:p>
                      <a:r>
                        <a:rPr lang="en-US" dirty="0"/>
                        <a:t>Service Manager</a:t>
                      </a:r>
                    </a:p>
                  </a:txBody>
                  <a:tcPr/>
                </a:tc>
                <a:tc>
                  <a:txBody>
                    <a:bodyPr/>
                    <a:lstStyle/>
                    <a:p>
                      <a:r>
                        <a:rPr lang="en-US" dirty="0"/>
                        <a:t>8/31/2024</a:t>
                      </a:r>
                    </a:p>
                  </a:txBody>
                  <a:tcPr/>
                </a:tc>
                <a:extLst>
                  <a:ext uri="{0D108BD9-81ED-4DB2-BD59-A6C34878D82A}">
                    <a16:rowId xmlns:a16="http://schemas.microsoft.com/office/drawing/2014/main" val="107845787"/>
                  </a:ext>
                </a:extLst>
              </a:tr>
              <a:tr h="565004">
                <a:tc>
                  <a:txBody>
                    <a:bodyPr/>
                    <a:lstStyle/>
                    <a:p>
                      <a:r>
                        <a:rPr lang="en-US" dirty="0"/>
                        <a:t>Add 2</a:t>
                      </a:r>
                      <a:r>
                        <a:rPr lang="en-US" baseline="30000" dirty="0"/>
                        <a:t>nd</a:t>
                      </a:r>
                      <a:r>
                        <a:rPr lang="en-US" dirty="0"/>
                        <a:t> Technician</a:t>
                      </a:r>
                    </a:p>
                  </a:txBody>
                  <a:tcPr/>
                </a:tc>
                <a:tc>
                  <a:txBody>
                    <a:bodyPr/>
                    <a:lstStyle/>
                    <a:p>
                      <a:r>
                        <a:rPr lang="en-US" dirty="0"/>
                        <a:t>Service Manager</a:t>
                      </a:r>
                    </a:p>
                  </a:txBody>
                  <a:tcPr/>
                </a:tc>
                <a:tc>
                  <a:txBody>
                    <a:bodyPr/>
                    <a:lstStyle/>
                    <a:p>
                      <a:r>
                        <a:rPr lang="en-US" dirty="0"/>
                        <a:t>9/30/2024</a:t>
                      </a:r>
                    </a:p>
                  </a:txBody>
                  <a:tcPr/>
                </a:tc>
                <a:extLst>
                  <a:ext uri="{0D108BD9-81ED-4DB2-BD59-A6C34878D82A}">
                    <a16:rowId xmlns:a16="http://schemas.microsoft.com/office/drawing/2014/main" val="1530126605"/>
                  </a:ext>
                </a:extLst>
              </a:tr>
              <a:tr h="565004">
                <a:tc>
                  <a:txBody>
                    <a:bodyPr/>
                    <a:lstStyle/>
                    <a:p>
                      <a:r>
                        <a:rPr lang="en-US" dirty="0"/>
                        <a:t>Unapplied Time </a:t>
                      </a:r>
                      <a:r>
                        <a:rPr lang="en-US" sz="1400" dirty="0"/>
                        <a:t>(Less than 4% of GP)</a:t>
                      </a:r>
                      <a:endParaRPr lang="en-US" dirty="0"/>
                    </a:p>
                  </a:txBody>
                  <a:tcPr/>
                </a:tc>
                <a:tc>
                  <a:txBody>
                    <a:bodyPr/>
                    <a:lstStyle/>
                    <a:p>
                      <a:r>
                        <a:rPr lang="en-US" dirty="0"/>
                        <a:t>Service Manager / GM</a:t>
                      </a:r>
                    </a:p>
                  </a:txBody>
                  <a:tcPr/>
                </a:tc>
                <a:tc>
                  <a:txBody>
                    <a:bodyPr/>
                    <a:lstStyle/>
                    <a:p>
                      <a:r>
                        <a:rPr lang="en-US" dirty="0"/>
                        <a:t>9/30/2024</a:t>
                      </a:r>
                    </a:p>
                  </a:txBody>
                  <a:tcPr/>
                </a:tc>
                <a:extLst>
                  <a:ext uri="{0D108BD9-81ED-4DB2-BD59-A6C34878D82A}">
                    <a16:rowId xmlns:a16="http://schemas.microsoft.com/office/drawing/2014/main" val="1950345431"/>
                  </a:ext>
                </a:extLst>
              </a:tr>
              <a:tr h="565004">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4137224325"/>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When plan is implemented and achieved it will significantly increase our stores diversification from a profitability standpoint.  I would like our dealership to increase profits solely due to Fixed Operations as Variable Operations become less profitable and less reliable. </a:t>
            </a:r>
          </a:p>
          <a:p>
            <a:r>
              <a:rPr lang="en-US" dirty="0"/>
              <a:t>Hiring 1-2 additional skilled technicians will improve operations for our service advisors and customers, allowing them to move more work through the shop daily and decrease our backlog. </a:t>
            </a:r>
          </a:p>
          <a:p>
            <a:r>
              <a:rPr lang="en-US" dirty="0"/>
              <a:t>Addressing our Mobile Service shortcomings will relieve some burden from Mobile Service Coordinator and increase incentive pay we receive. Currently loosing out on around 10k monthly due to failure to exceed 10% of ROs completed with Pickup and delivery OR Mobile Van.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61171"/>
            <a:ext cx="8596668" cy="1769229"/>
          </a:xfrm>
        </p:spPr>
        <p:txBody>
          <a:bodyPr>
            <a:normAutofit/>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401204"/>
            <a:ext cx="11514666" cy="5295626"/>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a:t>
            </a:r>
          </a:p>
          <a:p>
            <a:pPr lvl="1"/>
            <a:r>
              <a:rPr lang="en-US" b="0" i="0" u="none" strike="noStrike" baseline="0" dirty="0">
                <a:solidFill>
                  <a:schemeClr val="tx1"/>
                </a:solidFill>
                <a:latin typeface="Calibri" panose="020F0502020204030204" pitchFamily="34" charset="0"/>
              </a:rPr>
              <a:t>Consumer Connection: We send targeted emails and mailers to customers when they are due for service based on time/mileage. We also send welcome cards after each new purchase.</a:t>
            </a:r>
          </a:p>
          <a:p>
            <a:r>
              <a:rPr lang="en-US" sz="1800" b="0" i="0" u="none" strike="noStrike" baseline="0" dirty="0">
                <a:solidFill>
                  <a:schemeClr val="tx1"/>
                </a:solidFill>
                <a:latin typeface="Calibri" panose="020F0502020204030204" pitchFamily="34" charset="0"/>
              </a:rPr>
              <a:t>Goals for improvement</a:t>
            </a:r>
          </a:p>
          <a:p>
            <a:pPr lvl="1"/>
            <a:r>
              <a:rPr lang="en-US" dirty="0">
                <a:solidFill>
                  <a:schemeClr val="tx1"/>
                </a:solidFill>
                <a:latin typeface="Calibri" panose="020F0502020204030204" pitchFamily="34" charset="0"/>
              </a:rPr>
              <a:t>Increase customer retention</a:t>
            </a:r>
          </a:p>
          <a:p>
            <a:pPr lvl="1"/>
            <a:r>
              <a:rPr lang="en-US" b="0" i="0" u="none" strike="noStrike" baseline="0" dirty="0">
                <a:solidFill>
                  <a:schemeClr val="tx1"/>
                </a:solidFill>
                <a:latin typeface="Calibri" panose="020F0502020204030204" pitchFamily="34" charset="0"/>
              </a:rPr>
              <a:t>Schedule 1</a:t>
            </a:r>
            <a:r>
              <a:rPr lang="en-US" b="0" i="0" u="none" strike="noStrike" baseline="30000" dirty="0">
                <a:solidFill>
                  <a:schemeClr val="tx1"/>
                </a:solidFill>
                <a:latin typeface="Calibri" panose="020F0502020204030204" pitchFamily="34" charset="0"/>
              </a:rPr>
              <a:t>st</a:t>
            </a:r>
            <a:r>
              <a:rPr lang="en-US" b="0" i="0" u="none" strike="noStrike" baseline="0" dirty="0">
                <a:solidFill>
                  <a:schemeClr val="tx1"/>
                </a:solidFill>
                <a:latin typeface="Calibri" panose="020F0502020204030204" pitchFamily="34" charset="0"/>
              </a:rPr>
              <a:t> service at time of sale, introduce (walk over</a:t>
            </a:r>
            <a:r>
              <a:rPr lang="en-US" dirty="0">
                <a:solidFill>
                  <a:schemeClr val="tx1"/>
                </a:solidFill>
                <a:latin typeface="Calibri" panose="020F0502020204030204" pitchFamily="34" charset="0"/>
              </a:rPr>
              <a:t>) to service department. </a:t>
            </a:r>
            <a:endParaRPr lang="en-US"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a:t>
            </a:r>
          </a:p>
          <a:p>
            <a:pPr lvl="1"/>
            <a:r>
              <a:rPr lang="en-US" b="0" i="0" u="none" strike="noStrike" baseline="0" dirty="0">
                <a:solidFill>
                  <a:schemeClr val="tx1"/>
                </a:solidFill>
                <a:latin typeface="Calibri" panose="020F0502020204030204" pitchFamily="34" charset="0"/>
              </a:rPr>
              <a:t>Schedule 1</a:t>
            </a:r>
            <a:r>
              <a:rPr lang="en-US" b="0" i="0" u="none" strike="noStrike" baseline="30000" dirty="0">
                <a:solidFill>
                  <a:schemeClr val="tx1"/>
                </a:solidFill>
                <a:latin typeface="Calibri" panose="020F0502020204030204" pitchFamily="34" charset="0"/>
              </a:rPr>
              <a:t>st</a:t>
            </a:r>
            <a:r>
              <a:rPr lang="en-US" b="0" i="0" u="none" strike="noStrike" baseline="0" dirty="0">
                <a:solidFill>
                  <a:schemeClr val="tx1"/>
                </a:solidFill>
                <a:latin typeface="Calibri" panose="020F0502020204030204" pitchFamily="34" charset="0"/>
              </a:rPr>
              <a:t> service at time of sale</a:t>
            </a:r>
          </a:p>
          <a:p>
            <a:pPr lvl="1"/>
            <a:r>
              <a:rPr lang="en-US" b="0" i="0" u="none" strike="noStrike" baseline="0" dirty="0">
                <a:solidFill>
                  <a:schemeClr val="tx1"/>
                </a:solidFill>
                <a:latin typeface="Calibri" panose="020F0502020204030204" pitchFamily="34" charset="0"/>
              </a:rPr>
              <a:t>Introduce Service Department to customer by walking them over to service and explaining quick lane service offering.</a:t>
            </a:r>
          </a:p>
          <a:p>
            <a:r>
              <a:rPr lang="en-US" sz="1800" b="0" i="0" u="none" strike="noStrike" baseline="0" dirty="0">
                <a:solidFill>
                  <a:schemeClr val="tx1"/>
                </a:solidFill>
                <a:latin typeface="Calibri" panose="020F0502020204030204" pitchFamily="34" charset="0"/>
              </a:rPr>
              <a:t>Plans to evaluate your changes</a:t>
            </a:r>
          </a:p>
          <a:p>
            <a:pPr lvl="1"/>
            <a:r>
              <a:rPr lang="en-US" dirty="0">
                <a:solidFill>
                  <a:schemeClr val="tx1"/>
                </a:solidFill>
                <a:latin typeface="Calibri" panose="020F0502020204030204" pitchFamily="34" charset="0"/>
              </a:rPr>
              <a:t>Track improvement to OSR (Ongoing Service Retention) both Subaru and Ford track OSR and we should see improvement in retaining customers throughout the customer journey. </a:t>
            </a:r>
            <a:endParaRPr lang="en-US" b="0" i="0" u="none" strike="noStrike" baseline="0" dirty="0">
              <a:solidFill>
                <a:schemeClr val="tx1"/>
              </a:solidFill>
              <a:latin typeface="Calibri" panose="020F0502020204030204" pitchFamily="34" charset="0"/>
            </a:endParaRPr>
          </a:p>
          <a:p>
            <a:pPr lvl="1"/>
            <a:endParaRPr lang="en-US"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217723" y="1539350"/>
            <a:ext cx="5878277" cy="5177215"/>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a:t>
            </a:r>
          </a:p>
          <a:p>
            <a:pPr lvl="1"/>
            <a:r>
              <a:rPr lang="en-US" dirty="0">
                <a:solidFill>
                  <a:srgbClr val="221E1F"/>
                </a:solidFill>
                <a:latin typeface="Calibri" panose="020F0502020204030204" pitchFamily="34" charset="0"/>
              </a:rPr>
              <a:t>Increase GP % Retained</a:t>
            </a:r>
          </a:p>
          <a:p>
            <a:pPr lvl="1"/>
            <a:r>
              <a:rPr lang="en-US" b="0" i="0" u="none" strike="noStrike" baseline="0" dirty="0">
                <a:solidFill>
                  <a:srgbClr val="221E1F"/>
                </a:solidFill>
                <a:latin typeface="Calibri" panose="020F0502020204030204" pitchFamily="34" charset="0"/>
              </a:rPr>
              <a:t>Decrease Discounting</a:t>
            </a:r>
          </a:p>
          <a:p>
            <a:pPr lvl="1"/>
            <a:r>
              <a:rPr lang="en-US" dirty="0">
                <a:solidFill>
                  <a:srgbClr val="221E1F"/>
                </a:solidFill>
                <a:latin typeface="Calibri" panose="020F0502020204030204" pitchFamily="34" charset="0"/>
              </a:rPr>
              <a:t>Decrease Unapplied Time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In Progress of adjusting Advisor pay plans to account for GP % and Discounting, current pay plans only pay on Sales Dollars.</a:t>
            </a:r>
          </a:p>
          <a:p>
            <a:r>
              <a:rPr lang="en-US" sz="1800" b="0" i="0" u="none" strike="noStrike" baseline="0" dirty="0">
                <a:solidFill>
                  <a:srgbClr val="221E1F"/>
                </a:solidFill>
                <a:latin typeface="Calibri" panose="020F0502020204030204" pitchFamily="34" charset="0"/>
              </a:rPr>
              <a:t>Plans to evaluate your changes </a:t>
            </a:r>
          </a:p>
          <a:p>
            <a:pPr lvl="1"/>
            <a:r>
              <a:rPr lang="en-US" b="0" i="0" u="none" strike="noStrike" baseline="0" dirty="0">
                <a:solidFill>
                  <a:srgbClr val="221E1F"/>
                </a:solidFill>
                <a:latin typeface="Calibri" panose="020F0502020204030204" pitchFamily="34" charset="0"/>
              </a:rPr>
              <a:t>We will </a:t>
            </a:r>
            <a:r>
              <a:rPr lang="en-US" dirty="0">
                <a:solidFill>
                  <a:srgbClr val="221E1F"/>
                </a:solidFill>
                <a:latin typeface="Calibri" panose="020F0502020204030204" pitchFamily="34" charset="0"/>
              </a:rPr>
              <a:t>evaluate changes based on GP % retained by service section. All sections should exceed 76%. Our new Pay Plans will also set an amount advisors are allowed to discount. We will measure using Advisor Performance Report which tracks discounts by advisor. </a:t>
            </a:r>
            <a:endParaRPr lang="en-US" b="0" i="0" u="none" strike="noStrike" baseline="0" dirty="0">
              <a:solidFill>
                <a:srgbClr val="221E1F"/>
              </a:solidFill>
              <a:latin typeface="Calibri" panose="020F0502020204030204" pitchFamily="34" charset="0"/>
            </a:endParaRPr>
          </a:p>
          <a:p>
            <a:endParaRPr lang="en-US" dirty="0"/>
          </a:p>
        </p:txBody>
      </p:sp>
      <p:pic>
        <p:nvPicPr>
          <p:cNvPr id="7" name="Picture 6">
            <a:extLst>
              <a:ext uri="{FF2B5EF4-FFF2-40B4-BE49-F238E27FC236}">
                <a16:creationId xmlns:a16="http://schemas.microsoft.com/office/drawing/2014/main" id="{0073C752-1C28-8A0E-A19F-49D8533942CE}"/>
              </a:ext>
            </a:extLst>
          </p:cNvPr>
          <p:cNvPicPr>
            <a:picLocks noChangeAspect="1"/>
          </p:cNvPicPr>
          <p:nvPr/>
        </p:nvPicPr>
        <p:blipFill>
          <a:blip r:embed="rId2"/>
          <a:stretch>
            <a:fillRect/>
          </a:stretch>
        </p:blipFill>
        <p:spPr>
          <a:xfrm>
            <a:off x="6203405" y="2058859"/>
            <a:ext cx="5637746" cy="2955101"/>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13164"/>
            <a:ext cx="5196572" cy="5329714"/>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b="0" i="0" u="none" strike="noStrike" baseline="0" dirty="0">
                <a:solidFill>
                  <a:srgbClr val="221E1F"/>
                </a:solidFill>
                <a:latin typeface="Calibri" panose="020F0502020204030204" pitchFamily="34" charset="0"/>
              </a:rPr>
              <a:t>Our expenses are heavily loaded on the Service Department, with the Parts Department paying very little of mutually beneficial products like “Care Connect” and advertising campaigns. This is something I do not intend on changing as we like the similar historical comparison, and it would disrupt pay plans.</a:t>
            </a:r>
          </a:p>
          <a:p>
            <a:r>
              <a:rPr lang="en-US" sz="1800" b="0" i="0" u="none" strike="noStrike" baseline="0" dirty="0">
                <a:solidFill>
                  <a:srgbClr val="221E1F"/>
                </a:solidFill>
                <a:latin typeface="Calibri" panose="020F0502020204030204" pitchFamily="34" charset="0"/>
              </a:rPr>
              <a:t>Goals for improvement </a:t>
            </a:r>
            <a:endParaRPr lang="en-US" dirty="0">
              <a:solidFill>
                <a:srgbClr val="221E1F"/>
              </a:solidFill>
              <a:latin typeface="Calibri" panose="020F0502020204030204" pitchFamily="34" charset="0"/>
            </a:endParaRPr>
          </a:p>
          <a:p>
            <a:pPr lvl="1"/>
            <a:r>
              <a:rPr lang="en-US" b="0" i="0" u="none" strike="noStrike" baseline="0" dirty="0">
                <a:solidFill>
                  <a:srgbClr val="221E1F"/>
                </a:solidFill>
                <a:latin typeface="Calibri" panose="020F0502020204030204" pitchFamily="34" charset="0"/>
              </a:rPr>
              <a:t>Increase total monthly gross by 5%</a:t>
            </a:r>
            <a:r>
              <a:rPr lang="en-US" dirty="0">
                <a:solidFill>
                  <a:srgbClr val="221E1F"/>
                </a:solidFill>
                <a:latin typeface="Calibri" panose="020F0502020204030204" pitchFamily="34" charset="0"/>
              </a:rPr>
              <a:t>, without increasing overall Fixed/Adjusted expenses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Adjusting Advisor pay plans to be based on GP instead of Sales.</a:t>
            </a:r>
          </a:p>
          <a:p>
            <a:pPr lvl="1"/>
            <a:r>
              <a:rPr lang="en-US" b="0" i="0" u="none" strike="noStrike" baseline="0" dirty="0">
                <a:solidFill>
                  <a:srgbClr val="221E1F"/>
                </a:solidFill>
                <a:latin typeface="Calibri" panose="020F0502020204030204" pitchFamily="34" charset="0"/>
              </a:rPr>
              <a:t>Hire 2 additional technicians and increase volume of mobile service to 4 Appointments per day. </a:t>
            </a:r>
          </a:p>
          <a:p>
            <a:r>
              <a:rPr lang="en-US" sz="1800" b="0" i="0" u="none" strike="noStrike" baseline="0" dirty="0">
                <a:solidFill>
                  <a:srgbClr val="221E1F"/>
                </a:solidFill>
                <a:latin typeface="Calibri" panose="020F0502020204030204" pitchFamily="34" charset="0"/>
              </a:rPr>
              <a:t>Plans to evaluate your changes</a:t>
            </a:r>
          </a:p>
          <a:p>
            <a:pPr lvl="1"/>
            <a:r>
              <a:rPr lang="en-US" dirty="0">
                <a:solidFill>
                  <a:srgbClr val="221E1F"/>
                </a:solidFill>
                <a:latin typeface="Calibri" panose="020F0502020204030204" pitchFamily="34" charset="0"/>
              </a:rPr>
              <a:t>I will evaluate progress based on total monthly gross on labor sales and consider GP %. </a:t>
            </a:r>
            <a:endParaRPr lang="en-US" b="0" i="0" u="none" strike="noStrike" baseline="0" dirty="0">
              <a:solidFill>
                <a:srgbClr val="221E1F"/>
              </a:solidFill>
              <a:latin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D1D24FC7-5DEB-B605-4ADB-5826AB46D2CC}"/>
              </a:ext>
            </a:extLst>
          </p:cNvPr>
          <p:cNvPicPr>
            <a:picLocks noChangeAspect="1"/>
          </p:cNvPicPr>
          <p:nvPr/>
        </p:nvPicPr>
        <p:blipFill>
          <a:blip r:embed="rId2"/>
          <a:stretch>
            <a:fillRect/>
          </a:stretch>
        </p:blipFill>
        <p:spPr>
          <a:xfrm>
            <a:off x="6318095" y="1930400"/>
            <a:ext cx="4766538" cy="3715455"/>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24444" y="1363288"/>
            <a:ext cx="5587732" cy="5494711"/>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Tiered pay plans that increase in hourly rate when techs turn over 40 hours.</a:t>
            </a:r>
          </a:p>
          <a:p>
            <a:pPr lvl="1"/>
            <a:r>
              <a:rPr lang="en-US" dirty="0">
                <a:solidFill>
                  <a:srgbClr val="221E1F"/>
                </a:solidFill>
                <a:latin typeface="Calibri" panose="020F0502020204030204" pitchFamily="34" charset="0"/>
              </a:rPr>
              <a:t>Several beginner techs on 40-hour guarantee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p>
          <a:p>
            <a:pPr lvl="1"/>
            <a:r>
              <a:rPr lang="en-US" dirty="0">
                <a:solidFill>
                  <a:srgbClr val="221E1F"/>
                </a:solidFill>
                <a:latin typeface="Calibri" panose="020F0502020204030204" pitchFamily="34" charset="0"/>
              </a:rPr>
              <a:t>Achieve 70% Tech Proficiency </a:t>
            </a:r>
          </a:p>
          <a:p>
            <a:pPr lvl="1"/>
            <a:r>
              <a:rPr lang="en-US" b="0" i="0" u="none" strike="noStrike" baseline="0" dirty="0">
                <a:solidFill>
                  <a:srgbClr val="221E1F"/>
                </a:solidFill>
                <a:latin typeface="Calibri" panose="020F0502020204030204" pitchFamily="34" charset="0"/>
              </a:rPr>
              <a:t>Stop paying guarantee, Service Manager should ensure Techs hitting 40 hours or getting VERY close. </a:t>
            </a: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Establish goals for technicians’ turned Hours. Review weekly and help them remove barriers.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Service Manager Weekly review of hours turned with Techs struggling to hit 40 hours. </a:t>
            </a:r>
          </a:p>
          <a:p>
            <a:pPr lvl="1"/>
            <a:r>
              <a:rPr lang="en-US" b="0" i="0" u="none" strike="noStrike" baseline="0" dirty="0">
                <a:solidFill>
                  <a:srgbClr val="221E1F"/>
                </a:solidFill>
                <a:latin typeface="Calibri" panose="020F0502020204030204" pitchFamily="34" charset="0"/>
              </a:rPr>
              <a:t>Calculate Tech Proficiency Monthly to ensure progress being made. </a:t>
            </a:r>
          </a:p>
          <a:p>
            <a:pPr lvl="1"/>
            <a:r>
              <a:rPr lang="en-US" dirty="0">
                <a:solidFill>
                  <a:srgbClr val="221E1F"/>
                </a:solidFill>
                <a:latin typeface="Calibri" panose="020F0502020204030204" pitchFamily="34" charset="0"/>
              </a:rPr>
              <a:t>Need 1-2 Skilled Technicians to help offset number of Junior/apprentice techs.</a:t>
            </a:r>
            <a:endParaRPr lang="en-US" dirty="0"/>
          </a:p>
        </p:txBody>
      </p:sp>
      <p:pic>
        <p:nvPicPr>
          <p:cNvPr id="5" name="Picture 4">
            <a:extLst>
              <a:ext uri="{FF2B5EF4-FFF2-40B4-BE49-F238E27FC236}">
                <a16:creationId xmlns:a16="http://schemas.microsoft.com/office/drawing/2014/main" id="{2CFF2726-E108-87A0-341F-987FA3106724}"/>
              </a:ext>
            </a:extLst>
          </p:cNvPr>
          <p:cNvPicPr>
            <a:picLocks noChangeAspect="1"/>
          </p:cNvPicPr>
          <p:nvPr/>
        </p:nvPicPr>
        <p:blipFill>
          <a:blip r:embed="rId2"/>
          <a:stretch>
            <a:fillRect/>
          </a:stretch>
        </p:blipFill>
        <p:spPr>
          <a:xfrm>
            <a:off x="5812176" y="1514764"/>
            <a:ext cx="5237419" cy="4185259"/>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82634" y="1440612"/>
            <a:ext cx="5557450" cy="5417388"/>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b="0" i="0" u="none" strike="noStrike" baseline="0" dirty="0">
                <a:solidFill>
                  <a:srgbClr val="221E1F"/>
                </a:solidFill>
                <a:latin typeface="Calibri" panose="020F0502020204030204" pitchFamily="34" charset="0"/>
              </a:rPr>
              <a:t>Techs currently work 8AM – 5PM with 1 hour lunch break. </a:t>
            </a:r>
          </a:p>
          <a:p>
            <a:pPr lvl="1"/>
            <a:r>
              <a:rPr lang="en-US" dirty="0">
                <a:solidFill>
                  <a:srgbClr val="221E1F"/>
                </a:solidFill>
                <a:latin typeface="Calibri" panose="020F0502020204030204" pitchFamily="34" charset="0"/>
              </a:rPr>
              <a:t>We have 3 teams to cover Saturday hours so each tech works 1 of every 3 Saturdays and gets the following Friday OFF. This results in lower productivity on Friday with only 60% technicians present and lower productive Saturdays with only maintenance and quick jobs being scheduled.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Increase Facility utilization to 45% </a:t>
            </a: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Increase Techs working Friday and Saturdays by finding more Part Time Techs. </a:t>
            </a:r>
          </a:p>
          <a:p>
            <a:pPr lvl="1"/>
            <a:r>
              <a:rPr lang="en-US" b="0" i="0" u="none" strike="noStrike" baseline="0" dirty="0">
                <a:solidFill>
                  <a:srgbClr val="221E1F"/>
                </a:solidFill>
                <a:latin typeface="Calibri" panose="020F0502020204030204" pitchFamily="34" charset="0"/>
              </a:rPr>
              <a:t>Increase number of Mobile Services per day. </a:t>
            </a:r>
          </a:p>
          <a:p>
            <a:pPr lvl="1"/>
            <a:r>
              <a:rPr lang="en-US" dirty="0">
                <a:solidFill>
                  <a:srgbClr val="221E1F"/>
                </a:solidFill>
                <a:latin typeface="Calibri" panose="020F0502020204030204" pitchFamily="34" charset="0"/>
              </a:rPr>
              <a:t>Add 2 Full Time Technicians to improve overall utilization of bays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b="0" i="0" u="none" strike="noStrike" baseline="0" dirty="0">
                <a:solidFill>
                  <a:srgbClr val="221E1F"/>
                </a:solidFill>
                <a:latin typeface="Calibri" panose="020F0502020204030204" pitchFamily="34" charset="0"/>
              </a:rPr>
              <a:t>Require service managers to calculate Facility Utilization monthly to track improvements. </a:t>
            </a:r>
          </a:p>
          <a:p>
            <a:endParaRPr lang="en-US" dirty="0"/>
          </a:p>
        </p:txBody>
      </p:sp>
      <p:pic>
        <p:nvPicPr>
          <p:cNvPr id="8" name="Picture 7">
            <a:extLst>
              <a:ext uri="{FF2B5EF4-FFF2-40B4-BE49-F238E27FC236}">
                <a16:creationId xmlns:a16="http://schemas.microsoft.com/office/drawing/2014/main" id="{99AFBA9F-D173-BF5C-31BB-5DFF9FDD9BA6}"/>
              </a:ext>
            </a:extLst>
          </p:cNvPr>
          <p:cNvPicPr>
            <a:picLocks noChangeAspect="1"/>
          </p:cNvPicPr>
          <p:nvPr/>
        </p:nvPicPr>
        <p:blipFill>
          <a:blip r:embed="rId2"/>
          <a:stretch>
            <a:fillRect/>
          </a:stretch>
        </p:blipFill>
        <p:spPr>
          <a:xfrm>
            <a:off x="6412968" y="1305460"/>
            <a:ext cx="3900202" cy="4694687"/>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2160588"/>
            <a:ext cx="4750877" cy="4087811"/>
          </a:xfrm>
        </p:spPr>
        <p:txBody>
          <a:bodyPr/>
          <a:lstStyle/>
          <a:p>
            <a:r>
              <a:rPr lang="en-US" dirty="0"/>
              <a:t>Areas of Opportunity</a:t>
            </a:r>
          </a:p>
          <a:p>
            <a:pPr lvl="1"/>
            <a:r>
              <a:rPr lang="en-US" dirty="0"/>
              <a:t>Competitive and Maintenance Average per Flat Rate Hour will need to increase. </a:t>
            </a:r>
          </a:p>
          <a:p>
            <a:pPr lvl="1"/>
            <a:r>
              <a:rPr lang="en-US" dirty="0"/>
              <a:t>We are having an ongoing discussion about increasing Maintenance Labor Rates, we are currently at $110. My resistance is we are clearly not enforcing the $110 Maintenance rate. </a:t>
            </a:r>
          </a:p>
          <a:p>
            <a:pPr lvl="1"/>
            <a:r>
              <a:rPr lang="en-US" dirty="0"/>
              <a:t>Our decision is to take a closer look at “MENU” priced items falling in both Competitive and Maintenance categories. </a:t>
            </a:r>
          </a:p>
        </p:txBody>
      </p:sp>
      <p:pic>
        <p:nvPicPr>
          <p:cNvPr id="10" name="Picture 9">
            <a:extLst>
              <a:ext uri="{FF2B5EF4-FFF2-40B4-BE49-F238E27FC236}">
                <a16:creationId xmlns:a16="http://schemas.microsoft.com/office/drawing/2014/main" id="{4C6E2E7D-2966-81E2-74CB-6932ED4B054B}"/>
              </a:ext>
            </a:extLst>
          </p:cNvPr>
          <p:cNvPicPr>
            <a:picLocks noChangeAspect="1"/>
          </p:cNvPicPr>
          <p:nvPr/>
        </p:nvPicPr>
        <p:blipFill>
          <a:blip r:embed="rId2"/>
          <a:stretch>
            <a:fillRect/>
          </a:stretch>
        </p:blipFill>
        <p:spPr>
          <a:xfrm>
            <a:off x="5690746" y="1407879"/>
            <a:ext cx="5823920" cy="4762228"/>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Service Advisors are strong at selling work</a:t>
            </a:r>
          </a:p>
          <a:p>
            <a:r>
              <a:rPr lang="en-US" dirty="0"/>
              <a:t>Shop has all tools and equipment available to complete any repair</a:t>
            </a:r>
          </a:p>
          <a:p>
            <a:r>
              <a:rPr lang="en-US" dirty="0"/>
              <a:t>Coworkers work together and Work Environment</a:t>
            </a:r>
          </a:p>
          <a:p>
            <a:r>
              <a:rPr lang="en-US" dirty="0"/>
              <a:t>Certified hard-working technicians</a:t>
            </a:r>
          </a:p>
          <a:p>
            <a:r>
              <a:rPr lang="en-US" dirty="0"/>
              <a:t>Strong Service Advisors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Communication between departments</a:t>
            </a:r>
          </a:p>
          <a:p>
            <a:r>
              <a:rPr lang="en-US" dirty="0"/>
              <a:t>Lack of Attention to processes</a:t>
            </a:r>
          </a:p>
          <a:p>
            <a:r>
              <a:rPr lang="en-US" dirty="0"/>
              <a:t>Organization of ordered parts / missing special order parts</a:t>
            </a:r>
          </a:p>
          <a:p>
            <a:r>
              <a:rPr lang="en-US" dirty="0"/>
              <a:t>Support on weekends</a:t>
            </a:r>
          </a:p>
          <a:p>
            <a:r>
              <a:rPr lang="en-US" dirty="0"/>
              <a:t>Lot Attendants and Pickup &amp; Delivery Drivers</a:t>
            </a:r>
          </a:p>
          <a:p>
            <a:r>
              <a:rPr lang="en-US" dirty="0"/>
              <a:t>Reliability of lot porters / key organization</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341</TotalTime>
  <Words>1153</Words>
  <Application>Microsoft Office PowerPoint</Application>
  <PresentationFormat>Widescreen</PresentationFormat>
  <Paragraphs>135</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Hanna  DiMilia</cp:lastModifiedBy>
  <cp:revision>28</cp:revision>
  <dcterms:created xsi:type="dcterms:W3CDTF">2022-12-04T13:10:55Z</dcterms:created>
  <dcterms:modified xsi:type="dcterms:W3CDTF">2024-07-01T21:21:37Z</dcterms:modified>
</cp:coreProperties>
</file>