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5" r:id="rId4"/>
    <p:sldId id="270" r:id="rId5"/>
    <p:sldId id="271" r:id="rId6"/>
    <p:sldId id="272" r:id="rId7"/>
    <p:sldId id="273" r:id="rId8"/>
    <p:sldId id="258" r:id="rId9"/>
    <p:sldId id="257" r:id="rId10"/>
    <p:sldId id="262" r:id="rId11"/>
    <p:sldId id="263" r:id="rId12"/>
    <p:sldId id="264" r:id="rId13"/>
    <p:sldId id="265" r:id="rId14"/>
    <p:sldId id="266" r:id="rId15"/>
    <p:sldId id="267" r:id="rId16"/>
    <p:sldId id="268" r:id="rId17"/>
    <p:sldId id="269"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1" i="0" u="none" strike="noStrike" baseline="0">
                <a:solidFill>
                  <a:srgbClr val="000000"/>
                </a:solidFill>
                <a:latin typeface="Arial"/>
                <a:ea typeface="Arial"/>
                <a:cs typeface="Arial"/>
              </a:defRPr>
            </a:pPr>
            <a:r>
              <a:rPr lang="en-US"/>
              <a:t>Labor Mix</a:t>
            </a:r>
          </a:p>
        </c:rich>
      </c:tx>
      <c:layout>
        <c:manualLayout>
          <c:xMode val="edge"/>
          <c:yMode val="edge"/>
          <c:x val="0.39600000000000007"/>
          <c:y val="4.2056170725418764E-2"/>
        </c:manualLayout>
      </c:layout>
      <c:overlay val="0"/>
      <c:spPr>
        <a:noFill/>
        <a:ln w="25400">
          <a:noFill/>
        </a:ln>
      </c:spPr>
    </c:title>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0.252"/>
          <c:y val="0.31308482651145081"/>
          <c:w val="0.49800000000000005"/>
          <c:h val="0.46261787797960641"/>
        </c:manualLayout>
      </c:layout>
      <c:pie3DChart>
        <c:varyColors val="1"/>
        <c:ser>
          <c:idx val="0"/>
          <c:order val="0"/>
          <c:spPr>
            <a:solidFill>
              <a:srgbClr val="9999FF"/>
            </a:solidFill>
            <a:ln w="12700">
              <a:solidFill>
                <a:srgbClr val="000000"/>
              </a:solidFill>
              <a:prstDash val="solid"/>
            </a:ln>
          </c:spPr>
          <c:dPt>
            <c:idx val="1"/>
            <c:bubble3D val="0"/>
            <c:spPr>
              <a:solidFill>
                <a:srgbClr val="993366"/>
              </a:solidFill>
              <a:ln w="12700">
                <a:solidFill>
                  <a:srgbClr val="000000"/>
                </a:solidFill>
                <a:prstDash val="solid"/>
              </a:ln>
            </c:spPr>
            <c:extLst>
              <c:ext xmlns:c16="http://schemas.microsoft.com/office/drawing/2014/chart" uri="{C3380CC4-5D6E-409C-BE32-E72D297353CC}">
                <c16:uniqueId val="{00000001-C3B7-41FA-84E7-5AA4B3DEED61}"/>
              </c:ext>
            </c:extLst>
          </c:dPt>
          <c:dPt>
            <c:idx val="2"/>
            <c:bubble3D val="0"/>
            <c:spPr>
              <a:solidFill>
                <a:srgbClr val="FFFFCC"/>
              </a:solidFill>
              <a:ln w="12700">
                <a:solidFill>
                  <a:srgbClr val="000000"/>
                </a:solidFill>
                <a:prstDash val="solid"/>
              </a:ln>
            </c:spPr>
            <c:extLst>
              <c:ext xmlns:c16="http://schemas.microsoft.com/office/drawing/2014/chart" uri="{C3380CC4-5D6E-409C-BE32-E72D297353CC}">
                <c16:uniqueId val="{00000003-C3B7-41FA-84E7-5AA4B3DEED61}"/>
              </c:ext>
            </c:extLst>
          </c:dPt>
          <c:cat>
            <c:strRef>
              <c:f>'Summary Report'!$J$20:$J$22</c:f>
              <c:strCache>
                <c:ptCount val="3"/>
                <c:pt idx="0">
                  <c:v>Percent Competitive</c:v>
                </c:pt>
                <c:pt idx="1">
                  <c:v>Percent Maintenance </c:v>
                </c:pt>
                <c:pt idx="2">
                  <c:v>Percent Repair </c:v>
                </c:pt>
              </c:strCache>
            </c:strRef>
          </c:cat>
          <c:val>
            <c:numRef>
              <c:f>'Summary Report'!$I$20:$I$22</c:f>
              <c:numCache>
                <c:formatCode>0.00%</c:formatCode>
                <c:ptCount val="3"/>
                <c:pt idx="0">
                  <c:v>0.36563146997929602</c:v>
                </c:pt>
                <c:pt idx="1">
                  <c:v>0.32049689440993795</c:v>
                </c:pt>
                <c:pt idx="2">
                  <c:v>0.31387163561076609</c:v>
                </c:pt>
              </c:numCache>
            </c:numRef>
          </c:val>
          <c:extLst>
            <c:ext xmlns:c16="http://schemas.microsoft.com/office/drawing/2014/chart" uri="{C3380CC4-5D6E-409C-BE32-E72D297353CC}">
              <c16:uniqueId val="{00000004-C3B7-41FA-84E7-5AA4B3DEED61}"/>
            </c:ext>
          </c:extLst>
        </c:ser>
        <c:dLbls>
          <c:showLegendKey val="0"/>
          <c:showVal val="0"/>
          <c:showCatName val="0"/>
          <c:showSerName val="0"/>
          <c:showPercent val="0"/>
          <c:showBubbleSize val="0"/>
          <c:showLeaderLines val="1"/>
        </c:dLbls>
      </c:pie3DChart>
      <c:spPr>
        <a:noFill/>
        <a:ln w="25400">
          <a:noFill/>
        </a:ln>
      </c:spPr>
    </c:plotArea>
    <c:legend>
      <c:legendPos val="b"/>
      <c:layout>
        <c:manualLayout>
          <c:xMode val="edge"/>
          <c:yMode val="edge"/>
          <c:x val="0.13"/>
          <c:y val="0.85981504594189451"/>
          <c:w val="0.7380000000000001"/>
          <c:h val="0.10747688074273681"/>
        </c:manualLayout>
      </c:layout>
      <c:overlay val="0"/>
      <c:spPr>
        <a:solidFill>
          <a:srgbClr val="FFFFFF"/>
        </a:solidFill>
        <a:ln w="3175">
          <a:solidFill>
            <a:srgbClr val="000000"/>
          </a:solidFill>
          <a:prstDash val="solid"/>
        </a:ln>
      </c:spPr>
      <c:txPr>
        <a:bodyPr/>
        <a:lstStyle/>
        <a:p>
          <a:pPr>
            <a:defRPr sz="825" b="0" i="0" u="none" strike="noStrike" baseline="0">
              <a:solidFill>
                <a:srgbClr val="000000"/>
              </a:solidFill>
              <a:latin typeface="Arial"/>
              <a:ea typeface="Arial"/>
              <a:cs typeface="Arial"/>
            </a:defRPr>
          </a:pPr>
          <a:endParaRPr lang="en-US"/>
        </a:p>
      </c:txPr>
    </c:legend>
    <c:plotVisOnly val="1"/>
    <c:dispBlanksAs val="zero"/>
    <c:showDLblsOverMax val="0"/>
  </c:chart>
  <c:spPr>
    <a:solidFill>
      <a:srgbClr val="FFFFFF"/>
    </a:solidFill>
    <a:ln w="3175">
      <a:solidFill>
        <a:srgbClr val="000000"/>
      </a:solidFill>
      <a:prstDash val="solid"/>
    </a:ln>
  </c:spPr>
  <c:txPr>
    <a:bodyPr/>
    <a:lstStyle/>
    <a:p>
      <a:pPr>
        <a:defRPr sz="900" b="0" i="0" u="none" strike="noStrike" baseline="0">
          <a:solidFill>
            <a:srgbClr val="000000"/>
          </a:solidFill>
          <a:latin typeface="Arial"/>
          <a:ea typeface="Arial"/>
          <a:cs typeface="Arial"/>
        </a:defRPr>
      </a:pPr>
      <a:endParaRPr lang="en-US"/>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10/3/2024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10/3/2024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10/3/2024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package" Target="../embeddings/Microsoft_Excel_Worksheet.xlsx"/><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Cristina Fernandez </a:t>
            </a:r>
          </a:p>
          <a:p>
            <a:pPr algn="ctr"/>
            <a:r>
              <a:rPr lang="en-US" sz="3200"/>
              <a:t>N440-23</a:t>
            </a: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70637"/>
            <a:ext cx="8596668" cy="3880773"/>
          </a:xfrm>
        </p:spPr>
        <p:txBody>
          <a:bodyPr/>
          <a:lstStyle/>
          <a:p>
            <a:pPr>
              <a:buFont typeface="Courier New" panose="02070309020205020404" pitchFamily="49" charset="0"/>
              <a:buChar char="o"/>
            </a:pPr>
            <a:r>
              <a:rPr lang="en-US" dirty="0"/>
              <a:t>Employee turnover</a:t>
            </a:r>
          </a:p>
          <a:p>
            <a:pPr>
              <a:buFont typeface="Courier New" panose="02070309020205020404" pitchFamily="49" charset="0"/>
              <a:buChar char="o"/>
            </a:pPr>
            <a:r>
              <a:rPr lang="en-US" dirty="0"/>
              <a:t>Recruiting/ talent pool</a:t>
            </a:r>
          </a:p>
          <a:p>
            <a:pPr>
              <a:buFont typeface="Courier New" panose="02070309020205020404" pitchFamily="49" charset="0"/>
              <a:buChar char="o"/>
            </a:pPr>
            <a:r>
              <a:rPr lang="en-US" dirty="0"/>
              <a:t>Understaffed to manage incoming work calls/client customer follow up  </a:t>
            </a:r>
          </a:p>
          <a:p>
            <a:pPr>
              <a:buFont typeface="Courier New" panose="02070309020205020404" pitchFamily="49" charset="0"/>
              <a:buChar char="o"/>
            </a:pPr>
            <a:r>
              <a:rPr lang="en-US" dirty="0"/>
              <a:t>High absenteeism </a:t>
            </a:r>
          </a:p>
          <a:p>
            <a:pPr>
              <a:buFont typeface="Courier New" panose="02070309020205020404" pitchFamily="49" charset="0"/>
              <a:buChar char="o"/>
            </a:pPr>
            <a:r>
              <a:rPr lang="en-US" dirty="0"/>
              <a:t>High volume of closed Ros waiting for client pickup due to lack of follow up </a:t>
            </a:r>
          </a:p>
          <a:p>
            <a:pPr>
              <a:buFont typeface="Courier New" panose="02070309020205020404" pitchFamily="49" charset="0"/>
              <a:buChar char="o"/>
            </a:pPr>
            <a:r>
              <a:rPr lang="en-US" dirty="0"/>
              <a:t>Facility limited space capacity </a:t>
            </a:r>
          </a:p>
          <a:p>
            <a:pPr>
              <a:buFont typeface="Courier New" panose="02070309020205020404" pitchFamily="49" charset="0"/>
              <a:buChar char="o"/>
            </a:pPr>
            <a:r>
              <a:rPr lang="en-US" dirty="0"/>
              <a:t>Overall team organization and communication </a:t>
            </a:r>
          </a:p>
          <a:p>
            <a:pPr>
              <a:buFont typeface="Courier New" panose="02070309020205020404" pitchFamily="49" charset="0"/>
              <a:buChar char="o"/>
            </a:pPr>
            <a:r>
              <a:rPr lang="en-US" dirty="0"/>
              <a:t>Distribution of labor </a:t>
            </a:r>
          </a:p>
          <a:p>
            <a:pPr>
              <a:buFont typeface="Courier New" panose="02070309020205020404" pitchFamily="49" charset="0"/>
              <a:buChar char="o"/>
            </a:pPr>
            <a:endParaRPr lang="en-US" dirty="0"/>
          </a:p>
          <a:p>
            <a:pPr>
              <a:buFont typeface="Courier New" panose="02070309020205020404" pitchFamily="49" charset="0"/>
              <a:buChar char="o"/>
            </a:pPr>
            <a:endParaRPr lang="en-US" dirty="0"/>
          </a:p>
          <a:p>
            <a:pPr>
              <a:buFont typeface="Courier New" panose="02070309020205020404" pitchFamily="49" charset="0"/>
              <a:buChar char="o"/>
            </a:pPr>
            <a:endParaRPr lang="en-US" dirty="0"/>
          </a:p>
          <a:p>
            <a:pPr>
              <a:buFont typeface="Courier New" panose="02070309020205020404" pitchFamily="49" charset="0"/>
              <a:buChar char="o"/>
            </a:pPr>
            <a:endParaRPr lang="en-US" dirty="0"/>
          </a:p>
          <a:p>
            <a:pPr>
              <a:buFont typeface="Courier New" panose="02070309020205020404" pitchFamily="49" charset="0"/>
              <a:buChar char="o"/>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824687"/>
            <a:ext cx="9082486" cy="4087811"/>
          </a:xfrm>
        </p:spPr>
        <p:txBody>
          <a:bodyPr>
            <a:normAutofit fontScale="85000" lnSpcReduction="20000"/>
          </a:bodyPr>
          <a:lstStyle/>
          <a:p>
            <a:pPr>
              <a:buFont typeface="Courier New" panose="02070309020205020404" pitchFamily="49" charset="0"/>
              <a:buChar char="o"/>
            </a:pPr>
            <a:r>
              <a:rPr lang="en-US" dirty="0"/>
              <a:t>High call volume </a:t>
            </a:r>
          </a:p>
          <a:p>
            <a:pPr>
              <a:buFont typeface="Courier New" panose="02070309020205020404" pitchFamily="49" charset="0"/>
              <a:buChar char="o"/>
            </a:pPr>
            <a:r>
              <a:rPr lang="en-US" dirty="0"/>
              <a:t>Increasing maintenance appointments </a:t>
            </a:r>
          </a:p>
          <a:p>
            <a:pPr>
              <a:buFont typeface="Courier New" panose="02070309020205020404" pitchFamily="49" charset="0"/>
              <a:buChar char="o"/>
            </a:pPr>
            <a:r>
              <a:rPr lang="en-US" dirty="0"/>
              <a:t>Techs making Videos for customers to increase $RO</a:t>
            </a:r>
          </a:p>
          <a:p>
            <a:pPr>
              <a:buFont typeface="Courier New" panose="02070309020205020404" pitchFamily="49" charset="0"/>
              <a:buChar char="o"/>
            </a:pPr>
            <a:r>
              <a:rPr lang="en-US" dirty="0"/>
              <a:t>Create express lane dedicated to under 30min quick lube jobs </a:t>
            </a:r>
          </a:p>
          <a:p>
            <a:pPr>
              <a:buFont typeface="Courier New" panose="02070309020205020404" pitchFamily="49" charset="0"/>
              <a:buChar char="o"/>
            </a:pPr>
            <a:r>
              <a:rPr lang="en-US" dirty="0"/>
              <a:t>Increasing department advertising </a:t>
            </a:r>
          </a:p>
          <a:p>
            <a:pPr>
              <a:buFont typeface="Courier New" panose="02070309020205020404" pitchFamily="49" charset="0"/>
              <a:buChar char="o"/>
            </a:pPr>
            <a:r>
              <a:rPr lang="en-US" dirty="0"/>
              <a:t>Maximizing current client base of over 10 years </a:t>
            </a:r>
          </a:p>
          <a:p>
            <a:pPr>
              <a:buFont typeface="Courier New" panose="02070309020205020404" pitchFamily="49" charset="0"/>
              <a:buChar char="o"/>
            </a:pPr>
            <a:r>
              <a:rPr lang="en-US" dirty="0"/>
              <a:t>Correct talent pool recruiting for specific jobs </a:t>
            </a:r>
          </a:p>
          <a:p>
            <a:pPr>
              <a:buFont typeface="Courier New" panose="02070309020205020404" pitchFamily="49" charset="0"/>
              <a:buChar char="o"/>
            </a:pPr>
            <a:r>
              <a:rPr lang="en-US" dirty="0"/>
              <a:t>Service Clinics </a:t>
            </a:r>
          </a:p>
          <a:p>
            <a:pPr>
              <a:buFont typeface="Courier New" panose="02070309020205020404" pitchFamily="49" charset="0"/>
              <a:buChar char="o"/>
            </a:pPr>
            <a:r>
              <a:rPr lang="en-US" dirty="0"/>
              <a:t>Open Body Shop</a:t>
            </a:r>
          </a:p>
          <a:p>
            <a:pPr>
              <a:buFont typeface="Courier New" panose="02070309020205020404" pitchFamily="49" charset="0"/>
              <a:buChar char="o"/>
            </a:pPr>
            <a:r>
              <a:rPr lang="en-US" dirty="0"/>
              <a:t>Open shop to MULTIBRAND </a:t>
            </a:r>
          </a:p>
          <a:p>
            <a:pPr>
              <a:buFont typeface="Courier New" panose="02070309020205020404" pitchFamily="49" charset="0"/>
              <a:buChar char="o"/>
            </a:pPr>
            <a:r>
              <a:rPr lang="en-US" dirty="0"/>
              <a:t>Increase multi-line Ros (more hours per RO)</a:t>
            </a:r>
          </a:p>
          <a:p>
            <a:pPr>
              <a:buFont typeface="Courier New" panose="02070309020205020404" pitchFamily="49" charset="0"/>
              <a:buChar char="o"/>
            </a:pPr>
            <a:r>
              <a:rPr lang="en-US" dirty="0"/>
              <a:t>Unify systems </a:t>
            </a:r>
          </a:p>
          <a:p>
            <a:pPr>
              <a:buFont typeface="Courier New" panose="02070309020205020404" pitchFamily="49" charset="0"/>
              <a:buChar char="o"/>
            </a:pPr>
            <a:r>
              <a:rPr lang="en-US" dirty="0"/>
              <a:t>Implement customer Loyalty Program</a:t>
            </a:r>
          </a:p>
          <a:p>
            <a:pPr>
              <a:buFont typeface="Courier New" panose="02070309020205020404" pitchFamily="49" charset="0"/>
              <a:buChar char="o"/>
            </a:pPr>
            <a:endParaRPr lang="en-US" dirty="0"/>
          </a:p>
          <a:p>
            <a:pPr>
              <a:buFont typeface="Courier New" panose="02070309020205020404" pitchFamily="49" charset="0"/>
              <a:buChar char="o"/>
            </a:pPr>
            <a:endParaRPr lang="en-US" dirty="0"/>
          </a:p>
          <a:p>
            <a:pPr>
              <a:buFont typeface="Courier New" panose="02070309020205020404" pitchFamily="49" charset="0"/>
              <a:buChar char="o"/>
            </a:pPr>
            <a:endParaRPr lang="en-US" dirty="0"/>
          </a:p>
          <a:p>
            <a:pPr>
              <a:buFont typeface="Courier New" panose="02070309020205020404" pitchFamily="49" charset="0"/>
              <a:buChar char="o"/>
            </a:pP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796695"/>
            <a:ext cx="8596668" cy="3880773"/>
          </a:xfrm>
        </p:spPr>
        <p:txBody>
          <a:bodyPr>
            <a:normAutofit lnSpcReduction="10000"/>
          </a:bodyPr>
          <a:lstStyle/>
          <a:p>
            <a:pPr>
              <a:buFont typeface="Courier New" panose="02070309020205020404" pitchFamily="49" charset="0"/>
              <a:buChar char="o"/>
            </a:pPr>
            <a:r>
              <a:rPr lang="en-US" dirty="0"/>
              <a:t>Having 8 dealers in proximity that offer the same service with the same brand </a:t>
            </a:r>
          </a:p>
          <a:p>
            <a:pPr>
              <a:buFont typeface="Courier New" panose="02070309020205020404" pitchFamily="49" charset="0"/>
              <a:buChar char="o"/>
            </a:pPr>
            <a:r>
              <a:rPr lang="en-US" dirty="0"/>
              <a:t>Employees using “quitting” as a threat if their requests are not granted </a:t>
            </a:r>
          </a:p>
          <a:p>
            <a:pPr>
              <a:buFont typeface="Courier New" panose="02070309020205020404" pitchFamily="49" charset="0"/>
              <a:buChar char="o"/>
            </a:pPr>
            <a:r>
              <a:rPr lang="en-US" dirty="0"/>
              <a:t>Current headhunting and offerings to our employees </a:t>
            </a:r>
          </a:p>
          <a:p>
            <a:pPr>
              <a:buFont typeface="Courier New" panose="02070309020205020404" pitchFamily="49" charset="0"/>
              <a:buChar char="o"/>
            </a:pPr>
            <a:r>
              <a:rPr lang="en-US" dirty="0"/>
              <a:t>High demanding OEM requirements/too much pressure and constant changes </a:t>
            </a:r>
          </a:p>
          <a:p>
            <a:pPr>
              <a:buFont typeface="Courier New" panose="02070309020205020404" pitchFamily="49" charset="0"/>
              <a:buChar char="o"/>
            </a:pPr>
            <a:r>
              <a:rPr lang="en-US" dirty="0"/>
              <a:t>KPIs affect dealer incentives </a:t>
            </a:r>
          </a:p>
          <a:p>
            <a:pPr>
              <a:buFont typeface="Courier New" panose="02070309020205020404" pitchFamily="49" charset="0"/>
              <a:buChar char="o"/>
            </a:pPr>
            <a:r>
              <a:rPr lang="en-US" dirty="0"/>
              <a:t>Increasing dealer expenses and employee payroll. </a:t>
            </a:r>
          </a:p>
          <a:p>
            <a:pPr>
              <a:buFont typeface="Courier New" panose="02070309020205020404" pitchFamily="49" charset="0"/>
              <a:buChar char="o"/>
            </a:pPr>
            <a:r>
              <a:rPr lang="en-US" dirty="0"/>
              <a:t>Weather/Hurricanes </a:t>
            </a:r>
          </a:p>
          <a:p>
            <a:pPr>
              <a:buFont typeface="Courier New" panose="02070309020205020404" pitchFamily="49" charset="0"/>
              <a:buChar char="o"/>
            </a:pPr>
            <a:r>
              <a:rPr lang="en-US" dirty="0"/>
              <a:t>Government regulations </a:t>
            </a:r>
          </a:p>
          <a:p>
            <a:pPr>
              <a:buFont typeface="Courier New" panose="02070309020205020404" pitchFamily="49" charset="0"/>
              <a:buChar char="o"/>
            </a:pPr>
            <a:r>
              <a:rPr lang="en-US" dirty="0"/>
              <a:t>OEM opening nearby dealer ran by the OEM </a:t>
            </a:r>
          </a:p>
          <a:p>
            <a:pPr>
              <a:buFont typeface="Courier New" panose="02070309020205020404" pitchFamily="49" charset="0"/>
              <a:buChar char="o"/>
            </a:pPr>
            <a:r>
              <a:rPr lang="en-US" dirty="0"/>
              <a:t>Mom &amp; Pop Shops/ Pep Boys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930400"/>
            <a:ext cx="8596668" cy="3880773"/>
          </a:xfrm>
        </p:spPr>
        <p:txBody>
          <a:bodyPr>
            <a:normAutofit/>
          </a:bodyPr>
          <a:lstStyle/>
          <a:p>
            <a:pPr>
              <a:buFont typeface="Courier New" panose="02070309020205020404" pitchFamily="49" charset="0"/>
              <a:buChar char="o"/>
            </a:pPr>
            <a:r>
              <a:rPr lang="en-US" dirty="0"/>
              <a:t>Increase hours per RO </a:t>
            </a:r>
          </a:p>
          <a:p>
            <a:pPr>
              <a:buFont typeface="Courier New" panose="02070309020205020404" pitchFamily="49" charset="0"/>
              <a:buChar char="o"/>
            </a:pPr>
            <a:r>
              <a:rPr lang="en-US" dirty="0"/>
              <a:t>Recruiting capable team members </a:t>
            </a:r>
          </a:p>
          <a:p>
            <a:pPr>
              <a:buFont typeface="Courier New" panose="02070309020205020404" pitchFamily="49" charset="0"/>
              <a:buChar char="o"/>
            </a:pPr>
            <a:r>
              <a:rPr lang="en-US" dirty="0"/>
              <a:t>Decrease one-line ROs </a:t>
            </a:r>
          </a:p>
          <a:p>
            <a:pPr>
              <a:buFont typeface="Courier New" panose="02070309020205020404" pitchFamily="49" charset="0"/>
              <a:buChar char="o"/>
            </a:pPr>
            <a:r>
              <a:rPr lang="en-US" dirty="0"/>
              <a:t>Increase bottom line </a:t>
            </a:r>
          </a:p>
          <a:p>
            <a:pPr>
              <a:buFont typeface="Courier New" panose="02070309020205020404" pitchFamily="49" charset="0"/>
              <a:buChar char="o"/>
            </a:pPr>
            <a:r>
              <a:rPr lang="en-US" dirty="0"/>
              <a:t>Increase Facility Utilization and Tech Proficiency</a:t>
            </a:r>
          </a:p>
          <a:p>
            <a:pPr marL="0" indent="0">
              <a:buNone/>
            </a:pPr>
            <a:r>
              <a:rPr lang="en-US" dirty="0"/>
              <a:t>     Increase FTFR 20% in parts for a more efficient dispatch</a:t>
            </a:r>
          </a:p>
          <a:p>
            <a:pPr>
              <a:buFont typeface="Courier New" panose="02070309020205020404" pitchFamily="49" charset="0"/>
              <a:buChar char="o"/>
            </a:pPr>
            <a:r>
              <a:rPr lang="en-US" dirty="0"/>
              <a:t>Start tracking Lost Sales in Parts Department</a:t>
            </a:r>
          </a:p>
          <a:p>
            <a:pPr>
              <a:buFont typeface="Courier New" panose="02070309020205020404" pitchFamily="49" charset="0"/>
              <a:buChar char="o"/>
            </a:pPr>
            <a:r>
              <a:rPr lang="en-US" dirty="0"/>
              <a:t>Increase department awareness</a:t>
            </a:r>
          </a:p>
          <a:p>
            <a:pPr>
              <a:buFont typeface="Courier New" panose="02070309020205020404" pitchFamily="49" charset="0"/>
              <a:buChar char="o"/>
            </a:pPr>
            <a:r>
              <a:rPr lang="en-US" dirty="0"/>
              <a:t>Increase daily </a:t>
            </a:r>
            <a:r>
              <a:rPr lang="en-US" dirty="0" err="1"/>
              <a:t>appoitnments</a:t>
            </a:r>
            <a:endParaRPr lang="en-US" dirty="0"/>
          </a:p>
          <a:p>
            <a:pPr>
              <a:buFont typeface="Courier New" panose="02070309020205020404" pitchFamily="49" charset="0"/>
              <a:buChar char="o"/>
            </a:pPr>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endParaRPr lang="en-US" dirty="0"/>
          </a:p>
          <a:p>
            <a:pPr marL="0" indent="0">
              <a:buNone/>
            </a:pPr>
            <a:endParaRPr lang="en-US" dirty="0"/>
          </a:p>
        </p:txBody>
      </p:sp>
      <p:sp>
        <p:nvSpPr>
          <p:cNvPr id="5" name="TextBox 4">
            <a:extLst>
              <a:ext uri="{FF2B5EF4-FFF2-40B4-BE49-F238E27FC236}">
                <a16:creationId xmlns:a16="http://schemas.microsoft.com/office/drawing/2014/main" id="{BE527FFD-A128-2D15-3BD3-99240AC84B75}"/>
              </a:ext>
            </a:extLst>
          </p:cNvPr>
          <p:cNvSpPr txBox="1"/>
          <p:nvPr/>
        </p:nvSpPr>
        <p:spPr>
          <a:xfrm>
            <a:off x="858416" y="2160589"/>
            <a:ext cx="7200362" cy="2862322"/>
          </a:xfrm>
          <a:prstGeom prst="rect">
            <a:avLst/>
          </a:prstGeom>
          <a:noFill/>
        </p:spPr>
        <p:txBody>
          <a:bodyPr wrap="square">
            <a:spAutoFit/>
          </a:bodyPr>
          <a:lstStyle/>
          <a:p>
            <a:pPr>
              <a:buFont typeface="Courier New" panose="02070309020205020404" pitchFamily="49" charset="0"/>
              <a:buChar char="o"/>
            </a:pPr>
            <a:r>
              <a:rPr lang="en-US" sz="2000" dirty="0"/>
              <a:t>Create scripts and sales training to service advisors</a:t>
            </a:r>
          </a:p>
          <a:p>
            <a:pPr>
              <a:buFont typeface="Courier New" panose="02070309020205020404" pitchFamily="49" charset="0"/>
              <a:buChar char="o"/>
            </a:pPr>
            <a:r>
              <a:rPr lang="en-US" sz="2000" dirty="0"/>
              <a:t>Retain and best allocate based on employee abilities  </a:t>
            </a:r>
          </a:p>
          <a:p>
            <a:pPr>
              <a:buFont typeface="Courier New" panose="02070309020205020404" pitchFamily="49" charset="0"/>
              <a:buChar char="o"/>
            </a:pPr>
            <a:r>
              <a:rPr lang="en-US" sz="2000" dirty="0"/>
              <a:t>Establish video recommend to client as a part of the 10-step service checklist </a:t>
            </a:r>
          </a:p>
          <a:p>
            <a:pPr>
              <a:buFont typeface="Courier New" panose="02070309020205020404" pitchFamily="49" charset="0"/>
              <a:buChar char="o"/>
            </a:pPr>
            <a:r>
              <a:rPr lang="en-US" sz="2000" dirty="0"/>
              <a:t>Have one bay per tech and manage Tech’s time</a:t>
            </a:r>
          </a:p>
          <a:p>
            <a:pPr>
              <a:buFont typeface="Courier New" panose="02070309020205020404" pitchFamily="49" charset="0"/>
              <a:buChar char="o"/>
            </a:pPr>
            <a:r>
              <a:rPr lang="en-US" sz="2000" dirty="0"/>
              <a:t>Diminish techs wait time for parts by implementing audit process and check in</a:t>
            </a:r>
          </a:p>
          <a:p>
            <a:pPr>
              <a:buFont typeface="Courier New" panose="02070309020205020404" pitchFamily="49" charset="0"/>
              <a:buChar char="o"/>
            </a:pPr>
            <a:r>
              <a:rPr lang="en-US" sz="2000" dirty="0"/>
              <a:t>Increase Advertising Budget </a:t>
            </a:r>
          </a:p>
          <a:p>
            <a:pPr>
              <a:buFont typeface="Courier New" panose="02070309020205020404" pitchFamily="49" charset="0"/>
              <a:buChar char="o"/>
            </a:pPr>
            <a:r>
              <a:rPr lang="en-US" sz="2000" dirty="0"/>
              <a:t>Maximize Dealer’s old Client Base </a:t>
            </a:r>
          </a:p>
        </p:txBody>
      </p:sp>
    </p:spTree>
    <p:extLst>
      <p:ext uri="{BB962C8B-B14F-4D97-AF65-F5344CB8AC3E}">
        <p14:creationId xmlns:p14="http://schemas.microsoft.com/office/powerpoint/2010/main" val="4226099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pPr>
              <a:buFont typeface="Courier New" panose="02070309020205020404" pitchFamily="49" charset="0"/>
              <a:buChar char="o"/>
            </a:pPr>
            <a:r>
              <a:rPr lang="en-US" dirty="0"/>
              <a:t>No diagnosis on the phone, offer OEM recommendations</a:t>
            </a:r>
          </a:p>
          <a:p>
            <a:pPr>
              <a:buFont typeface="Courier New" panose="02070309020205020404" pitchFamily="49" charset="0"/>
              <a:buChar char="o"/>
            </a:pPr>
            <a:r>
              <a:rPr lang="en-US" dirty="0"/>
              <a:t>Implement Video recommendations </a:t>
            </a:r>
          </a:p>
          <a:p>
            <a:pPr>
              <a:buFont typeface="Courier New" panose="02070309020205020404" pitchFamily="49" charset="0"/>
              <a:buChar char="o"/>
            </a:pPr>
            <a:r>
              <a:rPr lang="en-US" dirty="0"/>
              <a:t>Job fairs, utilize top performer’s personal recommendations, two step interview process and screening, current employee testimonials </a:t>
            </a:r>
          </a:p>
          <a:p>
            <a:pPr>
              <a:buFont typeface="Courier New" panose="02070309020205020404" pitchFamily="49" charset="0"/>
              <a:buChar char="o"/>
            </a:pPr>
            <a:r>
              <a:rPr lang="en-US" dirty="0"/>
              <a:t>Make technicians' pay based on quality work focus </a:t>
            </a:r>
          </a:p>
          <a:p>
            <a:pPr>
              <a:buFont typeface="Courier New" panose="02070309020205020404" pitchFamily="49" charset="0"/>
              <a:buChar char="o"/>
            </a:pPr>
            <a:r>
              <a:rPr lang="en-US" dirty="0"/>
              <a:t>Restructure pay plans for technicians based on Variable Labor Rates </a:t>
            </a:r>
          </a:p>
          <a:p>
            <a:pPr>
              <a:buFont typeface="Courier New" panose="02070309020205020404" pitchFamily="49" charset="0"/>
              <a:buChar char="o"/>
            </a:pPr>
            <a:r>
              <a:rPr lang="en-US" dirty="0"/>
              <a:t>Recruit 2 more techs and implement </a:t>
            </a:r>
            <a:r>
              <a:rPr lang="en-US" dirty="0" err="1"/>
              <a:t>walkey</a:t>
            </a:r>
            <a:r>
              <a:rPr lang="en-US" dirty="0"/>
              <a:t> </a:t>
            </a:r>
            <a:r>
              <a:rPr lang="en-US" dirty="0" err="1"/>
              <a:t>talkeys</a:t>
            </a:r>
            <a:r>
              <a:rPr lang="en-US" dirty="0"/>
              <a:t> to reduce walking time</a:t>
            </a:r>
          </a:p>
          <a:p>
            <a:pPr>
              <a:buFont typeface="Courier New" panose="02070309020205020404" pitchFamily="49" charset="0"/>
              <a:buChar char="o"/>
            </a:pPr>
            <a:r>
              <a:rPr lang="en-US" dirty="0"/>
              <a:t>Start tracking Lost Sales in Parts Department</a:t>
            </a:r>
          </a:p>
          <a:p>
            <a:pPr>
              <a:buFont typeface="Courier New" panose="02070309020205020404" pitchFamily="49" charset="0"/>
              <a:buChar char="o"/>
            </a:pPr>
            <a:r>
              <a:rPr lang="en-US" dirty="0"/>
              <a:t>Facebook ads, Instagram, Billboards, TV, </a:t>
            </a:r>
            <a:r>
              <a:rPr lang="en-US" dirty="0" err="1"/>
              <a:t>Tiktok</a:t>
            </a:r>
            <a:r>
              <a:rPr lang="en-US" dirty="0"/>
              <a:t>, </a:t>
            </a:r>
            <a:r>
              <a:rPr lang="en-US" dirty="0" err="1"/>
              <a:t>etc</a:t>
            </a:r>
            <a:r>
              <a:rPr lang="en-US" dirty="0"/>
              <a:t> to promote brand </a:t>
            </a:r>
          </a:p>
          <a:p>
            <a:pPr>
              <a:buFont typeface="Courier New" panose="02070309020205020404" pitchFamily="49" charset="0"/>
              <a:buChar char="o"/>
            </a:pPr>
            <a:r>
              <a:rPr lang="en-US" dirty="0"/>
              <a:t>Maximize Service BDC</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475230071"/>
              </p:ext>
            </p:extLst>
          </p:nvPr>
        </p:nvGraphicFramePr>
        <p:xfrm>
          <a:off x="677333" y="1818624"/>
          <a:ext cx="10275369" cy="4520032"/>
        </p:xfrm>
        <a:graphic>
          <a:graphicData uri="http://schemas.openxmlformats.org/drawingml/2006/table">
            <a:tbl>
              <a:tblPr firstRow="1" bandRow="1">
                <a:tableStyleId>{5C22544A-7EE6-4342-B048-85BDC9FD1C3A}</a:tableStyleId>
              </a:tblPr>
              <a:tblGrid>
                <a:gridCol w="3425123">
                  <a:extLst>
                    <a:ext uri="{9D8B030D-6E8A-4147-A177-3AD203B41FA5}">
                      <a16:colId xmlns:a16="http://schemas.microsoft.com/office/drawing/2014/main" val="2235853955"/>
                    </a:ext>
                  </a:extLst>
                </a:gridCol>
                <a:gridCol w="3425123">
                  <a:extLst>
                    <a:ext uri="{9D8B030D-6E8A-4147-A177-3AD203B41FA5}">
                      <a16:colId xmlns:a16="http://schemas.microsoft.com/office/drawing/2014/main" val="4174400132"/>
                    </a:ext>
                  </a:extLst>
                </a:gridCol>
                <a:gridCol w="3425123">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Service advisor sales training </a:t>
                      </a:r>
                    </a:p>
                  </a:txBody>
                  <a:tcPr/>
                </a:tc>
                <a:tc>
                  <a:txBody>
                    <a:bodyPr/>
                    <a:lstStyle/>
                    <a:p>
                      <a:r>
                        <a:rPr lang="en-US" dirty="0"/>
                        <a:t>BDC Manager </a:t>
                      </a:r>
                    </a:p>
                  </a:txBody>
                  <a:tcPr/>
                </a:tc>
                <a:tc>
                  <a:txBody>
                    <a:bodyPr/>
                    <a:lstStyle/>
                    <a:p>
                      <a:r>
                        <a:rPr lang="en-US" dirty="0"/>
                        <a:t>Oct  2024</a:t>
                      </a:r>
                    </a:p>
                  </a:txBody>
                  <a:tcPr/>
                </a:tc>
                <a:extLst>
                  <a:ext uri="{0D108BD9-81ED-4DB2-BD59-A6C34878D82A}">
                    <a16:rowId xmlns:a16="http://schemas.microsoft.com/office/drawing/2014/main" val="2400365483"/>
                  </a:ext>
                </a:extLst>
              </a:tr>
              <a:tr h="565004">
                <a:tc>
                  <a:txBody>
                    <a:bodyPr/>
                    <a:lstStyle/>
                    <a:p>
                      <a:r>
                        <a:rPr lang="en-US" dirty="0"/>
                        <a:t>Tech Video Trainer</a:t>
                      </a:r>
                    </a:p>
                  </a:txBody>
                  <a:tcPr/>
                </a:tc>
                <a:tc>
                  <a:txBody>
                    <a:bodyPr/>
                    <a:lstStyle/>
                    <a:p>
                      <a:r>
                        <a:rPr lang="en-US" dirty="0"/>
                        <a:t>Dealer FX Rep</a:t>
                      </a:r>
                    </a:p>
                  </a:txBody>
                  <a:tcPr/>
                </a:tc>
                <a:tc>
                  <a:txBody>
                    <a:bodyPr/>
                    <a:lstStyle/>
                    <a:p>
                      <a:r>
                        <a:rPr lang="en-US" dirty="0"/>
                        <a:t>Nov 2024</a:t>
                      </a:r>
                    </a:p>
                  </a:txBody>
                  <a:tcPr/>
                </a:tc>
                <a:extLst>
                  <a:ext uri="{0D108BD9-81ED-4DB2-BD59-A6C34878D82A}">
                    <a16:rowId xmlns:a16="http://schemas.microsoft.com/office/drawing/2014/main" val="107845787"/>
                  </a:ext>
                </a:extLst>
              </a:tr>
              <a:tr h="565004">
                <a:tc>
                  <a:txBody>
                    <a:bodyPr/>
                    <a:lstStyle/>
                    <a:p>
                      <a:r>
                        <a:rPr lang="en-US" dirty="0"/>
                        <a:t>Job Fair </a:t>
                      </a:r>
                    </a:p>
                  </a:txBody>
                  <a:tcPr/>
                </a:tc>
                <a:tc>
                  <a:txBody>
                    <a:bodyPr/>
                    <a:lstStyle/>
                    <a:p>
                      <a:r>
                        <a:rPr lang="en-US" dirty="0"/>
                        <a:t>HR</a:t>
                      </a:r>
                    </a:p>
                  </a:txBody>
                  <a:tcPr/>
                </a:tc>
                <a:tc>
                  <a:txBody>
                    <a:bodyPr/>
                    <a:lstStyle/>
                    <a:p>
                      <a:r>
                        <a:rPr lang="en-US" dirty="0"/>
                        <a:t>Nov 2024</a:t>
                      </a:r>
                    </a:p>
                  </a:txBody>
                  <a:tcPr/>
                </a:tc>
                <a:extLst>
                  <a:ext uri="{0D108BD9-81ED-4DB2-BD59-A6C34878D82A}">
                    <a16:rowId xmlns:a16="http://schemas.microsoft.com/office/drawing/2014/main" val="1530126605"/>
                  </a:ext>
                </a:extLst>
              </a:tr>
              <a:tr h="565004">
                <a:tc>
                  <a:txBody>
                    <a:bodyPr/>
                    <a:lstStyle/>
                    <a:p>
                      <a:r>
                        <a:rPr lang="en-US" dirty="0"/>
                        <a:t>Implement New </a:t>
                      </a:r>
                      <a:r>
                        <a:rPr lang="en-US" dirty="0" err="1"/>
                        <a:t>Payplans</a:t>
                      </a:r>
                      <a:endParaRPr lang="en-US" dirty="0"/>
                    </a:p>
                  </a:txBody>
                  <a:tcPr/>
                </a:tc>
                <a:tc>
                  <a:txBody>
                    <a:bodyPr/>
                    <a:lstStyle/>
                    <a:p>
                      <a:r>
                        <a:rPr lang="en-US" dirty="0"/>
                        <a:t>Service Manager </a:t>
                      </a:r>
                    </a:p>
                  </a:txBody>
                  <a:tcPr/>
                </a:tc>
                <a:tc>
                  <a:txBody>
                    <a:bodyPr/>
                    <a:lstStyle/>
                    <a:p>
                      <a:r>
                        <a:rPr lang="en-US" dirty="0"/>
                        <a:t>Jan 2025</a:t>
                      </a:r>
                    </a:p>
                  </a:txBody>
                  <a:tcPr/>
                </a:tc>
                <a:extLst>
                  <a:ext uri="{0D108BD9-81ED-4DB2-BD59-A6C34878D82A}">
                    <a16:rowId xmlns:a16="http://schemas.microsoft.com/office/drawing/2014/main" val="1950345431"/>
                  </a:ext>
                </a:extLst>
              </a:tr>
              <a:tr h="565004">
                <a:tc>
                  <a:txBody>
                    <a:bodyPr/>
                    <a:lstStyle/>
                    <a:p>
                      <a:r>
                        <a:rPr lang="en-US" dirty="0"/>
                        <a:t>Track lost sales </a:t>
                      </a:r>
                    </a:p>
                  </a:txBody>
                  <a:tcPr/>
                </a:tc>
                <a:tc>
                  <a:txBody>
                    <a:bodyPr/>
                    <a:lstStyle/>
                    <a:p>
                      <a:r>
                        <a:rPr lang="en-US" dirty="0"/>
                        <a:t>Parts Department</a:t>
                      </a:r>
                    </a:p>
                  </a:txBody>
                  <a:tcPr/>
                </a:tc>
                <a:tc>
                  <a:txBody>
                    <a:bodyPr/>
                    <a:lstStyle/>
                    <a:p>
                      <a:r>
                        <a:rPr lang="en-US" dirty="0"/>
                        <a:t>Oct 2024</a:t>
                      </a:r>
                    </a:p>
                  </a:txBody>
                  <a:tcPr/>
                </a:tc>
                <a:extLst>
                  <a:ext uri="{0D108BD9-81ED-4DB2-BD59-A6C34878D82A}">
                    <a16:rowId xmlns:a16="http://schemas.microsoft.com/office/drawing/2014/main" val="1960891333"/>
                  </a:ext>
                </a:extLst>
              </a:tr>
              <a:tr h="565004">
                <a:tc>
                  <a:txBody>
                    <a:bodyPr/>
                    <a:lstStyle/>
                    <a:p>
                      <a:r>
                        <a:rPr lang="en-US" dirty="0"/>
                        <a:t>Start Service Ads </a:t>
                      </a:r>
                    </a:p>
                  </a:txBody>
                  <a:tcPr/>
                </a:tc>
                <a:tc>
                  <a:txBody>
                    <a:bodyPr/>
                    <a:lstStyle/>
                    <a:p>
                      <a:r>
                        <a:rPr lang="en-US" dirty="0"/>
                        <a:t>Marketing Manager </a:t>
                      </a:r>
                    </a:p>
                  </a:txBody>
                  <a:tcPr/>
                </a:tc>
                <a:tc>
                  <a:txBody>
                    <a:bodyPr/>
                    <a:lstStyle/>
                    <a:p>
                      <a:r>
                        <a:rPr lang="en-US" dirty="0"/>
                        <a:t>Oct 2024</a:t>
                      </a:r>
                    </a:p>
                  </a:txBody>
                  <a:tcPr/>
                </a:tc>
                <a:extLst>
                  <a:ext uri="{0D108BD9-81ED-4DB2-BD59-A6C34878D82A}">
                    <a16:rowId xmlns:a16="http://schemas.microsoft.com/office/drawing/2014/main" val="4137224325"/>
                  </a:ext>
                </a:extLst>
              </a:tr>
              <a:tr h="565004">
                <a:tc>
                  <a:txBody>
                    <a:bodyPr/>
                    <a:lstStyle/>
                    <a:p>
                      <a:r>
                        <a:rPr lang="en-US" dirty="0"/>
                        <a:t>Service BDC training</a:t>
                      </a:r>
                    </a:p>
                  </a:txBody>
                  <a:tcPr/>
                </a:tc>
                <a:tc>
                  <a:txBody>
                    <a:bodyPr/>
                    <a:lstStyle/>
                    <a:p>
                      <a:r>
                        <a:rPr lang="en-US" dirty="0"/>
                        <a:t>BDC Manager</a:t>
                      </a:r>
                    </a:p>
                  </a:txBody>
                  <a:tcPr/>
                </a:tc>
                <a:tc>
                  <a:txBody>
                    <a:bodyPr/>
                    <a:lstStyle/>
                    <a:p>
                      <a:r>
                        <a:rPr lang="en-US" dirty="0"/>
                        <a:t>Nov 2024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930400"/>
            <a:ext cx="8596668" cy="3880773"/>
          </a:xfrm>
        </p:spPr>
        <p:txBody>
          <a:bodyPr>
            <a:normAutofit fontScale="77500" lnSpcReduction="20000"/>
          </a:bodyPr>
          <a:lstStyle/>
          <a:p>
            <a:r>
              <a:rPr lang="en-US" dirty="0"/>
              <a:t>Our bottom line biggest goal is to increase Net profit of the service department, which is currently at around 4% compared to 20% that is the guide. For this to happen, we have to commit to this detailed strategic plan that includes all areas, especially intangibles like group morale/motivation! This plan has the potential impact to increase dealers net profit to at least 8-10% by Q1 of 2025 and in hand, increase techs pay/satisfaction at the dealer. </a:t>
            </a:r>
          </a:p>
          <a:p>
            <a:endParaRPr lang="en-US" dirty="0"/>
          </a:p>
          <a:p>
            <a:r>
              <a:rPr lang="en-US" dirty="0"/>
              <a:t>Overall, we have massive areas of opportunity since we are at 76% tech proficiency, 48% facility utilization, and almost 15% over total expenses compared to guide. If we analyze our expenses, increase personnel, and maximize our time/ increase appointments, we will see a significant difference in our department. By changing techs pay plans, we will also tie them to the end goal of paying labor for what it actually </a:t>
            </a:r>
            <a:r>
              <a:rPr lang="en-US" dirty="0" err="1"/>
              <a:t>is,and</a:t>
            </a:r>
            <a:r>
              <a:rPr lang="en-US" dirty="0"/>
              <a:t> thinking on maximizing their time. Also, by working in hand with the parts department, we can decrease customer wait time and overall client satisfaction. Lastly, we are also analyzing changing our schedule to better serve our clients. </a:t>
            </a:r>
          </a:p>
          <a:p>
            <a:r>
              <a:rPr lang="en-US" dirty="0"/>
              <a:t>This analysis will be of great benefit to our DP, which has put this department as a priority now that sales are lowering and operating cost are getting lower, we need to focus on Service profitability to absorb our cost. </a:t>
            </a:r>
          </a:p>
          <a:p>
            <a:r>
              <a:rPr lang="en-US" dirty="0"/>
              <a:t>We at Hyundai de </a:t>
            </a:r>
            <a:r>
              <a:rPr lang="en-US" dirty="0" err="1"/>
              <a:t>Cupey</a:t>
            </a:r>
            <a:r>
              <a:rPr lang="en-US" dirty="0"/>
              <a:t> are very excited to implement change. Thank you!!!</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3" y="1627833"/>
            <a:ext cx="8848503" cy="4413529"/>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b="0" i="0" u="none" strike="noStrike" baseline="0" dirty="0">
                <a:solidFill>
                  <a:schemeClr val="tx1"/>
                </a:solidFill>
                <a:latin typeface="Calibri" panose="020F0502020204030204" pitchFamily="34" charset="0"/>
                <a:ea typeface="Calibri" panose="020F0502020204030204" pitchFamily="34" charset="0"/>
                <a:cs typeface="Calibri" panose="020F0502020204030204" pitchFamily="34" charset="0"/>
              </a:rPr>
              <a:t>Current practices</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 </a:t>
            </a:r>
          </a:p>
          <a:p>
            <a:pPr marL="0" indent="0">
              <a:buNone/>
            </a:pPr>
            <a:r>
              <a:rPr lang="en-US" kern="100" dirty="0">
                <a:solidFill>
                  <a:schemeClr val="tx1"/>
                </a:solidFill>
                <a:latin typeface="Calibri" panose="020F0502020204030204" pitchFamily="34" charset="0"/>
                <a:ea typeface="Calibri" panose="020F0502020204030204" pitchFamily="34" charset="0"/>
                <a:cs typeface="Calibri" panose="020F0502020204030204" pitchFamily="34" charset="0"/>
              </a:rPr>
              <a:t>	T</a:t>
            </a:r>
            <a:r>
              <a:rPr lang="en-US" kern="100" dirty="0">
                <a:effectLst/>
                <a:latin typeface="Calibri" panose="020F0502020204030204" pitchFamily="34" charset="0"/>
                <a:ea typeface="Calibri" panose="020F0502020204030204" pitchFamily="34" charset="0"/>
                <a:cs typeface="Calibri" panose="020F0502020204030204" pitchFamily="34" charset="0"/>
              </a:rPr>
              <a:t>he service department has scheduled appointments and a reminder system for services required by the distributor and as indicated in the owner’s manual. Additionally, an online platform is used so that customers can schedule appointments without needing to contact the dealership. This practice allows us to maintain good customer service and receive high 	ratings in the surveys sent by the distributor. We don’t have a set marketing plan with service department at the moment, which leaves a great are of opportunity. </a:t>
            </a:r>
          </a:p>
          <a:p>
            <a:endParaRPr lang="en-US" b="0" i="0" u="none" strike="noStrike" baseline="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r>
              <a:rPr lang="en-US" b="0" i="0" u="none" strike="noStrike" baseline="0" dirty="0">
                <a:solidFill>
                  <a:schemeClr val="tx1"/>
                </a:solidFill>
                <a:latin typeface="Calibri" panose="020F0502020204030204" pitchFamily="34" charset="0"/>
                <a:ea typeface="Calibri" panose="020F0502020204030204" pitchFamily="34" charset="0"/>
                <a:cs typeface="Calibri" panose="020F0502020204030204" pitchFamily="34" charset="0"/>
              </a:rPr>
              <a:t>Goals for improvement: </a:t>
            </a:r>
          </a:p>
          <a:p>
            <a:pPr lvl="1" indent="-342900">
              <a:lnSpc>
                <a:spcPct val="115000"/>
              </a:lnSpc>
              <a:spcBef>
                <a:spcPts val="0"/>
              </a:spcBef>
              <a:spcAft>
                <a:spcPts val="800"/>
              </a:spcAft>
              <a:buSzPts val="1000"/>
              <a:buFont typeface="Symbol" panose="05050102010706020507" pitchFamily="18" charset="2"/>
              <a:buChar char=""/>
              <a:tabLst>
                <a:tab pos="457200" algn="l"/>
              </a:tabLst>
            </a:pPr>
            <a:r>
              <a:rPr lang="en-US" kern="100" dirty="0">
                <a:effectLst/>
                <a:latin typeface="Calibri" panose="020F0502020204030204" pitchFamily="34" charset="0"/>
                <a:ea typeface="Calibri" panose="020F0502020204030204" pitchFamily="34" charset="0"/>
                <a:cs typeface="Calibri" panose="020F0502020204030204" pitchFamily="34" charset="0"/>
              </a:rPr>
              <a:t>Increase customer retention rates.</a:t>
            </a:r>
          </a:p>
          <a:p>
            <a:pPr lvl="1" indent="-342900">
              <a:lnSpc>
                <a:spcPct val="115000"/>
              </a:lnSpc>
              <a:spcBef>
                <a:spcPts val="0"/>
              </a:spcBef>
              <a:spcAft>
                <a:spcPts val="800"/>
              </a:spcAft>
              <a:buSzPts val="1000"/>
              <a:buFont typeface="Symbol" panose="05050102010706020507" pitchFamily="18" charset="2"/>
              <a:buChar char=""/>
              <a:tabLst>
                <a:tab pos="457200" algn="l"/>
              </a:tabLst>
            </a:pPr>
            <a:r>
              <a:rPr lang="en-US" kern="100" dirty="0">
                <a:effectLst/>
                <a:latin typeface="Calibri" panose="020F0502020204030204" pitchFamily="34" charset="0"/>
                <a:ea typeface="Calibri" panose="020F0502020204030204" pitchFamily="34" charset="0"/>
                <a:cs typeface="Calibri" panose="020F0502020204030204" pitchFamily="34" charset="0"/>
              </a:rPr>
              <a:t>Offer added value to our customers in the service menu.</a:t>
            </a:r>
          </a:p>
          <a:p>
            <a:pPr lvl="1" indent="-342900">
              <a:lnSpc>
                <a:spcPct val="115000"/>
              </a:lnSpc>
              <a:spcBef>
                <a:spcPts val="0"/>
              </a:spcBef>
              <a:spcAft>
                <a:spcPts val="800"/>
              </a:spcAft>
              <a:buSzPts val="1000"/>
              <a:buFont typeface="Symbol" panose="05050102010706020507" pitchFamily="18" charset="2"/>
              <a:buChar char=""/>
              <a:tabLst>
                <a:tab pos="457200" algn="l"/>
              </a:tabLst>
            </a:pPr>
            <a:r>
              <a:rPr lang="en-US" kern="100" dirty="0">
                <a:effectLst/>
                <a:latin typeface="Calibri" panose="020F0502020204030204" pitchFamily="34" charset="0"/>
                <a:ea typeface="Calibri" panose="020F0502020204030204" pitchFamily="34" charset="0"/>
                <a:cs typeface="Calibri" panose="020F0502020204030204" pitchFamily="34" charset="0"/>
              </a:rPr>
              <a:t>Improve customer satisfaction.</a:t>
            </a:r>
          </a:p>
          <a:p>
            <a:pPr lvl="1" indent="-342900">
              <a:lnSpc>
                <a:spcPct val="115000"/>
              </a:lnSpc>
              <a:spcBef>
                <a:spcPts val="0"/>
              </a:spcBef>
              <a:spcAft>
                <a:spcPts val="800"/>
              </a:spcAft>
              <a:buSzPts val="1000"/>
              <a:buFont typeface="Symbol" panose="05050102010706020507" pitchFamily="18" charset="2"/>
              <a:buChar char=""/>
              <a:tabLst>
                <a:tab pos="457200" algn="l"/>
              </a:tabLst>
            </a:pPr>
            <a:r>
              <a:rPr lang="en-US" kern="100" dirty="0">
                <a:effectLst/>
                <a:latin typeface="Calibri" panose="020F0502020204030204" pitchFamily="34" charset="0"/>
                <a:ea typeface="Calibri" panose="020F0502020204030204" pitchFamily="34" charset="0"/>
                <a:cs typeface="Calibri" panose="020F0502020204030204" pitchFamily="34" charset="0"/>
              </a:rPr>
              <a:t>Enhance communication and follow-up on the status of the customer’s vehicle that visits us.</a:t>
            </a:r>
          </a:p>
          <a:p>
            <a:pPr lvl="1" indent="-342900">
              <a:lnSpc>
                <a:spcPct val="115000"/>
              </a:lnSpc>
              <a:spcBef>
                <a:spcPts val="0"/>
              </a:spcBef>
              <a:spcAft>
                <a:spcPts val="800"/>
              </a:spcAft>
              <a:buSzPts val="1000"/>
              <a:buFont typeface="Symbol" panose="05050102010706020507" pitchFamily="18" charset="2"/>
              <a:buChar char=""/>
              <a:tabLst>
                <a:tab pos="457200" algn="l"/>
              </a:tabLst>
            </a:pPr>
            <a:r>
              <a:rPr lang="en-US" kern="100" dirty="0">
                <a:effectLst/>
                <a:latin typeface="Calibri" panose="020F0502020204030204" pitchFamily="34" charset="0"/>
                <a:ea typeface="Calibri" panose="020F0502020204030204" pitchFamily="34" charset="0"/>
                <a:cs typeface="Calibri" panose="020F0502020204030204" pitchFamily="34" charset="0"/>
              </a:rPr>
              <a:t>Establish a budget for marketing and advertising and delineate an aggressive marketing strategy.</a:t>
            </a:r>
          </a:p>
          <a:p>
            <a:pPr lvl="1" indent="-342900">
              <a:lnSpc>
                <a:spcPct val="115000"/>
              </a:lnSpc>
              <a:spcBef>
                <a:spcPts val="0"/>
              </a:spcBef>
              <a:spcAft>
                <a:spcPts val="800"/>
              </a:spcAft>
              <a:buSzPts val="1000"/>
              <a:buFont typeface="Symbol" panose="05050102010706020507" pitchFamily="18" charset="2"/>
              <a:buChar char=""/>
              <a:tabLst>
                <a:tab pos="457200" algn="l"/>
              </a:tabLst>
            </a:pPr>
            <a:r>
              <a:rPr lang="en-US" kern="100" dirty="0">
                <a:effectLst/>
                <a:latin typeface="Calibri" panose="020F0502020204030204" pitchFamily="34" charset="0"/>
                <a:ea typeface="Calibri" panose="020F0502020204030204" pitchFamily="34" charset="0"/>
                <a:cs typeface="Calibri" panose="020F0502020204030204" pitchFamily="34" charset="0"/>
              </a:rPr>
              <a:t>Conduct service clinics several times a year.</a:t>
            </a:r>
          </a:p>
          <a:p>
            <a:pPr lvl="1" indent="-342900">
              <a:lnSpc>
                <a:spcPct val="115000"/>
              </a:lnSpc>
              <a:spcBef>
                <a:spcPts val="0"/>
              </a:spcBef>
              <a:spcAft>
                <a:spcPts val="800"/>
              </a:spcAft>
              <a:buSzPts val="1000"/>
              <a:buFont typeface="Symbol" panose="05050102010706020507" pitchFamily="18" charset="2"/>
              <a:buChar char=""/>
              <a:tabLst>
                <a:tab pos="457200" algn="l"/>
              </a:tabLst>
            </a:pPr>
            <a:r>
              <a:rPr lang="en-US" kern="100" dirty="0">
                <a:effectLst/>
                <a:latin typeface="Calibri" panose="020F0502020204030204" pitchFamily="34" charset="0"/>
                <a:ea typeface="Calibri" panose="020F0502020204030204" pitchFamily="34" charset="0"/>
                <a:cs typeface="Calibri" panose="020F0502020204030204" pitchFamily="34" charset="0"/>
              </a:rPr>
              <a:t>Increase Appointments set</a:t>
            </a:r>
          </a:p>
          <a:p>
            <a:pPr lvl="1" indent="-342900">
              <a:lnSpc>
                <a:spcPct val="115000"/>
              </a:lnSpc>
              <a:spcBef>
                <a:spcPts val="0"/>
              </a:spcBef>
              <a:spcAft>
                <a:spcPts val="800"/>
              </a:spcAft>
              <a:buSzPts val="1000"/>
              <a:buFont typeface="Symbol" panose="05050102010706020507" pitchFamily="18" charset="2"/>
              <a:buChar char=""/>
              <a:tabLst>
                <a:tab pos="457200" algn="l"/>
              </a:tabLst>
            </a:pPr>
            <a:endParaRPr lang="en-US" kern="100" dirty="0">
              <a:effectLst/>
              <a:latin typeface="Calibri" panose="020F0502020204030204" pitchFamily="34" charset="0"/>
              <a:ea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3" y="1547447"/>
            <a:ext cx="8999229" cy="4493916"/>
          </a:xfrm>
        </p:spPr>
        <p:txBody>
          <a:bodyPr>
            <a:normAutofit fontScale="92500" lnSpcReduction="20000"/>
          </a:bodyPr>
          <a:lstStyle/>
          <a:p>
            <a:pPr marL="0" indent="0">
              <a:buNone/>
            </a:pP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achieve your goals:</a:t>
            </a:r>
          </a:p>
          <a:p>
            <a:pPr lvl="1" indent="-342900">
              <a:lnSpc>
                <a:spcPct val="115000"/>
              </a:lnSpc>
              <a:spcBef>
                <a:spcPts val="0"/>
              </a:spcBef>
              <a:spcAft>
                <a:spcPts val="800"/>
              </a:spcAft>
              <a:buSzPts val="1000"/>
              <a:buFont typeface="Symbol" panose="05050102010706020507" pitchFamily="18" charset="2"/>
              <a:buChar char=""/>
              <a:tabLst>
                <a:tab pos="457200" algn="l"/>
              </a:tabLst>
            </a:pPr>
            <a:r>
              <a:rPr lang="en-US" b="1" kern="100" dirty="0">
                <a:effectLst/>
                <a:latin typeface="Calibri" panose="020F0502020204030204" pitchFamily="34" charset="0"/>
                <a:ea typeface="Calibri" panose="020F0502020204030204" pitchFamily="34" charset="0"/>
                <a:cs typeface="Calibri" panose="020F0502020204030204" pitchFamily="34" charset="0"/>
              </a:rPr>
              <a:t>Digital Marketing:</a:t>
            </a:r>
            <a:r>
              <a:rPr lang="en-US" kern="100" dirty="0">
                <a:effectLst/>
                <a:latin typeface="Calibri" panose="020F0502020204030204" pitchFamily="34" charset="0"/>
                <a:ea typeface="Calibri" panose="020F0502020204030204" pitchFamily="34" charset="0"/>
                <a:cs typeface="Calibri" panose="020F0502020204030204" pitchFamily="34" charset="0"/>
              </a:rPr>
              <a:t> Increase valuable content from the service department on our social media platforms and allocate a budget for this. (FB, IG, </a:t>
            </a:r>
            <a:r>
              <a:rPr lang="en-US" kern="100" dirty="0" err="1">
                <a:effectLst/>
                <a:latin typeface="Calibri" panose="020F0502020204030204" pitchFamily="34" charset="0"/>
                <a:ea typeface="Calibri" panose="020F0502020204030204" pitchFamily="34" charset="0"/>
                <a:cs typeface="Calibri" panose="020F0502020204030204" pitchFamily="34" charset="0"/>
              </a:rPr>
              <a:t>Tiktok</a:t>
            </a:r>
            <a:r>
              <a:rPr lang="en-US" kern="100" dirty="0">
                <a:effectLst/>
                <a:latin typeface="Calibri" panose="020F0502020204030204" pitchFamily="34" charset="0"/>
                <a:ea typeface="Calibri" panose="020F0502020204030204" pitchFamily="34" charset="0"/>
                <a:cs typeface="Calibri" panose="020F0502020204030204" pitchFamily="34" charset="0"/>
              </a:rPr>
              <a:t>, </a:t>
            </a:r>
            <a:r>
              <a:rPr lang="en-US" kern="100" dirty="0" err="1">
                <a:effectLst/>
                <a:latin typeface="Calibri" panose="020F0502020204030204" pitchFamily="34" charset="0"/>
                <a:ea typeface="Calibri" panose="020F0502020204030204" pitchFamily="34" charset="0"/>
                <a:cs typeface="Calibri" panose="020F0502020204030204" pitchFamily="34" charset="0"/>
              </a:rPr>
              <a:t>etc</a:t>
            </a:r>
            <a:r>
              <a:rPr lang="en-US" kern="100" dirty="0">
                <a:effectLst/>
                <a:latin typeface="Calibri" panose="020F0502020204030204" pitchFamily="34" charset="0"/>
                <a:ea typeface="Calibri" panose="020F0502020204030204" pitchFamily="34" charset="0"/>
                <a:cs typeface="Calibri" panose="020F0502020204030204" pitchFamily="34" charset="0"/>
              </a:rPr>
              <a:t>) </a:t>
            </a:r>
          </a:p>
          <a:p>
            <a:pPr lvl="1" indent="-342900">
              <a:lnSpc>
                <a:spcPct val="115000"/>
              </a:lnSpc>
              <a:spcBef>
                <a:spcPts val="0"/>
              </a:spcBef>
              <a:spcAft>
                <a:spcPts val="800"/>
              </a:spcAft>
              <a:buSzPts val="1000"/>
              <a:buFont typeface="Symbol" panose="05050102010706020507" pitchFamily="18" charset="2"/>
              <a:buChar char=""/>
              <a:tabLst>
                <a:tab pos="457200" algn="l"/>
              </a:tabLst>
            </a:pPr>
            <a:r>
              <a:rPr lang="en-US" b="1" kern="100" dirty="0">
                <a:latin typeface="Calibri" panose="020F0502020204030204" pitchFamily="34" charset="0"/>
                <a:ea typeface="Calibri" panose="020F0502020204030204" pitchFamily="34" charset="0"/>
                <a:cs typeface="Calibri" panose="020F0502020204030204" pitchFamily="34" charset="0"/>
              </a:rPr>
              <a:t>Traditional Marketing</a:t>
            </a:r>
            <a:r>
              <a:rPr lang="en-US" kern="100" dirty="0">
                <a:latin typeface="Calibri" panose="020F0502020204030204" pitchFamily="34" charset="0"/>
                <a:ea typeface="Calibri" panose="020F0502020204030204" pitchFamily="34" charset="0"/>
                <a:cs typeface="Calibri" panose="020F0502020204030204" pitchFamily="34" charset="0"/>
              </a:rPr>
              <a:t>: Billboard, newspaper, magazines, flyers, etc. </a:t>
            </a:r>
            <a:endParaRPr lang="en-US" kern="100" dirty="0">
              <a:effectLst/>
              <a:latin typeface="Calibri" panose="020F0502020204030204" pitchFamily="34" charset="0"/>
              <a:ea typeface="Calibri" panose="020F0502020204030204" pitchFamily="34" charset="0"/>
              <a:cs typeface="Calibri" panose="020F0502020204030204" pitchFamily="34" charset="0"/>
            </a:endParaRPr>
          </a:p>
          <a:p>
            <a:pPr lvl="1" indent="-342900">
              <a:lnSpc>
                <a:spcPct val="115000"/>
              </a:lnSpc>
              <a:spcBef>
                <a:spcPts val="0"/>
              </a:spcBef>
              <a:spcAft>
                <a:spcPts val="800"/>
              </a:spcAft>
              <a:buSzPts val="1000"/>
              <a:buFont typeface="Symbol" panose="05050102010706020507" pitchFamily="18" charset="2"/>
              <a:buChar char=""/>
              <a:tabLst>
                <a:tab pos="457200" algn="l"/>
              </a:tabLst>
            </a:pPr>
            <a:r>
              <a:rPr lang="en-US" b="1" kern="100" dirty="0">
                <a:effectLst/>
                <a:latin typeface="Calibri" panose="020F0502020204030204" pitchFamily="34" charset="0"/>
                <a:ea typeface="Calibri" panose="020F0502020204030204" pitchFamily="34" charset="0"/>
                <a:cs typeface="Calibri" panose="020F0502020204030204" pitchFamily="34" charset="0"/>
              </a:rPr>
              <a:t>Loyalty Program:</a:t>
            </a:r>
            <a:r>
              <a:rPr lang="en-US" kern="100" dirty="0">
                <a:effectLst/>
                <a:latin typeface="Calibri" panose="020F0502020204030204" pitchFamily="34" charset="0"/>
                <a:ea typeface="Calibri" panose="020F0502020204030204" pitchFamily="34" charset="0"/>
                <a:cs typeface="Calibri" panose="020F0502020204030204" pitchFamily="34" charset="0"/>
              </a:rPr>
              <a:t> Develop an incentive program to encourage customers to visit us regularly, thereby increasing the retention rate.</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evaluate your changes:</a:t>
            </a:r>
          </a:p>
          <a:p>
            <a:pPr lvl="1" indent="-342900">
              <a:lnSpc>
                <a:spcPct val="115000"/>
              </a:lnSpc>
              <a:spcBef>
                <a:spcPts val="0"/>
              </a:spcBef>
              <a:spcAft>
                <a:spcPts val="800"/>
              </a:spcAft>
              <a:buSzPts val="1000"/>
              <a:buFont typeface="Symbol" panose="05050102010706020507" pitchFamily="18" charset="2"/>
              <a:buChar char=""/>
              <a:tabLst>
                <a:tab pos="457200" algn="l"/>
              </a:tabLst>
            </a:pPr>
            <a:r>
              <a:rPr lang="en-US" b="1" kern="100" dirty="0">
                <a:effectLst/>
                <a:latin typeface="Calibri" panose="020F0502020204030204" pitchFamily="34" charset="0"/>
                <a:ea typeface="Calibri" panose="020F0502020204030204" pitchFamily="34" charset="0"/>
                <a:cs typeface="Calibri" panose="020F0502020204030204" pitchFamily="34" charset="0"/>
              </a:rPr>
              <a:t>Customer Retention Monitoring:</a:t>
            </a:r>
            <a:r>
              <a:rPr lang="en-US" kern="100" dirty="0">
                <a:effectLst/>
                <a:latin typeface="Calibri" panose="020F0502020204030204" pitchFamily="34" charset="0"/>
                <a:ea typeface="Calibri" panose="020F0502020204030204" pitchFamily="34" charset="0"/>
                <a:cs typeface="Calibri" panose="020F0502020204030204" pitchFamily="34" charset="0"/>
              </a:rPr>
              <a:t> Utilize reports from our CRM to track customer retention and acquisition, analyzing the data monthly.</a:t>
            </a:r>
          </a:p>
          <a:p>
            <a:pPr lvl="1" indent="-342900">
              <a:lnSpc>
                <a:spcPct val="115000"/>
              </a:lnSpc>
              <a:spcBef>
                <a:spcPts val="0"/>
              </a:spcBef>
              <a:spcAft>
                <a:spcPts val="800"/>
              </a:spcAft>
              <a:buSzPts val="1000"/>
              <a:buFont typeface="Symbol" panose="05050102010706020507" pitchFamily="18" charset="2"/>
              <a:buChar char=""/>
              <a:tabLst>
                <a:tab pos="457200" algn="l"/>
              </a:tabLst>
            </a:pPr>
            <a:r>
              <a:rPr lang="en-US" b="1" kern="100" dirty="0">
                <a:effectLst/>
                <a:latin typeface="Calibri" panose="020F0502020204030204" pitchFamily="34" charset="0"/>
                <a:ea typeface="Calibri" panose="020F0502020204030204" pitchFamily="34" charset="0"/>
                <a:cs typeface="Calibri" panose="020F0502020204030204" pitchFamily="34" charset="0"/>
              </a:rPr>
              <a:t>Survey Analysis:</a:t>
            </a:r>
            <a:r>
              <a:rPr lang="en-US" kern="100" dirty="0">
                <a:effectLst/>
                <a:latin typeface="Calibri" panose="020F0502020204030204" pitchFamily="34" charset="0"/>
                <a:ea typeface="Calibri" panose="020F0502020204030204" pitchFamily="34" charset="0"/>
                <a:cs typeface="Calibri" panose="020F0502020204030204" pitchFamily="34" charset="0"/>
              </a:rPr>
              <a:t> Review and analyze the results of satisfaction surveys, making adjustments to processes based on feedback.</a:t>
            </a:r>
          </a:p>
          <a:p>
            <a:pPr lvl="1" indent="-342900">
              <a:lnSpc>
                <a:spcPct val="115000"/>
              </a:lnSpc>
              <a:spcBef>
                <a:spcPts val="0"/>
              </a:spcBef>
              <a:spcAft>
                <a:spcPts val="800"/>
              </a:spcAft>
              <a:buSzPts val="1000"/>
              <a:buFont typeface="Symbol" panose="05050102010706020507" pitchFamily="18" charset="2"/>
              <a:buChar char=""/>
              <a:tabLst>
                <a:tab pos="457200" algn="l"/>
              </a:tabLst>
            </a:pPr>
            <a:r>
              <a:rPr lang="en-US" b="1" kern="100" dirty="0">
                <a:effectLst/>
                <a:latin typeface="Calibri" panose="020F0502020204030204" pitchFamily="34" charset="0"/>
                <a:ea typeface="Calibri" panose="020F0502020204030204" pitchFamily="34" charset="0"/>
                <a:cs typeface="Calibri" panose="020F0502020204030204" pitchFamily="34" charset="0"/>
              </a:rPr>
              <a:t>Marketing Campaign Review:</a:t>
            </a:r>
            <a:r>
              <a:rPr lang="en-US" kern="100" dirty="0">
                <a:effectLst/>
                <a:latin typeface="Calibri" panose="020F0502020204030204" pitchFamily="34" charset="0"/>
                <a:ea typeface="Calibri" panose="020F0502020204030204" pitchFamily="34" charset="0"/>
                <a:cs typeface="Calibri" panose="020F0502020204030204" pitchFamily="34" charset="0"/>
              </a:rPr>
              <a:t> Evaluate the effectiveness of marketing campaigns by analyzing return on investment (ROI) and adjusting strategies as necessary.</a:t>
            </a:r>
          </a:p>
          <a:p>
            <a:pPr lvl="1" indent="-342900">
              <a:lnSpc>
                <a:spcPct val="115000"/>
              </a:lnSpc>
              <a:spcBef>
                <a:spcPts val="0"/>
              </a:spcBef>
              <a:spcAft>
                <a:spcPts val="800"/>
              </a:spcAft>
              <a:buSzPts val="1000"/>
              <a:buFont typeface="Symbol" panose="05050102010706020507" pitchFamily="18" charset="2"/>
              <a:buChar char=""/>
              <a:tabLst>
                <a:tab pos="457200" algn="l"/>
              </a:tabLst>
            </a:pPr>
            <a:r>
              <a:rPr lang="en-US" b="1" kern="100" dirty="0">
                <a:latin typeface="Calibri" panose="020F0502020204030204" pitchFamily="34" charset="0"/>
                <a:ea typeface="Calibri" panose="020F0502020204030204" pitchFamily="34" charset="0"/>
                <a:cs typeface="Calibri" panose="020F0502020204030204" pitchFamily="34" charset="0"/>
              </a:rPr>
              <a:t>Evaluate increase in appointments set</a:t>
            </a:r>
            <a:endParaRPr lang="en-US" b="1" kern="100" dirty="0">
              <a:effectLst/>
              <a:latin typeface="Calibri" panose="020F0502020204030204" pitchFamily="34" charset="0"/>
              <a:ea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41234021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NADA Guide is 60% for CP and 40% between warranty and internal, so we have very healthy levels, with space to increase warranty and internal. Ww pay techs based on hourly + commission but hourly rate is fixed by experience, not labor. </a:t>
            </a:r>
          </a:p>
          <a:p>
            <a:r>
              <a:rPr lang="en-US" dirty="0">
                <a:solidFill>
                  <a:srgbClr val="221E1F"/>
                </a:solidFill>
                <a:latin typeface="Calibri" panose="020F0502020204030204" pitchFamily="34" charset="0"/>
              </a:rPr>
              <a:t>Our goals is to increase our sales and gross%, especially in CP.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We plan to price labor at what it is really worth and implement variable labor rates. We plan to establish separate competitive, maintenance, and repair rates.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plan to evaluate change in gross% after first three months of implementation to see if there is at least a 5-8% increase in gross %. </a:t>
            </a:r>
          </a:p>
          <a:p>
            <a:endParaRPr lang="en-US" dirty="0"/>
          </a:p>
        </p:txBody>
      </p:sp>
      <p:graphicFrame>
        <p:nvGraphicFramePr>
          <p:cNvPr id="9" name="Object 8">
            <a:extLst>
              <a:ext uri="{FF2B5EF4-FFF2-40B4-BE49-F238E27FC236}">
                <a16:creationId xmlns:a16="http://schemas.microsoft.com/office/drawing/2014/main" id="{08AB7CB1-4739-1654-DECE-DCA008F62ABC}"/>
              </a:ext>
            </a:extLst>
          </p:cNvPr>
          <p:cNvGraphicFramePr>
            <a:graphicFrameLocks noChangeAspect="1"/>
          </p:cNvGraphicFramePr>
          <p:nvPr>
            <p:extLst>
              <p:ext uri="{D42A27DB-BD31-4B8C-83A1-F6EECF244321}">
                <p14:modId xmlns:p14="http://schemas.microsoft.com/office/powerpoint/2010/main" val="3125548929"/>
              </p:ext>
            </p:extLst>
          </p:nvPr>
        </p:nvGraphicFramePr>
        <p:xfrm>
          <a:off x="5563497" y="2200276"/>
          <a:ext cx="6537815" cy="3507797"/>
        </p:xfrm>
        <a:graphic>
          <a:graphicData uri="http://schemas.openxmlformats.org/presentationml/2006/ole">
            <mc:AlternateContent xmlns:mc="http://schemas.openxmlformats.org/markup-compatibility/2006">
              <mc:Choice xmlns:v="urn:schemas-microsoft-com:vml" Requires="v">
                <p:oleObj name="Worksheet" r:id="rId2" imgW="5082762" imgH="2728065" progId="Excel.Sheet.12">
                  <p:embed/>
                </p:oleObj>
              </mc:Choice>
              <mc:Fallback>
                <p:oleObj name="Worksheet" r:id="rId2" imgW="5082762" imgH="2728065" progId="Excel.Sheet.12">
                  <p:embed/>
                  <p:pic>
                    <p:nvPicPr>
                      <p:cNvPr id="0" name=""/>
                      <p:cNvPicPr/>
                      <p:nvPr/>
                    </p:nvPicPr>
                    <p:blipFill>
                      <a:blip r:embed="rId3"/>
                      <a:stretch>
                        <a:fillRect/>
                      </a:stretch>
                    </p:blipFill>
                    <p:spPr>
                      <a:xfrm>
                        <a:off x="5563497" y="2200276"/>
                        <a:ext cx="6537815" cy="3507797"/>
                      </a:xfrm>
                      <a:prstGeom prst="rect">
                        <a:avLst/>
                      </a:prstGeom>
                    </p:spPr>
                  </p:pic>
                </p:oleObj>
              </mc:Fallback>
            </mc:AlternateContent>
          </a:graphicData>
        </a:graphic>
      </p:graphicFrame>
    </p:spTree>
    <p:extLst>
      <p:ext uri="{BB962C8B-B14F-4D97-AF65-F5344CB8AC3E}">
        <p14:creationId xmlns:p14="http://schemas.microsoft.com/office/powerpoint/2010/main" val="3887641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796695"/>
            <a:ext cx="4184035" cy="3880772"/>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current personnel expenses are lower than we want (32% compared to 45-50%) due to lack of correct staffing. Even though that is the case, we currently have our overall expenses too high (95% compared to 80%). Currently, our other expenses are high mostly because of electricity bills and water in Puerto Rico.   </a:t>
            </a:r>
          </a:p>
          <a:p>
            <a:r>
              <a:rPr lang="en-US" dirty="0">
                <a:solidFill>
                  <a:srgbClr val="221E1F"/>
                </a:solidFill>
                <a:latin typeface="Calibri" panose="020F0502020204030204" pitchFamily="34" charset="0"/>
              </a:rPr>
              <a:t>Our goal is to increase staffing, which will increase personnel expense, and then audit our other fixed and semi-fixed expenses to see how we can lower them. </a:t>
            </a:r>
          </a:p>
          <a:p>
            <a:r>
              <a:rPr lang="en-US" dirty="0">
                <a:solidFill>
                  <a:srgbClr val="221E1F"/>
                </a:solidFill>
                <a:latin typeface="Calibri" panose="020F0502020204030204" pitchFamily="34" charset="0"/>
              </a:rPr>
              <a:t>Job fairs to recruit and evaluate solar panels for electricity issue. </a:t>
            </a:r>
            <a:r>
              <a:rPr lang="en-US" sz="1800" b="0" i="0" u="none" strike="noStrike" baseline="0" dirty="0">
                <a:solidFill>
                  <a:srgbClr val="221E1F"/>
                </a:solidFill>
                <a:latin typeface="Calibri" panose="020F0502020204030204" pitchFamily="34" charset="0"/>
              </a:rPr>
              <a:t> </a:t>
            </a:r>
          </a:p>
          <a:p>
            <a:r>
              <a:rPr lang="en-US" dirty="0"/>
              <a:t>Monthly financial statement audit. </a:t>
            </a:r>
          </a:p>
        </p:txBody>
      </p:sp>
      <p:graphicFrame>
        <p:nvGraphicFramePr>
          <p:cNvPr id="7" name="Content Placeholder 6">
            <a:extLst>
              <a:ext uri="{FF2B5EF4-FFF2-40B4-BE49-F238E27FC236}">
                <a16:creationId xmlns:a16="http://schemas.microsoft.com/office/drawing/2014/main" id="{48771662-AD61-4768-02BA-8CB1FF75BD0D}"/>
              </a:ext>
            </a:extLst>
          </p:cNvPr>
          <p:cNvGraphicFramePr>
            <a:graphicFrameLocks noGrp="1"/>
          </p:cNvGraphicFramePr>
          <p:nvPr>
            <p:ph sz="half" idx="2"/>
            <p:extLst>
              <p:ext uri="{D42A27DB-BD31-4B8C-83A1-F6EECF244321}">
                <p14:modId xmlns:p14="http://schemas.microsoft.com/office/powerpoint/2010/main" val="2528077695"/>
              </p:ext>
            </p:extLst>
          </p:nvPr>
        </p:nvGraphicFramePr>
        <p:xfrm>
          <a:off x="6269665" y="1533526"/>
          <a:ext cx="5055560" cy="4601498"/>
        </p:xfrm>
        <a:graphic>
          <a:graphicData uri="http://schemas.openxmlformats.org/drawingml/2006/table">
            <a:tbl>
              <a:tblPr/>
              <a:tblGrid>
                <a:gridCol w="842594">
                  <a:extLst>
                    <a:ext uri="{9D8B030D-6E8A-4147-A177-3AD203B41FA5}">
                      <a16:colId xmlns:a16="http://schemas.microsoft.com/office/drawing/2014/main" val="512895123"/>
                    </a:ext>
                  </a:extLst>
                </a:gridCol>
                <a:gridCol w="1909000">
                  <a:extLst>
                    <a:ext uri="{9D8B030D-6E8A-4147-A177-3AD203B41FA5}">
                      <a16:colId xmlns:a16="http://schemas.microsoft.com/office/drawing/2014/main" val="336809574"/>
                    </a:ext>
                  </a:extLst>
                </a:gridCol>
                <a:gridCol w="1461372">
                  <a:extLst>
                    <a:ext uri="{9D8B030D-6E8A-4147-A177-3AD203B41FA5}">
                      <a16:colId xmlns:a16="http://schemas.microsoft.com/office/drawing/2014/main" val="3703007479"/>
                    </a:ext>
                  </a:extLst>
                </a:gridCol>
                <a:gridCol w="842594">
                  <a:extLst>
                    <a:ext uri="{9D8B030D-6E8A-4147-A177-3AD203B41FA5}">
                      <a16:colId xmlns:a16="http://schemas.microsoft.com/office/drawing/2014/main" val="3852860254"/>
                    </a:ext>
                  </a:extLst>
                </a:gridCol>
              </a:tblGrid>
              <a:tr h="313191">
                <a:tc gridSpan="4">
                  <a:txBody>
                    <a:bodyPr/>
                    <a:lstStyle/>
                    <a:p>
                      <a:pPr algn="l" fontAlgn="b"/>
                      <a:r>
                        <a:rPr lang="en-US" sz="1000" b="1" i="0" u="none" strike="noStrike" dirty="0">
                          <a:solidFill>
                            <a:srgbClr val="000000"/>
                          </a:solidFill>
                          <a:effectLst/>
                          <a:latin typeface="Arial" panose="020B0604020202020204" pitchFamily="34" charset="0"/>
                        </a:rPr>
                        <a:t>                     Service Department Profit Centering    </a:t>
                      </a:r>
                      <a:r>
                        <a:rPr lang="en-US" sz="800" b="1" i="0" u="none" strike="noStrike" dirty="0">
                          <a:solidFill>
                            <a:srgbClr val="000000"/>
                          </a:solidFill>
                          <a:effectLst/>
                          <a:latin typeface="Arial" panose="020B0604020202020204" pitchFamily="34" charset="0"/>
                        </a:rPr>
                        <a:t> </a:t>
                      </a:r>
                      <a:endParaRPr lang="en-US" sz="1000" b="1" i="0" u="none" strike="noStrike" dirty="0">
                        <a:solidFill>
                          <a:srgbClr val="000000"/>
                        </a:solidFill>
                        <a:effectLst/>
                        <a:latin typeface="Arial" panose="020B0604020202020204" pitchFamily="34" charset="0"/>
                      </a:endParaRPr>
                    </a:p>
                  </a:txBody>
                  <a:tcPr marL="7620" marR="7620" marT="762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96747308"/>
                  </a:ext>
                </a:extLst>
              </a:tr>
              <a:tr h="373420">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40861629"/>
                  </a:ext>
                </a:extLst>
              </a:tr>
              <a:tr h="819115">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FFFFFF"/>
                          </a:solidFill>
                          <a:effectLst/>
                          <a:latin typeface="Arial" panose="020B0604020202020204" pitchFamily="34" charset="0"/>
                        </a:rPr>
                        <a:t>Expense Category</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dirty="0">
                          <a:solidFill>
                            <a:srgbClr val="FFFFFF"/>
                          </a:solidFill>
                          <a:effectLst/>
                          <a:latin typeface="Arial" panose="020B0604020202020204" pitchFamily="34" charset="0"/>
                        </a:rPr>
                        <a:t>Dollar Amount</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dirty="0">
                          <a:solidFill>
                            <a:srgbClr val="000000"/>
                          </a:solidFill>
                          <a:effectLst/>
                          <a:latin typeface="Calibri" panose="020F0502020204030204" pitchFamily="34" charset="0"/>
                        </a:rPr>
                        <a:t> </a:t>
                      </a:r>
                    </a:p>
                  </a:txBody>
                  <a:tcPr marL="7620" marR="7620" marT="762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4251354627"/>
                  </a:ext>
                </a:extLst>
              </a:tr>
              <a:tr h="301145">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Department Gross</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66,425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dirty="0">
                          <a:solidFill>
                            <a:srgbClr val="FFFFFF"/>
                          </a:solidFill>
                          <a:effectLst/>
                          <a:latin typeface="Arial" panose="020B0604020202020204" pitchFamily="34" charset="0"/>
                        </a:rPr>
                        <a:t>% of Gross</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990399803"/>
                  </a:ext>
                </a:extLst>
              </a:tr>
              <a:tr h="313191">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Variable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002620638"/>
                  </a:ext>
                </a:extLst>
              </a:tr>
              <a:tr h="313191">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Selling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280798430"/>
                  </a:ext>
                </a:extLst>
              </a:tr>
              <a:tr h="313191">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Personnel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21,653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32.60%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833109639"/>
                  </a:ext>
                </a:extLst>
              </a:tr>
              <a:tr h="313191">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Semi-Fixed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15,674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23.60%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172690107"/>
                  </a:ext>
                </a:extLst>
              </a:tr>
              <a:tr h="313191">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Fixed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26,191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39.43%</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523887529"/>
                  </a:ext>
                </a:extLst>
              </a:tr>
              <a:tr h="313191">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Unallocated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764476780"/>
                  </a:ext>
                </a:extLst>
              </a:tr>
              <a:tr h="301145">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Dealer's Salary</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87394786"/>
                  </a:ext>
                </a:extLst>
              </a:tr>
              <a:tr h="313191">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Total Expenses</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63,518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latin typeface="Calibri" panose="020F0502020204030204" pitchFamily="34" charset="0"/>
                        </a:rPr>
                        <a:t>95.62%</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7817260"/>
                  </a:ext>
                </a:extLst>
              </a:tr>
              <a:tr h="301145">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Net Profit</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2,907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latin typeface="Calibri" panose="020F0502020204030204" pitchFamily="34" charset="0"/>
                        </a:rPr>
                        <a:t>4.38%</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64310365"/>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we average around 1,000 hours a month, when we have 1,288 hours available with our current team. We have a huge area of opportunity with our current techs to increase their proficiency. We believe we have to better our communication and organization as a team to maximize efforts. </a:t>
            </a:r>
          </a:p>
          <a:p>
            <a:r>
              <a:rPr lang="en-US" dirty="0">
                <a:solidFill>
                  <a:srgbClr val="221E1F"/>
                </a:solidFill>
                <a:latin typeface="Calibri" panose="020F0502020204030204" pitchFamily="34" charset="0"/>
              </a:rPr>
              <a:t>Increase Warranty labor rate and evaluate increasing CP based on competition. Also, increase our proficiency from 76% to at least 90% from here to end of year.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We plan and already submitted a request to our OEM to increase warranty rate to $85, and then we plan to audit our techs time with our PM at Hyundai to increase proficiency. Lastly, increase appointments.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plan to include this stat as a part of the weekly meeting to evaluate it constantly.</a:t>
            </a:r>
          </a:p>
          <a:p>
            <a:endParaRPr lang="en-US" dirty="0"/>
          </a:p>
        </p:txBody>
      </p:sp>
      <p:graphicFrame>
        <p:nvGraphicFramePr>
          <p:cNvPr id="8" name="Content Placeholder 7">
            <a:extLst>
              <a:ext uri="{FF2B5EF4-FFF2-40B4-BE49-F238E27FC236}">
                <a16:creationId xmlns:a16="http://schemas.microsoft.com/office/drawing/2014/main" id="{F3AFF420-BBC3-A65D-DF30-4157AC01DC0E}"/>
              </a:ext>
            </a:extLst>
          </p:cNvPr>
          <p:cNvGraphicFramePr>
            <a:graphicFrameLocks noGrp="1"/>
          </p:cNvGraphicFramePr>
          <p:nvPr>
            <p:ph sz="half" idx="2"/>
            <p:extLst>
              <p:ext uri="{D42A27DB-BD31-4B8C-83A1-F6EECF244321}">
                <p14:modId xmlns:p14="http://schemas.microsoft.com/office/powerpoint/2010/main" val="3354116158"/>
              </p:ext>
            </p:extLst>
          </p:nvPr>
        </p:nvGraphicFramePr>
        <p:xfrm>
          <a:off x="5089523" y="475862"/>
          <a:ext cx="6349809" cy="5429198"/>
        </p:xfrm>
        <a:graphic>
          <a:graphicData uri="http://schemas.openxmlformats.org/drawingml/2006/table">
            <a:tbl>
              <a:tblPr/>
              <a:tblGrid>
                <a:gridCol w="521010">
                  <a:extLst>
                    <a:ext uri="{9D8B030D-6E8A-4147-A177-3AD203B41FA5}">
                      <a16:colId xmlns:a16="http://schemas.microsoft.com/office/drawing/2014/main" val="3904046205"/>
                    </a:ext>
                  </a:extLst>
                </a:gridCol>
                <a:gridCol w="998602">
                  <a:extLst>
                    <a:ext uri="{9D8B030D-6E8A-4147-A177-3AD203B41FA5}">
                      <a16:colId xmlns:a16="http://schemas.microsoft.com/office/drawing/2014/main" val="4146511410"/>
                    </a:ext>
                  </a:extLst>
                </a:gridCol>
                <a:gridCol w="900913">
                  <a:extLst>
                    <a:ext uri="{9D8B030D-6E8A-4147-A177-3AD203B41FA5}">
                      <a16:colId xmlns:a16="http://schemas.microsoft.com/office/drawing/2014/main" val="1756476184"/>
                    </a:ext>
                  </a:extLst>
                </a:gridCol>
                <a:gridCol w="521010">
                  <a:extLst>
                    <a:ext uri="{9D8B030D-6E8A-4147-A177-3AD203B41FA5}">
                      <a16:colId xmlns:a16="http://schemas.microsoft.com/office/drawing/2014/main" val="649716689"/>
                    </a:ext>
                  </a:extLst>
                </a:gridCol>
                <a:gridCol w="727243">
                  <a:extLst>
                    <a:ext uri="{9D8B030D-6E8A-4147-A177-3AD203B41FA5}">
                      <a16:colId xmlns:a16="http://schemas.microsoft.com/office/drawing/2014/main" val="2781434563"/>
                    </a:ext>
                  </a:extLst>
                </a:gridCol>
                <a:gridCol w="477592">
                  <a:extLst>
                    <a:ext uri="{9D8B030D-6E8A-4147-A177-3AD203B41FA5}">
                      <a16:colId xmlns:a16="http://schemas.microsoft.com/office/drawing/2014/main" val="2890643107"/>
                    </a:ext>
                  </a:extLst>
                </a:gridCol>
                <a:gridCol w="640409">
                  <a:extLst>
                    <a:ext uri="{9D8B030D-6E8A-4147-A177-3AD203B41FA5}">
                      <a16:colId xmlns:a16="http://schemas.microsoft.com/office/drawing/2014/main" val="1522221206"/>
                    </a:ext>
                  </a:extLst>
                </a:gridCol>
                <a:gridCol w="521010">
                  <a:extLst>
                    <a:ext uri="{9D8B030D-6E8A-4147-A177-3AD203B41FA5}">
                      <a16:colId xmlns:a16="http://schemas.microsoft.com/office/drawing/2014/main" val="994355799"/>
                    </a:ext>
                  </a:extLst>
                </a:gridCol>
                <a:gridCol w="521010">
                  <a:extLst>
                    <a:ext uri="{9D8B030D-6E8A-4147-A177-3AD203B41FA5}">
                      <a16:colId xmlns:a16="http://schemas.microsoft.com/office/drawing/2014/main" val="305879702"/>
                    </a:ext>
                  </a:extLst>
                </a:gridCol>
                <a:gridCol w="521010">
                  <a:extLst>
                    <a:ext uri="{9D8B030D-6E8A-4147-A177-3AD203B41FA5}">
                      <a16:colId xmlns:a16="http://schemas.microsoft.com/office/drawing/2014/main" val="3539077472"/>
                    </a:ext>
                  </a:extLst>
                </a:gridCol>
              </a:tblGrid>
              <a:tr h="16794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714205029"/>
                  </a:ext>
                </a:extLst>
              </a:tr>
              <a:tr h="20023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800" b="1" i="0" u="none" strike="noStrike">
                          <a:solidFill>
                            <a:srgbClr val="000000"/>
                          </a:solidFill>
                          <a:effectLst/>
                          <a:latin typeface="Arial" panose="020B0604020202020204" pitchFamily="34" charset="0"/>
                        </a:rPr>
                        <a:t>NADA ACTUAL SERVICE ANALYSIS     </a:t>
                      </a:r>
                    </a:p>
                  </a:txBody>
                  <a:tcPr marL="4292" marR="4292" marT="4292"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29406176"/>
                  </a:ext>
                </a:extLst>
              </a:tr>
              <a:tr h="43923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Performance</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81065640"/>
                  </a:ext>
                </a:extLst>
              </a:tr>
              <a:tr h="238993">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500" b="1" i="1" u="none" strike="noStrike">
                          <a:solidFill>
                            <a:srgbClr val="FFFFFF"/>
                          </a:solidFill>
                          <a:effectLst/>
                          <a:latin typeface="Arial" panose="020B060402020202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Labor Sales / Month</a:t>
                      </a:r>
                    </a:p>
                  </a:txBody>
                  <a:tcPr marL="4292" marR="4292" marT="429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Effective Labor Rate</a:t>
                      </a:r>
                    </a:p>
                  </a:txBody>
                  <a:tcPr marL="4292" marR="4292" marT="429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Hours Billed</a:t>
                      </a:r>
                    </a:p>
                  </a:txBody>
                  <a:tcPr marL="4292" marR="4292" marT="429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003744623"/>
                  </a:ext>
                </a:extLst>
              </a:tr>
              <a:tr h="16794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Customer Car*</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52,493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r" fontAlgn="b"/>
                      <a:r>
                        <a:rPr lang="en-US" sz="600" b="0" i="0" u="none" strike="noStrike">
                          <a:solidFill>
                            <a:srgbClr val="000000"/>
                          </a:solidFill>
                          <a:effectLst/>
                          <a:latin typeface="Arial" panose="020B0604020202020204" pitchFamily="34" charset="0"/>
                        </a:rPr>
                        <a:t>85.00 </a:t>
                      </a:r>
                    </a:p>
                  </a:txBody>
                  <a:tcPr marL="4292" marR="4292" marT="4292"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4292" marR="4292" marT="4292"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617.6</a:t>
                      </a:r>
                    </a:p>
                  </a:txBody>
                  <a:tcPr marL="4292" marR="4292" marT="4292"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54996200"/>
                  </a:ext>
                </a:extLst>
              </a:tr>
              <a:tr h="16794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Customer Truck*</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0.00</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13002349"/>
                  </a:ext>
                </a:extLst>
              </a:tr>
              <a:tr h="16794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Customer Other*</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0.00</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89838924"/>
                  </a:ext>
                </a:extLst>
              </a:tr>
              <a:tr h="16794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Warranty</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26,450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r" fontAlgn="b"/>
                      <a:r>
                        <a:rPr lang="en-US" sz="600" b="0" i="0" u="none" strike="noStrike">
                          <a:solidFill>
                            <a:srgbClr val="000000"/>
                          </a:solidFill>
                          <a:effectLst/>
                          <a:latin typeface="Arial" panose="020B0604020202020204" pitchFamily="34" charset="0"/>
                        </a:rPr>
                        <a:t>75.00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352.7</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07125464"/>
                  </a:ext>
                </a:extLst>
              </a:tr>
              <a:tr h="16794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Internal</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402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r" fontAlgn="b"/>
                      <a:r>
                        <a:rPr lang="en-US" sz="600" b="0" i="0" u="none" strike="noStrike">
                          <a:solidFill>
                            <a:srgbClr val="000000"/>
                          </a:solidFill>
                          <a:effectLst/>
                          <a:latin typeface="Arial" panose="020B0604020202020204" pitchFamily="34" charset="0"/>
                        </a:rPr>
                        <a:t>45.00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8.9</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57461811"/>
                  </a:ext>
                </a:extLst>
              </a:tr>
              <a:tr h="16794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New Vehicle Prep</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0.00</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16418329"/>
                  </a:ext>
                </a:extLst>
              </a:tr>
              <a:tr h="16148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Total</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79,345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292" marR="4292" marT="4292" marB="0"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292" marR="4292" marT="4292"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292" marR="4292" marT="429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979.2</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292" marR="4292" marT="4292"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66255569"/>
                  </a:ext>
                </a:extLst>
              </a:tr>
              <a:tr h="16794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057722393"/>
                  </a:ext>
                </a:extLst>
              </a:tr>
              <a:tr h="16148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1" i="1" u="none" strike="noStrike">
                          <a:solidFill>
                            <a:srgbClr val="000000"/>
                          </a:solidFill>
                          <a:effectLst/>
                          <a:latin typeface="Arial" panose="020B0604020202020204" pitchFamily="34" charset="0"/>
                        </a:rPr>
                        <a:t>POTENTIAL</a:t>
                      </a:r>
                    </a:p>
                  </a:txBody>
                  <a:tcPr marL="4292" marR="4292" marT="4292" marB="0" anchor="b">
                    <a:lnL>
                      <a:noFill/>
                    </a:lnL>
                    <a:lnR>
                      <a:noFill/>
                    </a:lnR>
                    <a:lnT>
                      <a:noFill/>
                    </a:lnT>
                    <a:lnB>
                      <a:noFill/>
                    </a:lnB>
                    <a:solidFill>
                      <a:srgbClr val="FFFFFF"/>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356332470"/>
                  </a:ext>
                </a:extLst>
              </a:tr>
              <a:tr h="17440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                79,345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979.16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 $        81.03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82365471"/>
                  </a:ext>
                </a:extLst>
              </a:tr>
              <a:tr h="235818">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Total labor sales for month</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solidFill>
                            <a:srgbClr val="000000"/>
                          </a:solidFill>
                          <a:effectLst/>
                          <a:latin typeface="Arial" panose="020B0604020202020204" pitchFamily="34" charset="0"/>
                        </a:rPr>
                        <a:t>Total hours billed</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560448999"/>
                  </a:ext>
                </a:extLst>
              </a:tr>
              <a:tr h="16794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96922131"/>
                  </a:ext>
                </a:extLst>
              </a:tr>
              <a:tr h="155023">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7.00</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8</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23</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Arial" panose="020B060402020202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1,288.0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dirty="0">
                          <a:solidFill>
                            <a:srgbClr val="000000"/>
                          </a:solidFill>
                          <a:effectLst/>
                          <a:latin typeface="Calibri" panose="020F0502020204030204" pitchFamily="34" charset="0"/>
                        </a:rPr>
                        <a:t> </a:t>
                      </a:r>
                    </a:p>
                  </a:txBody>
                  <a:tcPr marL="4292" marR="4292" marT="4292"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68440552"/>
                  </a:ext>
                </a:extLst>
              </a:tr>
              <a:tr h="235818">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 Service mechanical technicians</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 Hours per day for one tech</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Working Days/Month</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Clock Hour Aval</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2996574881"/>
                  </a:ext>
                </a:extLst>
              </a:tr>
              <a:tr h="155023">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08938689"/>
                  </a:ext>
                </a:extLst>
              </a:tr>
              <a:tr h="155023">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1,288.0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x</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 $           81.03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    104,371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130463.7</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242053939"/>
                  </a:ext>
                </a:extLst>
              </a:tr>
              <a:tr h="25191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Clock Hours Available</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rowSpan="2">
                  <a:txBody>
                    <a:bodyPr/>
                    <a:lstStyle/>
                    <a:p>
                      <a:pPr algn="ctr" fontAlgn="b"/>
                      <a:r>
                        <a:rPr lang="en-US" sz="500" b="0" i="0" u="none" strike="noStrike">
                          <a:solidFill>
                            <a:srgbClr val="000000"/>
                          </a:solidFill>
                          <a:effectLst/>
                          <a:latin typeface="Arial" panose="020B0604020202020204" pitchFamily="34" charset="0"/>
                        </a:rPr>
                        <a:t>Labor sales potential @100%</a:t>
                      </a:r>
                    </a:p>
                  </a:txBody>
                  <a:tcPr marL="4292" marR="4292" marT="4292"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rowSpan="2">
                  <a:txBody>
                    <a:bodyPr/>
                    <a:lstStyle/>
                    <a:p>
                      <a:pPr algn="ctr" fontAlgn="b"/>
                      <a:r>
                        <a:rPr lang="en-US" sz="500" b="0" i="0" u="none" strike="noStrike">
                          <a:solidFill>
                            <a:srgbClr val="000000"/>
                          </a:solidFill>
                          <a:effectLst/>
                          <a:latin typeface="Calibri" panose="020F0502020204030204" pitchFamily="34" charset="0"/>
                        </a:rPr>
                        <a:t>Labor sales potential @ 125%</a:t>
                      </a:r>
                    </a:p>
                  </a:txBody>
                  <a:tcPr marL="4292" marR="4292" marT="4292"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91653365"/>
                  </a:ext>
                </a:extLst>
              </a:tr>
              <a:tr h="16794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93505522"/>
                  </a:ext>
                </a:extLst>
              </a:tr>
              <a:tr h="155023">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600" b="0" i="0" u="none" strike="noStrike">
                          <a:solidFill>
                            <a:srgbClr val="000000"/>
                          </a:solidFill>
                          <a:effectLst/>
                          <a:latin typeface="Calibri" panose="020F0502020204030204" pitchFamily="34" charset="0"/>
                        </a:rPr>
                        <a:t>How proficient are your technicians ?</a:t>
                      </a:r>
                    </a:p>
                  </a:txBody>
                  <a:tcPr marL="4292" marR="4292" marT="429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9846238"/>
                  </a:ext>
                </a:extLst>
              </a:tr>
              <a:tr h="155023">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93788060"/>
                  </a:ext>
                </a:extLst>
              </a:tr>
              <a:tr h="16794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979.2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1,288.00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76.02%</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44735282"/>
                  </a:ext>
                </a:extLst>
              </a:tr>
              <a:tr h="235818">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Billed</a:t>
                      </a:r>
                    </a:p>
                  </a:txBody>
                  <a:tcPr marL="4292" marR="4292" marT="4292"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Available</a:t>
                      </a:r>
                    </a:p>
                  </a:txBody>
                  <a:tcPr marL="4292" marR="4292" marT="4292"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Tech Proficiency</a:t>
                      </a:r>
                    </a:p>
                  </a:txBody>
                  <a:tcPr marL="4292" marR="4292" marT="4292"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606255132"/>
                  </a:ext>
                </a:extLst>
              </a:tr>
              <a:tr h="155023">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50933540"/>
                  </a:ext>
                </a:extLst>
              </a:tr>
              <a:tr h="155023">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309859337"/>
                  </a:ext>
                </a:extLst>
              </a:tr>
              <a:tr h="16148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dirty="0">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57955877"/>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are currently utilizing out facility at a 48%, when the guide is 75%. We currently have only 7 techs, in which 2 are quick lube.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Our goal is to increase to 60% from here till end of year.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Ww plan on hiring 2 more techs (not quick lube) to utilize our bay capacity and also increasing our effective labor rate with an increase in warranty.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will include facility potential as a stat in our weekly service meeting. </a:t>
            </a:r>
          </a:p>
          <a:p>
            <a:endParaRPr lang="en-US" dirty="0"/>
          </a:p>
        </p:txBody>
      </p:sp>
      <p:graphicFrame>
        <p:nvGraphicFramePr>
          <p:cNvPr id="7" name="Content Placeholder 6">
            <a:extLst>
              <a:ext uri="{FF2B5EF4-FFF2-40B4-BE49-F238E27FC236}">
                <a16:creationId xmlns:a16="http://schemas.microsoft.com/office/drawing/2014/main" id="{6FD15923-3384-94E3-2C84-4D6F0551CD97}"/>
              </a:ext>
            </a:extLst>
          </p:cNvPr>
          <p:cNvGraphicFramePr>
            <a:graphicFrameLocks noGrp="1"/>
          </p:cNvGraphicFramePr>
          <p:nvPr>
            <p:ph sz="half" idx="2"/>
            <p:extLst>
              <p:ext uri="{D42A27DB-BD31-4B8C-83A1-F6EECF244321}">
                <p14:modId xmlns:p14="http://schemas.microsoft.com/office/powerpoint/2010/main" val="3589490083"/>
              </p:ext>
            </p:extLst>
          </p:nvPr>
        </p:nvGraphicFramePr>
        <p:xfrm>
          <a:off x="5342707" y="1000481"/>
          <a:ext cx="4184035" cy="4857038"/>
        </p:xfrm>
        <a:graphic>
          <a:graphicData uri="http://schemas.openxmlformats.org/drawingml/2006/table">
            <a:tbl>
              <a:tblPr/>
              <a:tblGrid>
                <a:gridCol w="1662457">
                  <a:extLst>
                    <a:ext uri="{9D8B030D-6E8A-4147-A177-3AD203B41FA5}">
                      <a16:colId xmlns:a16="http://schemas.microsoft.com/office/drawing/2014/main" val="3660565180"/>
                    </a:ext>
                  </a:extLst>
                </a:gridCol>
                <a:gridCol w="1093428">
                  <a:extLst>
                    <a:ext uri="{9D8B030D-6E8A-4147-A177-3AD203B41FA5}">
                      <a16:colId xmlns:a16="http://schemas.microsoft.com/office/drawing/2014/main" val="3367715220"/>
                    </a:ext>
                  </a:extLst>
                </a:gridCol>
                <a:gridCol w="714075">
                  <a:extLst>
                    <a:ext uri="{9D8B030D-6E8A-4147-A177-3AD203B41FA5}">
                      <a16:colId xmlns:a16="http://schemas.microsoft.com/office/drawing/2014/main" val="3611319939"/>
                    </a:ext>
                  </a:extLst>
                </a:gridCol>
                <a:gridCol w="714075">
                  <a:extLst>
                    <a:ext uri="{9D8B030D-6E8A-4147-A177-3AD203B41FA5}">
                      <a16:colId xmlns:a16="http://schemas.microsoft.com/office/drawing/2014/main" val="3042014407"/>
                    </a:ext>
                  </a:extLst>
                </a:gridCol>
              </a:tblGrid>
              <a:tr h="265085">
                <a:tc gridSpan="4">
                  <a:txBody>
                    <a:bodyPr/>
                    <a:lstStyle/>
                    <a:p>
                      <a:pPr algn="ctr" fontAlgn="b"/>
                      <a:r>
                        <a:rPr lang="en-US" sz="900" b="1" i="0" u="none" strike="noStrike">
                          <a:solidFill>
                            <a:srgbClr val="FFFFFF"/>
                          </a:solidFill>
                          <a:effectLst/>
                          <a:latin typeface="Arial" panose="020B0604020202020204" pitchFamily="34" charset="0"/>
                        </a:rPr>
                        <a:t>FACILITY POTENTIAL</a:t>
                      </a:r>
                    </a:p>
                  </a:txBody>
                  <a:tcPr marL="6834" marR="6834" marT="683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15737530"/>
                  </a:ext>
                </a:extLst>
              </a:tr>
              <a:tr h="581477">
                <a:tc>
                  <a:txBody>
                    <a:bodyPr/>
                    <a:lstStyle/>
                    <a:p>
                      <a:pPr algn="l" fontAlgn="b"/>
                      <a:r>
                        <a:rPr lang="en-US" sz="900" b="0" i="0" u="none" strike="noStrike">
                          <a:solidFill>
                            <a:srgbClr val="FFFFFF"/>
                          </a:solidFill>
                          <a:effectLst/>
                          <a:latin typeface="Arial" panose="020B0604020202020204" pitchFamily="34" charset="0"/>
                        </a:rPr>
                        <a:t>Number of Bays</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latin typeface="Calibri" panose="020F0502020204030204" pitchFamily="34" charset="0"/>
                        </a:rPr>
                        <a:t>11</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495140869"/>
                  </a:ext>
                </a:extLst>
              </a:tr>
              <a:tr h="213778">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dirty="0">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926006605"/>
                  </a:ext>
                </a:extLst>
              </a:tr>
              <a:tr h="222329">
                <a:tc>
                  <a:txBody>
                    <a:bodyPr/>
                    <a:lstStyle/>
                    <a:p>
                      <a:pPr algn="l" fontAlgn="b"/>
                      <a:r>
                        <a:rPr lang="en-US" sz="900" b="0" i="0" u="none" strike="noStrike">
                          <a:solidFill>
                            <a:srgbClr val="FFFFFF"/>
                          </a:solidFill>
                          <a:effectLst/>
                          <a:latin typeface="Arial" panose="020B0604020202020204" pitchFamily="34" charset="0"/>
                        </a:rPr>
                        <a:t>Number of Days</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latin typeface="Calibri" panose="020F0502020204030204" pitchFamily="34" charset="0"/>
                        </a:rPr>
                        <a:t>23</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652977118"/>
                  </a:ext>
                </a:extLst>
              </a:tr>
              <a:tr h="222329">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203972810"/>
                  </a:ext>
                </a:extLst>
              </a:tr>
              <a:tr h="222329">
                <a:tc>
                  <a:txBody>
                    <a:bodyPr/>
                    <a:lstStyle/>
                    <a:p>
                      <a:pPr algn="l" fontAlgn="b"/>
                      <a:r>
                        <a:rPr lang="en-US" sz="900" b="0" i="0" u="none" strike="noStrike">
                          <a:solidFill>
                            <a:srgbClr val="FFFFFF"/>
                          </a:solidFill>
                          <a:effectLst/>
                          <a:latin typeface="Arial" panose="020B0604020202020204" pitchFamily="34" charset="0"/>
                        </a:rPr>
                        <a:t>Number of Hours</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latin typeface="Calibri" panose="020F0502020204030204" pitchFamily="34" charset="0"/>
                        </a:rPr>
                        <a:t>8</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82793030"/>
                  </a:ext>
                </a:extLst>
              </a:tr>
              <a:tr h="222329">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124583572"/>
                  </a:ext>
                </a:extLst>
              </a:tr>
              <a:tr h="222329">
                <a:tc>
                  <a:txBody>
                    <a:bodyPr/>
                    <a:lstStyle/>
                    <a:p>
                      <a:pPr algn="l" fontAlgn="b"/>
                      <a:r>
                        <a:rPr lang="en-US" sz="900" b="0" i="0" u="none" strike="noStrike">
                          <a:solidFill>
                            <a:srgbClr val="FFFFFF"/>
                          </a:solidFill>
                          <a:effectLst/>
                          <a:latin typeface="Arial" panose="020B0604020202020204" pitchFamily="34" charset="0"/>
                        </a:rPr>
                        <a:t>Effective Labor Rate</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              81.03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949043297"/>
                  </a:ext>
                </a:extLst>
              </a:tr>
              <a:tr h="222329">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latin typeface="Arial" panose="020B0604020202020204" pitchFamily="34" charset="0"/>
                        </a:rPr>
                        <a:t> </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879782062"/>
                  </a:ext>
                </a:extLst>
              </a:tr>
              <a:tr h="213778">
                <a:tc>
                  <a:txBody>
                    <a:bodyPr/>
                    <a:lstStyle/>
                    <a:p>
                      <a:pPr algn="l" fontAlgn="b"/>
                      <a:r>
                        <a:rPr lang="en-US" sz="900" b="0" i="0" u="none" strike="noStrike">
                          <a:solidFill>
                            <a:srgbClr val="FFFFFF"/>
                          </a:solidFill>
                          <a:effectLst/>
                          <a:latin typeface="Arial" panose="020B0604020202020204" pitchFamily="34" charset="0"/>
                        </a:rPr>
                        <a:t>FACILITY POTENTIAL</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          164,012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584419578"/>
                  </a:ext>
                </a:extLst>
              </a:tr>
              <a:tr h="222329">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192717317"/>
                  </a:ext>
                </a:extLst>
              </a:tr>
              <a:tr h="213778">
                <a:tc>
                  <a:txBody>
                    <a:bodyPr/>
                    <a:lstStyle/>
                    <a:p>
                      <a:pPr algn="l" fontAlgn="b"/>
                      <a:endParaRPr lang="en-US" sz="1000" b="0" i="0" u="none" strike="noStrike">
                        <a:solidFill>
                          <a:srgbClr val="000000"/>
                        </a:solidFill>
                        <a:effectLst/>
                        <a:latin typeface="Calibri" panose="020F0502020204030204" pitchFamily="34" charset="0"/>
                      </a:endParaRPr>
                    </a:p>
                  </a:txBody>
                  <a:tcPr marL="6834" marR="6834" marT="68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6834" marR="6834" marT="68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6834" marR="6834" marT="68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6834" marR="6834" marT="68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65303973"/>
                  </a:ext>
                </a:extLst>
              </a:tr>
              <a:tr h="230881">
                <a:tc gridSpan="4">
                  <a:txBody>
                    <a:bodyPr/>
                    <a:lstStyle/>
                    <a:p>
                      <a:pPr algn="ctr" fontAlgn="b"/>
                      <a:r>
                        <a:rPr lang="en-US" sz="900" b="1" i="0" u="none" strike="noStrike">
                          <a:solidFill>
                            <a:srgbClr val="FFFFFF"/>
                          </a:solidFill>
                          <a:effectLst/>
                          <a:latin typeface="Arial" panose="020B0604020202020204" pitchFamily="34" charset="0"/>
                        </a:rPr>
                        <a:t>FACILITY UTILIZATION</a:t>
                      </a:r>
                    </a:p>
                  </a:txBody>
                  <a:tcPr marL="6834" marR="6834" marT="683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63649380"/>
                  </a:ext>
                </a:extLst>
              </a:tr>
              <a:tr h="205227">
                <a:tc>
                  <a:txBody>
                    <a:bodyPr/>
                    <a:lstStyle/>
                    <a:p>
                      <a:pPr algn="l" fontAlgn="b"/>
                      <a:r>
                        <a:rPr lang="en-US" sz="900" b="0" i="0" u="none" strike="noStrike">
                          <a:solidFill>
                            <a:srgbClr val="FFFFFF"/>
                          </a:solidFill>
                          <a:effectLst/>
                          <a:latin typeface="Arial" panose="020B0604020202020204" pitchFamily="34" charset="0"/>
                        </a:rPr>
                        <a:t>Total Labor Sales</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            79,345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064688821"/>
                  </a:ext>
                </a:extLst>
              </a:tr>
              <a:tr h="222329">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100" b="0" i="0" u="none" strike="noStrike">
                          <a:solidFill>
                            <a:srgbClr val="FFFFFF"/>
                          </a:solidFill>
                          <a:effectLst/>
                          <a:latin typeface="Arial" panose="020B0604020202020204" pitchFamily="34" charset="0"/>
                        </a:rPr>
                        <a:t>÷</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765789134"/>
                  </a:ext>
                </a:extLst>
              </a:tr>
              <a:tr h="205227">
                <a:tc>
                  <a:txBody>
                    <a:bodyPr/>
                    <a:lstStyle/>
                    <a:p>
                      <a:pPr algn="l" fontAlgn="b"/>
                      <a:r>
                        <a:rPr lang="en-US" sz="900" b="0" i="0" u="none" strike="noStrike">
                          <a:solidFill>
                            <a:srgbClr val="FFFFFF"/>
                          </a:solidFill>
                          <a:effectLst/>
                          <a:latin typeface="Arial" panose="020B0604020202020204" pitchFamily="34" charset="0"/>
                        </a:rPr>
                        <a:t>Facility Potential</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          164,012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843578897"/>
                  </a:ext>
                </a:extLst>
              </a:tr>
              <a:tr h="205227">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latin typeface="Arial" panose="020B0604020202020204" pitchFamily="34" charset="0"/>
                        </a:rPr>
                        <a:t>equals</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622908288"/>
                  </a:ext>
                </a:extLst>
              </a:tr>
              <a:tr h="205227">
                <a:tc>
                  <a:txBody>
                    <a:bodyPr/>
                    <a:lstStyle/>
                    <a:p>
                      <a:pPr algn="l" fontAlgn="b"/>
                      <a:r>
                        <a:rPr lang="en-US" sz="900" b="0" i="0" u="none" strike="noStrike">
                          <a:solidFill>
                            <a:srgbClr val="FFFFFF"/>
                          </a:solidFill>
                          <a:effectLst/>
                          <a:latin typeface="Arial" panose="020B0604020202020204" pitchFamily="34" charset="0"/>
                        </a:rPr>
                        <a:t>FACILITY UTILIZATION</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latin typeface="Calibri" panose="020F0502020204030204" pitchFamily="34" charset="0"/>
                        </a:rPr>
                        <a:t>48.38%</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102111908"/>
                  </a:ext>
                </a:extLst>
              </a:tr>
              <a:tr h="205227">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21015978"/>
                  </a:ext>
                </a:extLst>
              </a:tr>
              <a:tr h="333494">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dirty="0">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260135225"/>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563035" y="133739"/>
            <a:ext cx="8596668" cy="1320800"/>
          </a:xfrm>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3" y="1008920"/>
            <a:ext cx="4184035" cy="3880772"/>
          </a:xfrm>
        </p:spPr>
        <p:txBody>
          <a:bodyPr/>
          <a:lstStyle/>
          <a:p>
            <a:r>
              <a:rPr lang="en-US" dirty="0"/>
              <a:t>When I spoke to my service manager, we agreed on better documenting client notes and also documenting correct mileages. We also agreed on having to decrease one line Ros since we have a very high number compared to guide and aren’t maximizing clients as much as we could. We also saw an opportunity in increasing our data base from 2020-2021 and on new vehicles.</a:t>
            </a:r>
          </a:p>
        </p:txBody>
      </p:sp>
      <p:graphicFrame>
        <p:nvGraphicFramePr>
          <p:cNvPr id="13" name="Content Placeholder 12">
            <a:extLst>
              <a:ext uri="{FF2B5EF4-FFF2-40B4-BE49-F238E27FC236}">
                <a16:creationId xmlns:a16="http://schemas.microsoft.com/office/drawing/2014/main" id="{51AA354C-29B9-297B-D138-B1F965A2DF8B}"/>
              </a:ext>
            </a:extLst>
          </p:cNvPr>
          <p:cNvGraphicFramePr>
            <a:graphicFrameLocks noGrp="1"/>
          </p:cNvGraphicFramePr>
          <p:nvPr>
            <p:ph sz="half" idx="2"/>
            <p:extLst>
              <p:ext uri="{D42A27DB-BD31-4B8C-83A1-F6EECF244321}">
                <p14:modId xmlns:p14="http://schemas.microsoft.com/office/powerpoint/2010/main" val="4178195646"/>
              </p:ext>
            </p:extLst>
          </p:nvPr>
        </p:nvGraphicFramePr>
        <p:xfrm>
          <a:off x="5494006" y="485775"/>
          <a:ext cx="6240794" cy="5687767"/>
        </p:xfrm>
        <a:graphic>
          <a:graphicData uri="http://schemas.openxmlformats.org/drawingml/2006/table">
            <a:tbl>
              <a:tblPr/>
              <a:tblGrid>
                <a:gridCol w="601141">
                  <a:extLst>
                    <a:ext uri="{9D8B030D-6E8A-4147-A177-3AD203B41FA5}">
                      <a16:colId xmlns:a16="http://schemas.microsoft.com/office/drawing/2014/main" val="4130320352"/>
                    </a:ext>
                  </a:extLst>
                </a:gridCol>
                <a:gridCol w="648600">
                  <a:extLst>
                    <a:ext uri="{9D8B030D-6E8A-4147-A177-3AD203B41FA5}">
                      <a16:colId xmlns:a16="http://schemas.microsoft.com/office/drawing/2014/main" val="1506243837"/>
                    </a:ext>
                  </a:extLst>
                </a:gridCol>
                <a:gridCol w="735607">
                  <a:extLst>
                    <a:ext uri="{9D8B030D-6E8A-4147-A177-3AD203B41FA5}">
                      <a16:colId xmlns:a16="http://schemas.microsoft.com/office/drawing/2014/main" val="1257030040"/>
                    </a:ext>
                  </a:extLst>
                </a:gridCol>
                <a:gridCol w="189833">
                  <a:extLst>
                    <a:ext uri="{9D8B030D-6E8A-4147-A177-3AD203B41FA5}">
                      <a16:colId xmlns:a16="http://schemas.microsoft.com/office/drawing/2014/main" val="2806408322"/>
                    </a:ext>
                  </a:extLst>
                </a:gridCol>
                <a:gridCol w="896439">
                  <a:extLst>
                    <a:ext uri="{9D8B030D-6E8A-4147-A177-3AD203B41FA5}">
                      <a16:colId xmlns:a16="http://schemas.microsoft.com/office/drawing/2014/main" val="206501377"/>
                    </a:ext>
                  </a:extLst>
                </a:gridCol>
                <a:gridCol w="189833">
                  <a:extLst>
                    <a:ext uri="{9D8B030D-6E8A-4147-A177-3AD203B41FA5}">
                      <a16:colId xmlns:a16="http://schemas.microsoft.com/office/drawing/2014/main" val="3774683631"/>
                    </a:ext>
                  </a:extLst>
                </a:gridCol>
                <a:gridCol w="624871">
                  <a:extLst>
                    <a:ext uri="{9D8B030D-6E8A-4147-A177-3AD203B41FA5}">
                      <a16:colId xmlns:a16="http://schemas.microsoft.com/office/drawing/2014/main" val="1304815106"/>
                    </a:ext>
                  </a:extLst>
                </a:gridCol>
                <a:gridCol w="743516">
                  <a:extLst>
                    <a:ext uri="{9D8B030D-6E8A-4147-A177-3AD203B41FA5}">
                      <a16:colId xmlns:a16="http://schemas.microsoft.com/office/drawing/2014/main" val="1732885923"/>
                    </a:ext>
                  </a:extLst>
                </a:gridCol>
                <a:gridCol w="688148">
                  <a:extLst>
                    <a:ext uri="{9D8B030D-6E8A-4147-A177-3AD203B41FA5}">
                      <a16:colId xmlns:a16="http://schemas.microsoft.com/office/drawing/2014/main" val="2369753906"/>
                    </a:ext>
                  </a:extLst>
                </a:gridCol>
                <a:gridCol w="922806">
                  <a:extLst>
                    <a:ext uri="{9D8B030D-6E8A-4147-A177-3AD203B41FA5}">
                      <a16:colId xmlns:a16="http://schemas.microsoft.com/office/drawing/2014/main" val="4294599420"/>
                    </a:ext>
                  </a:extLst>
                </a:gridCol>
              </a:tblGrid>
              <a:tr h="237468">
                <a:tc gridSpan="9">
                  <a:txBody>
                    <a:bodyPr/>
                    <a:lstStyle/>
                    <a:p>
                      <a:pPr algn="ctr" fontAlgn="b"/>
                      <a:r>
                        <a:rPr lang="en-US" sz="800" b="1" i="0" u="none" strike="noStrike">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82077450"/>
                  </a:ext>
                </a:extLst>
              </a:tr>
              <a:tr h="167320">
                <a:tc gridSpan="9">
                  <a:txBody>
                    <a:bodyPr/>
                    <a:lstStyle/>
                    <a:p>
                      <a:pPr algn="ctr" fontAlgn="b"/>
                      <a:r>
                        <a:rPr lang="en-US" sz="8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05166921"/>
                  </a:ext>
                </a:extLst>
              </a:tr>
              <a:tr h="12998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30238382"/>
                  </a:ext>
                </a:extLst>
              </a:tr>
              <a:tr h="250980">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982910201"/>
                  </a:ext>
                </a:extLst>
              </a:tr>
              <a:tr h="250980">
                <a:tc>
                  <a:txBody>
                    <a:bodyPr/>
                    <a:lstStyle/>
                    <a:p>
                      <a:pPr algn="l" fontAlgn="b"/>
                      <a:r>
                        <a:rPr lang="en-US" sz="6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3,750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44.15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84.94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00103003"/>
                  </a:ext>
                </a:extLst>
              </a:tr>
              <a:tr h="250980">
                <a:tc>
                  <a:txBody>
                    <a:bodyPr/>
                    <a:lstStyle/>
                    <a:p>
                      <a:pPr algn="l" fontAlgn="b"/>
                      <a:r>
                        <a:rPr lang="en-US" sz="6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3,336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38.70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86.21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749101638"/>
                  </a:ext>
                </a:extLst>
              </a:tr>
              <a:tr h="250980">
                <a:tc>
                  <a:txBody>
                    <a:bodyPr/>
                    <a:lstStyle/>
                    <a:p>
                      <a:pPr algn="l" fontAlgn="b"/>
                      <a:r>
                        <a:rPr lang="en-US" sz="6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3,222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37.90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85.00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864264395"/>
                  </a:ext>
                </a:extLst>
              </a:tr>
              <a:tr h="250980">
                <a:tc>
                  <a:txBody>
                    <a:bodyPr/>
                    <a:lstStyle/>
                    <a:p>
                      <a:pPr algn="l" fontAlgn="b"/>
                      <a:r>
                        <a:rPr lang="en-US" sz="6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10,308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120.75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85.37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924773070"/>
                  </a:ext>
                </a:extLst>
              </a:tr>
              <a:tr h="1003920">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87.00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54744721"/>
                  </a:ext>
                </a:extLst>
              </a:tr>
              <a:tr h="501960">
                <a:tc gridSpan="2">
                  <a:txBody>
                    <a:bodyPr/>
                    <a:lstStyle/>
                    <a:p>
                      <a:pPr algn="ctr" fontAlgn="b"/>
                      <a:r>
                        <a:rPr lang="en-US" sz="600" b="0" i="0" u="none" strike="noStrike">
                          <a:effectLst/>
                          <a:latin typeface="Arial" panose="020B0604020202020204" pitchFamily="34" charset="0"/>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-1.63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897779940"/>
                  </a:ext>
                </a:extLst>
              </a:tr>
              <a:tr h="12998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58847781"/>
                  </a:ext>
                </a:extLst>
              </a:tr>
              <a:tr h="149980">
                <a:tc gridSpan="8">
                  <a:txBody>
                    <a:bodyPr/>
                    <a:lstStyle/>
                    <a:p>
                      <a:pPr algn="l" fontAlgn="b"/>
                      <a:r>
                        <a:rPr lang="en-US" sz="7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801914364"/>
                  </a:ext>
                </a:extLst>
              </a:tr>
              <a:tr h="129983">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1619.66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15.71%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401976861"/>
                  </a:ext>
                </a:extLst>
              </a:tr>
              <a:tr h="129983">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1619.66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13.41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34849976"/>
                  </a:ext>
                </a:extLst>
              </a:tr>
              <a:tr h="12998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94894952"/>
                  </a:ext>
                </a:extLst>
              </a:tr>
              <a:tr h="149980">
                <a:tc gridSpan="8">
                  <a:txBody>
                    <a:bodyPr/>
                    <a:lstStyle/>
                    <a:p>
                      <a:pPr algn="l" fontAlgn="b"/>
                      <a:r>
                        <a:rPr lang="en-US" sz="7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954546046"/>
                  </a:ext>
                </a:extLst>
              </a:tr>
              <a:tr h="129983">
                <a:tc gridSpan="2">
                  <a:txBody>
                    <a:bodyPr/>
                    <a:lstStyle/>
                    <a:p>
                      <a:pPr algn="l" fontAlgn="b"/>
                      <a:r>
                        <a:rPr lang="en-US" sz="6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10,307.87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103.08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812476799"/>
                  </a:ext>
                </a:extLst>
              </a:tr>
              <a:tr h="125490">
                <a:tc gridSpan="2">
                  <a:txBody>
                    <a:bodyPr/>
                    <a:lstStyle/>
                    <a:p>
                      <a:pPr algn="l" fontAlgn="b"/>
                      <a:r>
                        <a:rPr lang="en-US" sz="6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120.75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3726720"/>
                  </a:ext>
                </a:extLst>
              </a:tr>
              <a:tr h="125490">
                <a:tc gridSpan="2">
                  <a:txBody>
                    <a:bodyPr/>
                    <a:lstStyle/>
                    <a:p>
                      <a:pPr algn="l" fontAlgn="b"/>
                      <a:r>
                        <a:rPr lang="en-US" sz="6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6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123780"/>
                  </a:ext>
                </a:extLst>
              </a:tr>
              <a:tr h="125490">
                <a:tc gridSpan="2">
                  <a:txBody>
                    <a:bodyPr/>
                    <a:lstStyle/>
                    <a:p>
                      <a:pPr algn="l" fontAlgn="b"/>
                      <a:r>
                        <a:rPr lang="en-US" sz="6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44.15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36.56%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12682878"/>
                  </a:ext>
                </a:extLst>
              </a:tr>
              <a:tr h="125490">
                <a:tc gridSpan="2">
                  <a:txBody>
                    <a:bodyPr/>
                    <a:lstStyle/>
                    <a:p>
                      <a:pPr algn="l" fontAlgn="b"/>
                      <a:r>
                        <a:rPr lang="en-US" sz="6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38.70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32.05%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84895353"/>
                  </a:ext>
                </a:extLst>
              </a:tr>
              <a:tr h="125490">
                <a:tc gridSpan="2">
                  <a:txBody>
                    <a:bodyPr/>
                    <a:lstStyle/>
                    <a:p>
                      <a:pPr algn="l" fontAlgn="b"/>
                      <a:r>
                        <a:rPr lang="en-US" sz="6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37.90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31.39%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39447949"/>
                  </a:ext>
                </a:extLst>
              </a:tr>
              <a:tr h="129983">
                <a:tc gridSpan="2">
                  <a:txBody>
                    <a:bodyPr/>
                    <a:lstStyle/>
                    <a:p>
                      <a:pPr algn="l" fontAlgn="b"/>
                      <a:r>
                        <a:rPr lang="en-US" sz="6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67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67.00%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35093007"/>
                  </a:ext>
                </a:extLst>
              </a:tr>
              <a:tr h="12998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16219683"/>
                  </a:ext>
                </a:extLst>
              </a:tr>
              <a:tr h="149980">
                <a:tc gridSpan="8">
                  <a:txBody>
                    <a:bodyPr/>
                    <a:lstStyle/>
                    <a:p>
                      <a:pPr algn="l" fontAlgn="b"/>
                      <a:r>
                        <a:rPr lang="en-US" sz="70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2959750773"/>
                  </a:ext>
                </a:extLst>
              </a:tr>
              <a:tr h="139981">
                <a:tc>
                  <a:txBody>
                    <a:bodyPr/>
                    <a:lstStyle/>
                    <a:p>
                      <a:pPr algn="ctr" fontAlgn="b"/>
                      <a:r>
                        <a:rPr lang="en-US" sz="600" b="1" i="0" u="none" strike="noStrike">
                          <a:effectLs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3009083794"/>
                  </a:ext>
                </a:extLst>
              </a:tr>
              <a:tr h="129983">
                <a:tc>
                  <a:txBody>
                    <a:bodyPr/>
                    <a:lstStyle/>
                    <a:p>
                      <a:pPr algn="ctr" fontAlgn="b"/>
                      <a:r>
                        <a:rPr lang="en-US" sz="600" b="1" i="0" u="none" strike="noStrike">
                          <a:effectLs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a:effectLs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184097602"/>
                  </a:ext>
                </a:extLst>
              </a:tr>
              <a:tr h="134981">
                <a:tc>
                  <a:txBody>
                    <a:bodyPr/>
                    <a:lstStyle/>
                    <a:p>
                      <a:pPr algn="ctr" fontAlgn="b"/>
                      <a:r>
                        <a:rPr lang="en-US" sz="600" b="1"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13.00%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13.00%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latin typeface="Arial" panose="020B0604020202020204" pitchFamily="34" charset="0"/>
                        </a:rPr>
                        <a:t>33.00%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1261075137"/>
                  </a:ext>
                </a:extLst>
              </a:tr>
            </a:tbl>
          </a:graphicData>
        </a:graphic>
      </p:graphicFrame>
      <p:graphicFrame>
        <p:nvGraphicFramePr>
          <p:cNvPr id="14" name="Chart 13">
            <a:extLst>
              <a:ext uri="{FF2B5EF4-FFF2-40B4-BE49-F238E27FC236}">
                <a16:creationId xmlns:a16="http://schemas.microsoft.com/office/drawing/2014/main" id="{00000000-0008-0000-0500-00000D040000}"/>
              </a:ext>
            </a:extLst>
          </p:cNvPr>
          <p:cNvGraphicFramePr>
            <a:graphicFrameLocks/>
          </p:cNvGraphicFramePr>
          <p:nvPr>
            <p:extLst>
              <p:ext uri="{D42A27DB-BD31-4B8C-83A1-F6EECF244321}">
                <p14:modId xmlns:p14="http://schemas.microsoft.com/office/powerpoint/2010/main" val="2868538289"/>
              </p:ext>
            </p:extLst>
          </p:nvPr>
        </p:nvGraphicFramePr>
        <p:xfrm>
          <a:off x="309996" y="4444073"/>
          <a:ext cx="4918710" cy="211264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671174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Font typeface="Courier New" panose="02070309020205020404" pitchFamily="49" charset="0"/>
              <a:buChar char="o"/>
            </a:pPr>
            <a:r>
              <a:rPr lang="en-US" dirty="0"/>
              <a:t>Certified and competent technicians </a:t>
            </a:r>
          </a:p>
          <a:p>
            <a:pPr>
              <a:buFont typeface="Courier New" panose="02070309020205020404" pitchFamily="49" charset="0"/>
              <a:buChar char="o"/>
            </a:pPr>
            <a:r>
              <a:rPr lang="en-US" dirty="0"/>
              <a:t>Team is committed to the brand and with bringing excellent client service</a:t>
            </a:r>
          </a:p>
          <a:p>
            <a:pPr>
              <a:buFont typeface="Courier New" panose="02070309020205020404" pitchFamily="49" charset="0"/>
              <a:buChar char="o"/>
            </a:pPr>
            <a:r>
              <a:rPr lang="en-US" dirty="0"/>
              <a:t>Awarded Dealer of the Year Award 2024 for excellence in KPIs globally</a:t>
            </a:r>
          </a:p>
          <a:p>
            <a:pPr>
              <a:buFont typeface="Courier New" panose="02070309020205020404" pitchFamily="49" charset="0"/>
              <a:buChar char="o"/>
            </a:pPr>
            <a:r>
              <a:rPr lang="en-US" dirty="0"/>
              <a:t>Over 40 years of experience in Service Departments in the Industry</a:t>
            </a:r>
          </a:p>
          <a:p>
            <a:pPr>
              <a:buFont typeface="Courier New" panose="02070309020205020404" pitchFamily="49" charset="0"/>
              <a:buChar char="o"/>
            </a:pPr>
            <a:r>
              <a:rPr lang="en-US" dirty="0"/>
              <a:t>Clean and ample facilities </a:t>
            </a:r>
          </a:p>
          <a:p>
            <a:pPr>
              <a:buFont typeface="Courier New" panose="02070309020205020404" pitchFamily="49" charset="0"/>
              <a:buChar char="o"/>
            </a:pPr>
            <a:r>
              <a:rPr lang="en-US" dirty="0"/>
              <a:t>Client experience at dealership (massage, catering, coffee, TV, </a:t>
            </a:r>
            <a:r>
              <a:rPr lang="en-US" dirty="0" err="1"/>
              <a:t>etc</a:t>
            </a:r>
            <a:r>
              <a:rPr lang="en-US" dirty="0"/>
              <a:t>). </a:t>
            </a:r>
          </a:p>
          <a:p>
            <a:pPr>
              <a:buFont typeface="Courier New" panose="02070309020205020404" pitchFamily="49" charset="0"/>
              <a:buChar char="o"/>
            </a:pPr>
            <a:r>
              <a:rPr lang="en-US" dirty="0"/>
              <a:t>Team bonding/morale </a:t>
            </a:r>
          </a:p>
          <a:p>
            <a:pPr>
              <a:buFont typeface="Courier New" panose="02070309020205020404" pitchFamily="49" charset="0"/>
              <a:buChar char="o"/>
            </a:pPr>
            <a:r>
              <a:rPr lang="en-US" dirty="0"/>
              <a:t>Location (metro area) </a:t>
            </a:r>
          </a:p>
          <a:p>
            <a:pPr>
              <a:buFont typeface="Courier New" panose="02070309020205020404" pitchFamily="49" charset="0"/>
              <a:buChar char="o"/>
            </a:pPr>
            <a:r>
              <a:rPr lang="en-US" dirty="0"/>
              <a:t>Dealership brand name/identity (over 50 years in PR)</a:t>
            </a:r>
          </a:p>
          <a:p>
            <a:pPr>
              <a:buFont typeface="Courier New" panose="02070309020205020404" pitchFamily="49" charset="0"/>
              <a:buChar char="o"/>
            </a:pPr>
            <a:endParaRPr lang="en-US" dirty="0"/>
          </a:p>
        </p:txBody>
      </p:sp>
    </p:spTree>
    <p:extLst>
      <p:ext uri="{BB962C8B-B14F-4D97-AF65-F5344CB8AC3E}">
        <p14:creationId xmlns:p14="http://schemas.microsoft.com/office/powerpoint/2010/main" val="3839221384"/>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13945</TotalTime>
  <Words>2451</Words>
  <Application>Microsoft Office PowerPoint</Application>
  <PresentationFormat>Widescreen</PresentationFormat>
  <Paragraphs>673</Paragraphs>
  <Slides>17</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25" baseType="lpstr">
      <vt:lpstr>Arial</vt:lpstr>
      <vt:lpstr>Calibri</vt:lpstr>
      <vt:lpstr>Courier New</vt:lpstr>
      <vt:lpstr>Symbol</vt:lpstr>
      <vt:lpstr>Trebuchet MS</vt:lpstr>
      <vt:lpstr>Wingdings 3</vt:lpstr>
      <vt:lpstr>Facet</vt:lpstr>
      <vt:lpstr>Worksheet</vt:lpstr>
      <vt:lpstr>NADA Service Homework </vt:lpstr>
      <vt:lpstr>   Marketing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Cristina Fernandez</cp:lastModifiedBy>
  <cp:revision>28</cp:revision>
  <dcterms:created xsi:type="dcterms:W3CDTF">2022-12-04T13:10:55Z</dcterms:created>
  <dcterms:modified xsi:type="dcterms:W3CDTF">2024-10-04T15:36:28Z</dcterms:modified>
</cp:coreProperties>
</file>