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89"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14" autoAdjust="0"/>
    <p:restoredTop sz="94660"/>
  </p:normalViewPr>
  <p:slideViewPr>
    <p:cSldViewPr snapToGrid="0">
      <p:cViewPr varScale="1">
        <p:scale>
          <a:sx n="114" d="100"/>
          <a:sy n="114" d="100"/>
        </p:scale>
        <p:origin x="2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61BEF0D-F0BB-DE4B-95CE-6DB70DBA9567}" type="datetimeFigureOut">
              <a:rPr lang="en-US" smtClean="0"/>
              <a:pPr/>
              <a:t>7/5/24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7F1E4F-1CFF-5643-939E-217C01CDF565}" type="slidenum">
              <a:rPr lang="en-US" smtClean="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206996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948801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2009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14267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61BEF0D-F0BB-DE4B-95CE-6DB70DBA9567}" type="datetimeFigureOut">
              <a:rPr lang="en-US" smtClean="0"/>
              <a:pPr/>
              <a:t>7/5/24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29522537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647339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22743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2577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73218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2A54C80-263E-416B-A8E0-580EDEADCBDC}" type="datetimeFigureOut">
              <a:rPr lang="en-US" smtClean="0"/>
              <a:t>7/5/24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519954A3-9DFD-4C44-94BA-B95130A3BA1C}"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72204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7/5/24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56639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61BEF0D-F0BB-DE4B-95CE-6DB70DBA9567}" type="datetimeFigureOut">
              <a:rPr lang="en-US" smtClean="0"/>
              <a:pPr/>
              <a:t>7/5/24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7F1E4F-1CFF-5643-939E-217C01CDF565}"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08055227"/>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71600" y="1789043"/>
            <a:ext cx="9601200" cy="4078357"/>
          </a:xfrm>
        </p:spPr>
        <p:txBody>
          <a:bodyPr>
            <a:normAutofit fontScale="92500" lnSpcReduction="20000"/>
          </a:bodyPr>
          <a:lstStyle/>
          <a:p>
            <a:r>
              <a:rPr lang="en-US" dirty="0"/>
              <a:t>Video MPI’s to increase sales</a:t>
            </a:r>
          </a:p>
          <a:p>
            <a:r>
              <a:rPr lang="en-US" dirty="0"/>
              <a:t>Market the service department</a:t>
            </a:r>
          </a:p>
          <a:p>
            <a:r>
              <a:rPr lang="en-US" dirty="0"/>
              <a:t>Increase hours in the service department</a:t>
            </a:r>
          </a:p>
          <a:p>
            <a:r>
              <a:rPr lang="en-US" dirty="0"/>
              <a:t>Service BDC for booking appointments</a:t>
            </a:r>
          </a:p>
          <a:p>
            <a:r>
              <a:rPr lang="en-US" dirty="0"/>
              <a:t>Getting loaner vehicles for customers with longer repair work</a:t>
            </a:r>
          </a:p>
          <a:p>
            <a:r>
              <a:rPr lang="en-US" dirty="0"/>
              <a:t>Have an online service scheduler allow afternoon appointments</a:t>
            </a:r>
          </a:p>
          <a:p>
            <a:r>
              <a:rPr lang="en-US" dirty="0"/>
              <a:t>Add 30k lift to do bigger jobs that service advisor have customers for</a:t>
            </a:r>
          </a:p>
          <a:p>
            <a:r>
              <a:rPr lang="en-US" dirty="0"/>
              <a:t>Parts runner</a:t>
            </a:r>
          </a:p>
          <a:p>
            <a:r>
              <a:rPr lang="en-US" dirty="0"/>
              <a:t>Communication between parts/service departments</a:t>
            </a:r>
          </a:p>
          <a:p>
            <a:r>
              <a:rPr lang="en-US" dirty="0"/>
              <a:t>Non-dealer competitive board in service drive/website</a:t>
            </a:r>
          </a:p>
          <a:p>
            <a:r>
              <a:rPr lang="en-US" dirty="0"/>
              <a:t>Customer loyalty program</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large amount of CDJR dealers in our market (CDJR dealership just opened last year 10 minutes away from us taking some of our customers)</a:t>
            </a:r>
          </a:p>
          <a:p>
            <a:r>
              <a:rPr lang="en-US" dirty="0"/>
              <a:t>The increasing cost of techs </a:t>
            </a:r>
          </a:p>
          <a:p>
            <a:r>
              <a:rPr lang="en-US" dirty="0"/>
              <a:t>CDJR as a brand is not strong right now and may continue to get worse</a:t>
            </a:r>
          </a:p>
          <a:p>
            <a:r>
              <a:rPr lang="en-US" dirty="0"/>
              <a:t>New/Used car sales has decreased dramatically causing our warranty and internal to decline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71600" y="1775791"/>
            <a:ext cx="9601200" cy="4091609"/>
          </a:xfrm>
        </p:spPr>
        <p:txBody>
          <a:bodyPr/>
          <a:lstStyle/>
          <a:p>
            <a:r>
              <a:rPr lang="en-US" dirty="0"/>
              <a:t>Decrease one-line RO’s</a:t>
            </a:r>
          </a:p>
          <a:p>
            <a:r>
              <a:rPr lang="en-US" dirty="0"/>
              <a:t>Increase our RO count in warranty and customer pay</a:t>
            </a:r>
          </a:p>
          <a:p>
            <a:r>
              <a:rPr lang="en-US" dirty="0"/>
              <a:t>Keep service staff inspired and engaged – Improve culture</a:t>
            </a:r>
          </a:p>
          <a:p>
            <a:r>
              <a:rPr lang="en-US" dirty="0"/>
              <a:t>Improve technician's productivity, efficiency, and proficiency</a:t>
            </a:r>
          </a:p>
          <a:p>
            <a:r>
              <a:rPr lang="en-US" dirty="0"/>
              <a:t>Increase facility utilization</a:t>
            </a:r>
          </a:p>
          <a:p>
            <a:r>
              <a:rPr lang="en-US" dirty="0"/>
              <a:t>Keep customers coming back to us for years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Add video MPI’s to help sell more</a:t>
            </a:r>
          </a:p>
          <a:p>
            <a:r>
              <a:rPr lang="en-US" dirty="0"/>
              <a:t>Add a service center BDC to ensure all calls to the service department are being answered and appointments are being made to save the service advisors time</a:t>
            </a:r>
          </a:p>
          <a:p>
            <a:r>
              <a:rPr lang="en-US" dirty="0"/>
              <a:t>Extend our hours of operations in the service department</a:t>
            </a:r>
          </a:p>
          <a:p>
            <a:r>
              <a:rPr lang="en-US" dirty="0"/>
              <a:t>Use our data to market to our customers – send service specials to customers who haven’t serviced with us in over a year</a:t>
            </a:r>
          </a:p>
          <a:p>
            <a:r>
              <a:rPr lang="en-US" dirty="0"/>
              <a:t>Work with sales department to introduce their customers to the service manager/department after they sell a car</a:t>
            </a:r>
          </a:p>
          <a:p>
            <a:r>
              <a:rPr lang="en-US" dirty="0"/>
              <a:t>Improve communication between parts manager and service manager</a:t>
            </a:r>
          </a:p>
          <a:p>
            <a:r>
              <a:rPr lang="en-US" dirty="0"/>
              <a:t>Monitor One line repair orders weekly</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Create a video MPI competition for the techs to make it fun for them to start doing the video MPI’s and so they can all learn from each other </a:t>
            </a:r>
          </a:p>
          <a:p>
            <a:r>
              <a:rPr lang="en-US" dirty="0"/>
              <a:t>We have a BDC for sales so we will add one more person to it that focuses on the service department scheduling</a:t>
            </a:r>
          </a:p>
          <a:p>
            <a:r>
              <a:rPr lang="en-US" dirty="0"/>
              <a:t>We will now open at 7am not 8am</a:t>
            </a:r>
          </a:p>
          <a:p>
            <a:r>
              <a:rPr lang="en-US" dirty="0"/>
              <a:t>Open the online appointment scheduler to allow people to make appointments in the afternoon not just earlier in the day </a:t>
            </a:r>
          </a:p>
          <a:p>
            <a:r>
              <a:rPr lang="en-US" dirty="0"/>
              <a:t>Weekly meetings between Service and parts department every Monday</a:t>
            </a:r>
          </a:p>
          <a:p>
            <a:r>
              <a:rPr lang="en-US" dirty="0"/>
              <a:t>Service manager will do a weekly report of one line repair orders</a:t>
            </a:r>
          </a:p>
          <a:p>
            <a:r>
              <a:rPr lang="en-US" dirty="0"/>
              <a:t>Email blasts and mailers with service specials will be going out using team velocity’s apollo technology</a:t>
            </a:r>
          </a:p>
          <a:p>
            <a:pPr lvl="1"/>
            <a:r>
              <a:rPr lang="en-US" dirty="0"/>
              <a:t>An email blast monthly to service customers who last serviced with us a year ago. This will include special service specials just for them to get them back in.</a:t>
            </a:r>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165383372"/>
              </p:ext>
            </p:extLst>
          </p:nvPr>
        </p:nvGraphicFramePr>
        <p:xfrm>
          <a:off x="795130" y="1818624"/>
          <a:ext cx="9014697" cy="4043776"/>
        </p:xfrm>
        <a:graphic>
          <a:graphicData uri="http://schemas.openxmlformats.org/drawingml/2006/table">
            <a:tbl>
              <a:tblPr firstRow="1" bandRow="1">
                <a:tableStyleId>{5C22544A-7EE6-4342-B048-85BDC9FD1C3A}</a:tableStyleId>
              </a:tblPr>
              <a:tblGrid>
                <a:gridCol w="3004899">
                  <a:extLst>
                    <a:ext uri="{9D8B030D-6E8A-4147-A177-3AD203B41FA5}">
                      <a16:colId xmlns:a16="http://schemas.microsoft.com/office/drawing/2014/main" val="2235853955"/>
                    </a:ext>
                  </a:extLst>
                </a:gridCol>
                <a:gridCol w="3004899">
                  <a:extLst>
                    <a:ext uri="{9D8B030D-6E8A-4147-A177-3AD203B41FA5}">
                      <a16:colId xmlns:a16="http://schemas.microsoft.com/office/drawing/2014/main" val="4174400132"/>
                    </a:ext>
                  </a:extLst>
                </a:gridCol>
                <a:gridCol w="3004899">
                  <a:extLst>
                    <a:ext uri="{9D8B030D-6E8A-4147-A177-3AD203B41FA5}">
                      <a16:colId xmlns:a16="http://schemas.microsoft.com/office/drawing/2014/main" val="1146395385"/>
                    </a:ext>
                  </a:extLst>
                </a:gridCol>
              </a:tblGrid>
              <a:tr h="51590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2792">
                <a:tc>
                  <a:txBody>
                    <a:bodyPr/>
                    <a:lstStyle/>
                    <a:p>
                      <a:r>
                        <a:rPr lang="en-US" sz="1200" dirty="0"/>
                        <a:t>Open the service department at 7am (will extend hours more in future)</a:t>
                      </a:r>
                    </a:p>
                  </a:txBody>
                  <a:tcPr/>
                </a:tc>
                <a:tc>
                  <a:txBody>
                    <a:bodyPr/>
                    <a:lstStyle/>
                    <a:p>
                      <a:r>
                        <a:rPr lang="en-US" sz="1200" dirty="0"/>
                        <a:t>GM / Service Manager</a:t>
                      </a:r>
                    </a:p>
                  </a:txBody>
                  <a:tcPr/>
                </a:tc>
                <a:tc>
                  <a:txBody>
                    <a:bodyPr/>
                    <a:lstStyle/>
                    <a:p>
                      <a:r>
                        <a:rPr lang="en-US" sz="1200" dirty="0"/>
                        <a:t>June 1, 2024</a:t>
                      </a:r>
                    </a:p>
                  </a:txBody>
                  <a:tcPr/>
                </a:tc>
                <a:extLst>
                  <a:ext uri="{0D108BD9-81ED-4DB2-BD59-A6C34878D82A}">
                    <a16:rowId xmlns:a16="http://schemas.microsoft.com/office/drawing/2014/main" val="2400365483"/>
                  </a:ext>
                </a:extLst>
              </a:tr>
              <a:tr h="569843">
                <a:tc>
                  <a:txBody>
                    <a:bodyPr/>
                    <a:lstStyle/>
                    <a:p>
                      <a:r>
                        <a:rPr lang="en-US" sz="1200" dirty="0"/>
                        <a:t>Monday morning meetings with GM/Parts Manager/Service manager</a:t>
                      </a:r>
                    </a:p>
                  </a:txBody>
                  <a:tcPr/>
                </a:tc>
                <a:tc>
                  <a:txBody>
                    <a:bodyPr/>
                    <a:lstStyle/>
                    <a:p>
                      <a:r>
                        <a:rPr lang="en-US" sz="1200" dirty="0"/>
                        <a:t>GM/Parts Manager/Service Manager</a:t>
                      </a:r>
                    </a:p>
                  </a:txBody>
                  <a:tcPr/>
                </a:tc>
                <a:tc>
                  <a:txBody>
                    <a:bodyPr/>
                    <a:lstStyle/>
                    <a:p>
                      <a:r>
                        <a:rPr lang="en-US" sz="1200" dirty="0"/>
                        <a:t>June 10, 2024</a:t>
                      </a:r>
                    </a:p>
                  </a:txBody>
                  <a:tcPr/>
                </a:tc>
                <a:extLst>
                  <a:ext uri="{0D108BD9-81ED-4DB2-BD59-A6C34878D82A}">
                    <a16:rowId xmlns:a16="http://schemas.microsoft.com/office/drawing/2014/main" val="107845787"/>
                  </a:ext>
                </a:extLst>
              </a:tr>
              <a:tr h="543339">
                <a:tc>
                  <a:txBody>
                    <a:bodyPr/>
                    <a:lstStyle/>
                    <a:p>
                      <a:r>
                        <a:rPr lang="en-US" sz="1200" dirty="0"/>
                        <a:t>Weekly marketing meeting will now include service manager</a:t>
                      </a:r>
                    </a:p>
                  </a:txBody>
                  <a:tcPr/>
                </a:tc>
                <a:tc>
                  <a:txBody>
                    <a:bodyPr/>
                    <a:lstStyle/>
                    <a:p>
                      <a:r>
                        <a:rPr lang="en-US" sz="1200" dirty="0"/>
                        <a:t>GM/ Service Manager</a:t>
                      </a:r>
                    </a:p>
                  </a:txBody>
                  <a:tcPr/>
                </a:tc>
                <a:tc>
                  <a:txBody>
                    <a:bodyPr/>
                    <a:lstStyle/>
                    <a:p>
                      <a:r>
                        <a:rPr lang="en-US" sz="1200" dirty="0"/>
                        <a:t>June 17, 2024</a:t>
                      </a:r>
                    </a:p>
                  </a:txBody>
                  <a:tcPr/>
                </a:tc>
                <a:extLst>
                  <a:ext uri="{0D108BD9-81ED-4DB2-BD59-A6C34878D82A}">
                    <a16:rowId xmlns:a16="http://schemas.microsoft.com/office/drawing/2014/main" val="1530126605"/>
                  </a:ext>
                </a:extLst>
              </a:tr>
              <a:tr h="406661">
                <a:tc>
                  <a:txBody>
                    <a:bodyPr/>
                    <a:lstStyle/>
                    <a:p>
                      <a:r>
                        <a:rPr lang="en-US" sz="1200" dirty="0"/>
                        <a:t>Video MPI Competition</a:t>
                      </a:r>
                    </a:p>
                  </a:txBody>
                  <a:tcPr/>
                </a:tc>
                <a:tc>
                  <a:txBody>
                    <a:bodyPr/>
                    <a:lstStyle/>
                    <a:p>
                      <a:r>
                        <a:rPr lang="en-US" sz="1200" dirty="0"/>
                        <a:t>Service department and techs</a:t>
                      </a:r>
                    </a:p>
                  </a:txBody>
                  <a:tcPr/>
                </a:tc>
                <a:tc>
                  <a:txBody>
                    <a:bodyPr/>
                    <a:lstStyle/>
                    <a:p>
                      <a:r>
                        <a:rPr lang="en-US" sz="1200" dirty="0"/>
                        <a:t>July 15, 2024</a:t>
                      </a:r>
                    </a:p>
                  </a:txBody>
                  <a:tcPr/>
                </a:tc>
                <a:extLst>
                  <a:ext uri="{0D108BD9-81ED-4DB2-BD59-A6C34878D82A}">
                    <a16:rowId xmlns:a16="http://schemas.microsoft.com/office/drawing/2014/main" val="1950345431"/>
                  </a:ext>
                </a:extLst>
              </a:tr>
              <a:tr h="406661">
                <a:tc>
                  <a:txBody>
                    <a:bodyPr/>
                    <a:lstStyle/>
                    <a:p>
                      <a:r>
                        <a:rPr lang="en-US" sz="1200" dirty="0"/>
                        <a:t>Service scheduler changed to allow afternoon appointments</a:t>
                      </a:r>
                    </a:p>
                  </a:txBody>
                  <a:tcPr/>
                </a:tc>
                <a:tc>
                  <a:txBody>
                    <a:bodyPr/>
                    <a:lstStyle/>
                    <a:p>
                      <a:r>
                        <a:rPr lang="en-US" sz="1200" dirty="0"/>
                        <a:t>GM/Service Manager</a:t>
                      </a:r>
                    </a:p>
                  </a:txBody>
                  <a:tcPr/>
                </a:tc>
                <a:tc>
                  <a:txBody>
                    <a:bodyPr/>
                    <a:lstStyle/>
                    <a:p>
                      <a:r>
                        <a:rPr lang="en-US" sz="1000" dirty="0"/>
                        <a:t>June 24, 2024</a:t>
                      </a:r>
                    </a:p>
                  </a:txBody>
                  <a:tcPr/>
                </a:tc>
                <a:extLst>
                  <a:ext uri="{0D108BD9-81ED-4DB2-BD59-A6C34878D82A}">
                    <a16:rowId xmlns:a16="http://schemas.microsoft.com/office/drawing/2014/main" val="1960891333"/>
                  </a:ext>
                </a:extLst>
              </a:tr>
              <a:tr h="406661">
                <a:tc>
                  <a:txBody>
                    <a:bodyPr/>
                    <a:lstStyle/>
                    <a:p>
                      <a:r>
                        <a:rPr lang="en-US" sz="1200" dirty="0"/>
                        <a:t>Weekly report of one-line repair orders</a:t>
                      </a:r>
                    </a:p>
                  </a:txBody>
                  <a:tcPr/>
                </a:tc>
                <a:tc>
                  <a:txBody>
                    <a:bodyPr/>
                    <a:lstStyle/>
                    <a:p>
                      <a:r>
                        <a:rPr lang="en-US" sz="1200" dirty="0"/>
                        <a:t>Service manager</a:t>
                      </a:r>
                    </a:p>
                  </a:txBody>
                  <a:tcPr/>
                </a:tc>
                <a:tc>
                  <a:txBody>
                    <a:bodyPr/>
                    <a:lstStyle/>
                    <a:p>
                      <a:r>
                        <a:rPr lang="en-US" sz="1200" dirty="0"/>
                        <a:t>July 17, 2024</a:t>
                      </a:r>
                    </a:p>
                  </a:txBody>
                  <a:tcPr/>
                </a:tc>
                <a:extLst>
                  <a:ext uri="{0D108BD9-81ED-4DB2-BD59-A6C34878D82A}">
                    <a16:rowId xmlns:a16="http://schemas.microsoft.com/office/drawing/2014/main" val="4137224325"/>
                  </a:ext>
                </a:extLst>
              </a:tr>
              <a:tr h="406661">
                <a:tc>
                  <a:txBody>
                    <a:bodyPr/>
                    <a:lstStyle/>
                    <a:p>
                      <a:r>
                        <a:rPr lang="en-US" sz="1200" dirty="0"/>
                        <a:t>Sales customers will now be introduced to the service department after the sale</a:t>
                      </a:r>
                    </a:p>
                  </a:txBody>
                  <a:tcPr/>
                </a:tc>
                <a:tc>
                  <a:txBody>
                    <a:bodyPr/>
                    <a:lstStyle/>
                    <a:p>
                      <a:r>
                        <a:rPr lang="en-US" sz="1200" dirty="0"/>
                        <a:t>GM</a:t>
                      </a:r>
                    </a:p>
                  </a:txBody>
                  <a:tcPr/>
                </a:tc>
                <a:tc>
                  <a:txBody>
                    <a:bodyPr/>
                    <a:lstStyle/>
                    <a:p>
                      <a:r>
                        <a:rPr lang="en-US" sz="1200" dirty="0"/>
                        <a:t>Starting this month - July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71600" y="1842052"/>
            <a:ext cx="9601200" cy="4025348"/>
          </a:xfrm>
        </p:spPr>
        <p:txBody>
          <a:bodyPr>
            <a:normAutofit fontScale="77500" lnSpcReduction="20000"/>
          </a:bodyPr>
          <a:lstStyle/>
          <a:p>
            <a:r>
              <a:rPr lang="en-US" dirty="0"/>
              <a:t>Our service department has been improving significantly over the last few months. We changed management, and the new service manager implemented grid pricing and required MPIs, which we were not doing before. This helped increase our customer pay and allowed us to raise our warranty labor rate from $170 to $215, which we are very excited about.</a:t>
            </a:r>
          </a:p>
          <a:p>
            <a:r>
              <a:rPr lang="en-US" dirty="0"/>
              <a:t>However, there are still many opportunities for the service department to improve. We can be more profitable by extending our hours. The first change we made was opening earlier; we now open at 7am instead of 8am, allowing customers to drop off their cars before work. The next step will be adjusting our hours to stay open longer than we currently are.</a:t>
            </a:r>
          </a:p>
          <a:p>
            <a:r>
              <a:rPr lang="en-US" dirty="0"/>
              <a:t>Other areas of improvement include:</a:t>
            </a:r>
          </a:p>
          <a:p>
            <a:pPr>
              <a:buFont typeface="+mj-lt"/>
              <a:buAutoNum type="arabicPeriod"/>
            </a:pPr>
            <a:r>
              <a:rPr lang="en-US" b="1" dirty="0"/>
              <a:t>Marketing</a:t>
            </a:r>
            <a:r>
              <a:rPr lang="en-US" dirty="0"/>
              <a:t>: Promoting the service department to all customers in our DMS.</a:t>
            </a:r>
          </a:p>
          <a:p>
            <a:pPr>
              <a:buFont typeface="+mj-lt"/>
              <a:buAutoNum type="arabicPeriod"/>
            </a:pPr>
            <a:r>
              <a:rPr lang="en-US" b="1" dirty="0"/>
              <a:t>Implementing Video MPIs</a:t>
            </a:r>
            <a:r>
              <a:rPr lang="en-US" dirty="0"/>
              <a:t>: Introducing video multi-point inspections to increase sales and reduce single-line repair orders.</a:t>
            </a:r>
          </a:p>
          <a:p>
            <a:pPr>
              <a:buFont typeface="+mj-lt"/>
              <a:buAutoNum type="arabicPeriod"/>
            </a:pPr>
            <a:r>
              <a:rPr lang="en-US" b="1" dirty="0"/>
              <a:t>Enhancing Communication</a:t>
            </a:r>
            <a:r>
              <a:rPr lang="en-US" dirty="0"/>
              <a:t>: Improving communication between the service and parts managers to minimize wait times for parts.</a:t>
            </a:r>
          </a:p>
          <a:p>
            <a:pPr marL="0" indent="0">
              <a:buNone/>
            </a:pPr>
            <a:r>
              <a:rPr lang="en-US" dirty="0"/>
              <a:t>I am excited to monitor these changes over the next few months and see our service department improve even more. </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371600" y="1881809"/>
            <a:ext cx="9601200" cy="3985591"/>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sz="1800" i="0" dirty="0">
                <a:solidFill>
                  <a:schemeClr val="tx1"/>
                </a:solidFill>
                <a:latin typeface="Calibri" panose="020F0502020204030204" pitchFamily="34" charset="0"/>
              </a:rPr>
              <a:t>Before this month, we did not do any marketing for our service department</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pPr lvl="1"/>
            <a:r>
              <a:rPr lang="en-US" sz="1800" b="0" i="0" u="none" strike="noStrike" baseline="0" dirty="0">
                <a:solidFill>
                  <a:schemeClr val="tx1"/>
                </a:solidFill>
                <a:latin typeface="Calibri" panose="020F0502020204030204" pitchFamily="34" charset="0"/>
              </a:rPr>
              <a:t>We have had this store for 15 years and have so much data in our DMS that we can utilize</a:t>
            </a:r>
          </a:p>
          <a:p>
            <a:pPr lvl="1"/>
            <a:r>
              <a:rPr lang="en-US" sz="1800" b="0" i="0" u="none" strike="noStrike" baseline="0" dirty="0">
                <a:solidFill>
                  <a:schemeClr val="tx1"/>
                </a:solidFill>
                <a:latin typeface="Calibri" panose="020F0502020204030204" pitchFamily="34" charset="0"/>
              </a:rPr>
              <a:t>Use our new website company, Team Velocity, to data mine and target past and current customers in our DMS</a:t>
            </a:r>
          </a:p>
          <a:p>
            <a:r>
              <a:rPr lang="en-US" sz="1800" b="0" i="0" u="none" strike="noStrike" baseline="0" dirty="0">
                <a:solidFill>
                  <a:schemeClr val="tx1"/>
                </a:solidFill>
                <a:latin typeface="Calibri" panose="020F0502020204030204" pitchFamily="34" charset="0"/>
              </a:rPr>
              <a:t>Plans to achieve your goals </a:t>
            </a:r>
          </a:p>
          <a:p>
            <a:pPr lvl="1"/>
            <a:r>
              <a:rPr lang="en-US" sz="1800" i="0" dirty="0">
                <a:solidFill>
                  <a:schemeClr val="tx1"/>
                </a:solidFill>
                <a:latin typeface="Calibri" panose="020F0502020204030204" pitchFamily="34" charset="0"/>
              </a:rPr>
              <a:t>Send email blasts to customers who haven’t serviced with us in over a certain time period (free with team velocity)</a:t>
            </a:r>
          </a:p>
          <a:p>
            <a:pPr lvl="1"/>
            <a:r>
              <a:rPr lang="en-US" sz="1800" b="0" i="0" u="none" strike="noStrike" baseline="0" dirty="0">
                <a:solidFill>
                  <a:schemeClr val="tx1"/>
                </a:solidFill>
                <a:latin typeface="Calibri" panose="020F0502020204030204" pitchFamily="34" charset="0"/>
              </a:rPr>
              <a:t>Send email blasts to recent customers who have bought a car from us but haven’t serviced with us yet (free with Team Velocity)</a:t>
            </a:r>
          </a:p>
          <a:p>
            <a:pPr lvl="1"/>
            <a:r>
              <a:rPr lang="en-US" sz="1800" b="0" i="0" u="none" strike="noStrike" baseline="0" dirty="0">
                <a:solidFill>
                  <a:schemeClr val="tx1"/>
                </a:solidFill>
                <a:latin typeface="Calibri" panose="020F0502020204030204" pitchFamily="34" charset="0"/>
              </a:rPr>
              <a:t>Send mailers to customers</a:t>
            </a:r>
          </a:p>
          <a:p>
            <a:pPr lvl="1"/>
            <a:r>
              <a:rPr lang="en-US" sz="1800" b="0" i="0" u="none" strike="noStrike" baseline="0" dirty="0">
                <a:solidFill>
                  <a:schemeClr val="tx1"/>
                </a:solidFill>
                <a:latin typeface="Calibri" panose="020F0502020204030204" pitchFamily="34" charset="0"/>
              </a:rPr>
              <a:t>These mailers and email blasts will include service specials that we will come up with with our service manager</a:t>
            </a:r>
          </a:p>
          <a:p>
            <a:pPr lvl="1"/>
            <a:r>
              <a:rPr lang="en-US" sz="1800" i="0" dirty="0">
                <a:solidFill>
                  <a:schemeClr val="tx1"/>
                </a:solidFill>
                <a:latin typeface="Calibri" panose="020F0502020204030204" pitchFamily="34" charset="0"/>
              </a:rPr>
              <a:t>Make sure specials are c</a:t>
            </a:r>
            <a:r>
              <a:rPr lang="en-US" sz="1800" b="0" i="0" u="none" strike="noStrike" baseline="0" dirty="0">
                <a:solidFill>
                  <a:schemeClr val="tx1"/>
                </a:solidFill>
                <a:latin typeface="Calibri" panose="020F0502020204030204" pitchFamily="34" charset="0"/>
              </a:rPr>
              <a:t>ompetitive specials – audit other CDJR stores nearby</a:t>
            </a:r>
          </a:p>
          <a:p>
            <a:r>
              <a:rPr lang="en-US" sz="1800" b="0" i="0" u="none" strike="noStrike" baseline="0" dirty="0">
                <a:solidFill>
                  <a:schemeClr val="tx1"/>
                </a:solidFill>
                <a:latin typeface="Calibri" panose="020F0502020204030204" pitchFamily="34" charset="0"/>
              </a:rPr>
              <a:t>Plans to evaluate your changes </a:t>
            </a:r>
          </a:p>
          <a:p>
            <a:pPr lvl="1"/>
            <a:r>
              <a:rPr lang="en-US" sz="1800" b="0" i="0" u="none" strike="noStrike" baseline="0" dirty="0">
                <a:solidFill>
                  <a:schemeClr val="tx1"/>
                </a:solidFill>
                <a:latin typeface="Calibri" panose="020F0502020204030204" pitchFamily="34" charset="0"/>
              </a:rPr>
              <a:t>See if the special coupons in the mailers/email blasts are being used</a:t>
            </a:r>
          </a:p>
          <a:p>
            <a:pPr lvl="1"/>
            <a:r>
              <a:rPr lang="en-US" sz="1800" i="0" dirty="0">
                <a:solidFill>
                  <a:schemeClr val="tx1"/>
                </a:solidFill>
                <a:latin typeface="Calibri" panose="020F0502020204030204" pitchFamily="34" charset="0"/>
              </a:rPr>
              <a:t>Monitor increased traffic to the service department </a:t>
            </a:r>
          </a:p>
          <a:p>
            <a:pPr lvl="1"/>
            <a:r>
              <a:rPr lang="en-US" sz="1800" b="0" i="0" u="none" strike="noStrike" baseline="0" dirty="0">
                <a:solidFill>
                  <a:schemeClr val="tx1"/>
                </a:solidFill>
                <a:latin typeface="Calibri" panose="020F0502020204030204" pitchFamily="34" charset="0"/>
              </a:rPr>
              <a:t>Through Team Velocity’s Apollo, we can match who we’ve sent marketing to and who has come in to service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894063" cy="448275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sz="1800" b="0" i="0" u="none" strike="noStrike" baseline="0" dirty="0">
                <a:solidFill>
                  <a:srgbClr val="221E1F"/>
                </a:solidFill>
                <a:latin typeface="Calibri" panose="020F0502020204030204" pitchFamily="34" charset="0"/>
              </a:rPr>
              <a:t>Right now every tech has a different flag rate ranging from $32-$63</a:t>
            </a:r>
          </a:p>
          <a:p>
            <a:pPr lvl="1"/>
            <a:r>
              <a:rPr lang="en-US" sz="1800" b="0" i="0" u="none" strike="noStrike" baseline="0" dirty="0">
                <a:solidFill>
                  <a:srgbClr val="221E1F"/>
                </a:solidFill>
                <a:latin typeface="Calibri" panose="020F0502020204030204" pitchFamily="34" charset="0"/>
              </a:rPr>
              <a:t>Then we have a couple of low-level techs who work on oil changes/easier services and they get paid $22</a:t>
            </a:r>
          </a:p>
          <a:p>
            <a:r>
              <a:rPr lang="en-US" sz="1800" b="0" i="0" u="none" strike="noStrike" baseline="0" dirty="0">
                <a:solidFill>
                  <a:srgbClr val="221E1F"/>
                </a:solidFill>
                <a:latin typeface="Calibri" panose="020F0502020204030204" pitchFamily="34" charset="0"/>
              </a:rPr>
              <a:t>Goals for improvement </a:t>
            </a:r>
          </a:p>
          <a:p>
            <a:pPr lvl="1"/>
            <a:r>
              <a:rPr lang="en-US" sz="1800" b="0" i="0" u="none" strike="noStrike" baseline="0" dirty="0">
                <a:solidFill>
                  <a:srgbClr val="221E1F"/>
                </a:solidFill>
                <a:latin typeface="Calibri" panose="020F0502020204030204" pitchFamily="34" charset="0"/>
              </a:rPr>
              <a:t>We need to improve our gross as % of sales for Warranty and Internal</a:t>
            </a:r>
          </a:p>
          <a:p>
            <a:pPr lvl="1"/>
            <a:r>
              <a:rPr lang="en-US" sz="1800" i="0" dirty="0">
                <a:solidFill>
                  <a:srgbClr val="221E1F"/>
                </a:solidFill>
                <a:latin typeface="Calibri" panose="020F0502020204030204" pitchFamily="34" charset="0"/>
              </a:rPr>
              <a:t>Right now they are both below 70% and we need to get it above 70% like customer pay is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sz="1800" b="0" i="0" u="none" strike="noStrike" baseline="0" dirty="0">
                <a:solidFill>
                  <a:srgbClr val="221E1F"/>
                </a:solidFill>
                <a:latin typeface="Calibri" panose="020F0502020204030204" pitchFamily="34" charset="0"/>
              </a:rPr>
              <a:t>We </a:t>
            </a:r>
            <a:r>
              <a:rPr lang="en-US" sz="1800" i="0" dirty="0">
                <a:solidFill>
                  <a:srgbClr val="221E1F"/>
                </a:solidFill>
                <a:latin typeface="Calibri" panose="020F0502020204030204" pitchFamily="34" charset="0"/>
              </a:rPr>
              <a:t>got warranty rate increase approval from $170-$215</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sz="1800" i="0" dirty="0">
                <a:solidFill>
                  <a:srgbClr val="221E1F"/>
                </a:solidFill>
                <a:latin typeface="Calibri" panose="020F0502020204030204" pitchFamily="34" charset="0"/>
              </a:rPr>
              <a:t>Once the increase takes place our gross as a % of sales should increase for warranty from 67% to about 74%</a:t>
            </a:r>
            <a:endParaRPr lang="en-US" sz="1800" b="0" i="0" u="none" strike="noStrike" baseline="0" dirty="0">
              <a:solidFill>
                <a:srgbClr val="221E1F"/>
              </a:solidFill>
              <a:latin typeface="Calibri" panose="020F0502020204030204" pitchFamily="34" charset="0"/>
            </a:endParaRPr>
          </a:p>
          <a:p>
            <a:pPr marL="0" indent="0">
              <a:buNone/>
            </a:pPr>
            <a:endParaRPr lang="en-US" sz="1800" dirty="0">
              <a:solidFill>
                <a:srgbClr val="221E1F"/>
              </a:solidFill>
              <a:latin typeface="Calibri" panose="020F0502020204030204" pitchFamily="34" charset="0"/>
            </a:endParaRPr>
          </a:p>
        </p:txBody>
      </p:sp>
      <p:pic>
        <p:nvPicPr>
          <p:cNvPr id="7" name="Content Placeholder 6" descr="A screenshot of a spreadsheet&#10;&#10;Description automatically generated">
            <a:extLst>
              <a:ext uri="{FF2B5EF4-FFF2-40B4-BE49-F238E27FC236}">
                <a16:creationId xmlns:a16="http://schemas.microsoft.com/office/drawing/2014/main" id="{B80480C8-794E-034E-FAA1-97CB590100AC}"/>
              </a:ext>
            </a:extLst>
          </p:cNvPr>
          <p:cNvPicPr>
            <a:picLocks noGrp="1" noChangeAspect="1"/>
          </p:cNvPicPr>
          <p:nvPr>
            <p:ph sz="quarter" idx="4"/>
          </p:nvPr>
        </p:nvPicPr>
        <p:blipFill>
          <a:blip r:embed="rId2"/>
          <a:stretch>
            <a:fillRect/>
          </a:stretch>
        </p:blipFill>
        <p:spPr>
          <a:xfrm>
            <a:off x="5684108" y="2498903"/>
            <a:ext cx="6124659" cy="334575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sz="1800" i="0" dirty="0">
                <a:solidFill>
                  <a:srgbClr val="221E1F"/>
                </a:solidFill>
                <a:latin typeface="Calibri" panose="020F0502020204030204" pitchFamily="34" charset="0"/>
              </a:rPr>
              <a:t>Our new service manager of a couple of months has been working hard on bringing down our variable expense (the chart on the right combines selling and variable into one)</a:t>
            </a:r>
          </a:p>
          <a:p>
            <a:pPr lvl="1"/>
            <a:r>
              <a:rPr lang="en-US" sz="1800" b="0" i="0" u="none" strike="noStrike" baseline="0" dirty="0">
                <a:solidFill>
                  <a:srgbClr val="221E1F"/>
                </a:solidFill>
                <a:latin typeface="Calibri" panose="020F0502020204030204" pitchFamily="34" charset="0"/>
              </a:rPr>
              <a:t>We have cut unnecessary services we were not using and prices on things like uniforms which helped cut expense</a:t>
            </a:r>
          </a:p>
          <a:p>
            <a:r>
              <a:rPr lang="en-US" sz="1800" b="0" i="0" u="none" strike="noStrike" baseline="0" dirty="0">
                <a:solidFill>
                  <a:srgbClr val="221E1F"/>
                </a:solidFill>
                <a:latin typeface="Calibri" panose="020F0502020204030204" pitchFamily="34" charset="0"/>
              </a:rPr>
              <a:t>Goals for improvement </a:t>
            </a:r>
          </a:p>
          <a:p>
            <a:pPr lvl="1"/>
            <a:r>
              <a:rPr lang="en-US" sz="1800" b="0" i="0" u="none" strike="noStrike" baseline="0" dirty="0">
                <a:solidFill>
                  <a:srgbClr val="221E1F"/>
                </a:solidFill>
                <a:latin typeface="Calibri" panose="020F0502020204030204" pitchFamily="34" charset="0"/>
              </a:rPr>
              <a:t>We are now looking to cut a couple techs who are not producing</a:t>
            </a:r>
          </a:p>
          <a:p>
            <a:r>
              <a:rPr lang="en-US" sz="1800" b="0" i="0" u="none" strike="noStrike" baseline="0" dirty="0">
                <a:solidFill>
                  <a:srgbClr val="221E1F"/>
                </a:solidFill>
                <a:latin typeface="Calibri" panose="020F0502020204030204" pitchFamily="34" charset="0"/>
              </a:rPr>
              <a:t>Plans to achieve your goals </a:t>
            </a:r>
          </a:p>
          <a:p>
            <a:pPr lvl="1"/>
            <a:r>
              <a:rPr lang="en-US" sz="1800" b="0" i="0" u="none" strike="noStrike" baseline="0" dirty="0">
                <a:solidFill>
                  <a:srgbClr val="221E1F"/>
                </a:solidFill>
                <a:latin typeface="Calibri" panose="020F0502020204030204" pitchFamily="34" charset="0"/>
              </a:rPr>
              <a:t>We will be more diligent about tracking techs ELR and unapplied labor</a:t>
            </a:r>
          </a:p>
          <a:p>
            <a:pPr lvl="1"/>
            <a:r>
              <a:rPr lang="en-US" sz="1800" b="0" i="0" u="none" strike="noStrike" baseline="0" dirty="0">
                <a:solidFill>
                  <a:srgbClr val="221E1F"/>
                </a:solidFill>
                <a:latin typeface="Calibri" panose="020F0502020204030204" pitchFamily="34" charset="0"/>
              </a:rPr>
              <a:t>The service manager is going to have bi-weekly check</a:t>
            </a:r>
            <a:r>
              <a:rPr lang="en-US" sz="1800" i="0" dirty="0">
                <a:solidFill>
                  <a:srgbClr val="221E1F"/>
                </a:solidFill>
                <a:latin typeface="Calibri" panose="020F0502020204030204" pitchFamily="34" charset="0"/>
              </a:rPr>
              <a:t>-ins and write-ups for techs who have high unapplied labor who are just living off their hours (CA has different rules so we have to pay techs' hour even if they are not flagging hours)</a:t>
            </a:r>
          </a:p>
          <a:p>
            <a:r>
              <a:rPr lang="en-US" sz="1800" b="0" i="0" u="none" strike="noStrike" baseline="0" dirty="0">
                <a:solidFill>
                  <a:srgbClr val="221E1F"/>
                </a:solidFill>
                <a:latin typeface="Calibri" panose="020F0502020204030204" pitchFamily="34" charset="0"/>
              </a:rPr>
              <a:t>Plans to evaluate your changes </a:t>
            </a:r>
          </a:p>
          <a:p>
            <a:pPr lvl="1"/>
            <a:r>
              <a:rPr lang="en-US" sz="1800" i="0" dirty="0">
                <a:solidFill>
                  <a:srgbClr val="221E1F"/>
                </a:solidFill>
                <a:latin typeface="Calibri" panose="020F0502020204030204" pitchFamily="34" charset="0"/>
              </a:rPr>
              <a:t>When we cut the techs who are not producing our selling expenses should decrease</a:t>
            </a:r>
            <a:endParaRPr lang="en-US" sz="1800" b="0" i="0" u="none" strike="noStrike" baseline="0" dirty="0">
              <a:solidFill>
                <a:srgbClr val="221E1F"/>
              </a:solidFill>
              <a:latin typeface="Calibri" panose="020F0502020204030204" pitchFamily="34" charset="0"/>
            </a:endParaRPr>
          </a:p>
          <a:p>
            <a:pPr lvl="1"/>
            <a:endParaRPr lang="en-US" sz="1800" b="0" i="0" u="none" strike="noStrike" baseline="0" dirty="0">
              <a:solidFill>
                <a:srgbClr val="221E1F"/>
              </a:solidFill>
              <a:latin typeface="Calibri" panose="020F0502020204030204" pitchFamily="34" charset="0"/>
            </a:endParaRPr>
          </a:p>
          <a:p>
            <a:endParaRPr lang="en-US" dirty="0"/>
          </a:p>
        </p:txBody>
      </p:sp>
      <p:sp>
        <p:nvSpPr>
          <p:cNvPr id="8" name="Content Placeholder 7">
            <a:extLst>
              <a:ext uri="{FF2B5EF4-FFF2-40B4-BE49-F238E27FC236}">
                <a16:creationId xmlns:a16="http://schemas.microsoft.com/office/drawing/2014/main" id="{CBE8AE5E-1006-B0B1-71F6-204F6B934C27}"/>
              </a:ext>
            </a:extLst>
          </p:cNvPr>
          <p:cNvSpPr>
            <a:spLocks noGrp="1"/>
          </p:cNvSpPr>
          <p:nvPr>
            <p:ph sz="half" idx="2"/>
          </p:nvPr>
        </p:nvSpPr>
        <p:spPr>
          <a:xfrm>
            <a:off x="6871089" y="2850776"/>
            <a:ext cx="4102100" cy="3016624"/>
          </a:xfrm>
        </p:spPr>
        <p:txBody>
          <a:bodyPr>
            <a:normAutofit fontScale="55000" lnSpcReduction="20000"/>
          </a:bodyPr>
          <a:lstStyle/>
          <a:p>
            <a:pPr marL="0" indent="0">
              <a:buNone/>
            </a:pPr>
            <a:endParaRPr lang="en-US" dirty="0"/>
          </a:p>
        </p:txBody>
      </p:sp>
      <p:pic>
        <p:nvPicPr>
          <p:cNvPr id="10" name="Picture 9" descr="A screenshot of a spreadsheet&#10;&#10;Description automatically generated">
            <a:extLst>
              <a:ext uri="{FF2B5EF4-FFF2-40B4-BE49-F238E27FC236}">
                <a16:creationId xmlns:a16="http://schemas.microsoft.com/office/drawing/2014/main" id="{22968F58-2C47-FAED-1621-804E2C7C17B9}"/>
              </a:ext>
            </a:extLst>
          </p:cNvPr>
          <p:cNvPicPr>
            <a:picLocks noChangeAspect="1"/>
          </p:cNvPicPr>
          <p:nvPr/>
        </p:nvPicPr>
        <p:blipFill>
          <a:blip r:embed="rId2"/>
          <a:stretch>
            <a:fillRect/>
          </a:stretch>
        </p:blipFill>
        <p:spPr>
          <a:xfrm>
            <a:off x="6370250" y="1790699"/>
            <a:ext cx="5103777" cy="4076701"/>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sz="1800" i="0" dirty="0">
                <a:solidFill>
                  <a:srgbClr val="221E1F"/>
                </a:solidFill>
                <a:latin typeface="Calibri" panose="020F0502020204030204" pitchFamily="34" charset="0"/>
              </a:rPr>
              <a:t>Service advisors are scheduling appointments and techs are running back and forth from parts department to get parts</a:t>
            </a:r>
          </a:p>
          <a:p>
            <a:pPr lvl="1"/>
            <a:r>
              <a:rPr lang="en-US" sz="1800" i="0" u="none" strike="noStrike" baseline="0" dirty="0">
                <a:solidFill>
                  <a:srgbClr val="221E1F"/>
                </a:solidFill>
                <a:latin typeface="Calibri" panose="020F0502020204030204" pitchFamily="34" charset="0"/>
              </a:rPr>
              <a:t>MPI’s are not done by video</a:t>
            </a:r>
          </a:p>
          <a:p>
            <a:r>
              <a:rPr lang="en-US" sz="1800" b="0" i="0" u="none" strike="noStrike" baseline="0" dirty="0">
                <a:solidFill>
                  <a:srgbClr val="221E1F"/>
                </a:solidFill>
                <a:latin typeface="Calibri" panose="020F0502020204030204" pitchFamily="34" charset="0"/>
              </a:rPr>
              <a:t>Goals for improvement </a:t>
            </a:r>
          </a:p>
          <a:p>
            <a:pPr lvl="1"/>
            <a:r>
              <a:rPr lang="en-US" sz="1800" b="0" i="0" u="none" strike="noStrike" baseline="0" dirty="0">
                <a:solidFill>
                  <a:srgbClr val="221E1F"/>
                </a:solidFill>
                <a:latin typeface="Calibri" panose="020F0502020204030204" pitchFamily="34" charset="0"/>
              </a:rPr>
              <a:t>Save techs time at the parts counter</a:t>
            </a:r>
          </a:p>
          <a:p>
            <a:pPr lvl="1"/>
            <a:r>
              <a:rPr lang="en-US" sz="1800" b="0" i="0" u="none" strike="noStrike" baseline="0" dirty="0">
                <a:solidFill>
                  <a:srgbClr val="221E1F"/>
                </a:solidFill>
                <a:latin typeface="Calibri" panose="020F0502020204030204" pitchFamily="34" charset="0"/>
              </a:rPr>
              <a:t>Help them sell more by implementing video MPI’s that they can send to customers</a:t>
            </a:r>
          </a:p>
          <a:p>
            <a:r>
              <a:rPr lang="en-US" sz="1800" b="0" i="0" u="none" strike="noStrike" baseline="0" dirty="0">
                <a:solidFill>
                  <a:srgbClr val="221E1F"/>
                </a:solidFill>
                <a:latin typeface="Calibri" panose="020F0502020204030204" pitchFamily="34" charset="0"/>
              </a:rPr>
              <a:t>Plans to achieve your goals </a:t>
            </a:r>
          </a:p>
          <a:p>
            <a:pPr lvl="1"/>
            <a:r>
              <a:rPr lang="en-US" sz="1800" i="0" dirty="0">
                <a:solidFill>
                  <a:srgbClr val="221E1F"/>
                </a:solidFill>
                <a:latin typeface="Calibri" panose="020F0502020204030204" pitchFamily="34" charset="0"/>
              </a:rPr>
              <a:t>Parts runner</a:t>
            </a:r>
          </a:p>
          <a:p>
            <a:pPr lvl="1"/>
            <a:r>
              <a:rPr lang="en-US" sz="1800" b="0" i="0" u="none" strike="noStrike" baseline="0" dirty="0">
                <a:solidFill>
                  <a:srgbClr val="221E1F"/>
                </a:solidFill>
                <a:latin typeface="Calibri" panose="020F0502020204030204" pitchFamily="34" charset="0"/>
              </a:rPr>
              <a:t>Video MPI’s</a:t>
            </a:r>
          </a:p>
          <a:p>
            <a:r>
              <a:rPr lang="en-US" sz="1800" b="0" i="0" u="none" strike="noStrike" baseline="0" dirty="0">
                <a:solidFill>
                  <a:srgbClr val="221E1F"/>
                </a:solidFill>
                <a:latin typeface="Calibri" panose="020F0502020204030204" pitchFamily="34" charset="0"/>
              </a:rPr>
              <a:t>Plans to evaluate your changes </a:t>
            </a:r>
          </a:p>
          <a:p>
            <a:pPr lvl="1"/>
            <a:r>
              <a:rPr lang="en-US" sz="1800" i="0" dirty="0">
                <a:solidFill>
                  <a:srgbClr val="221E1F"/>
                </a:solidFill>
                <a:latin typeface="Calibri" panose="020F0502020204030204" pitchFamily="34" charset="0"/>
              </a:rPr>
              <a:t>Video MPI’s competition to make sure techs are doing the video’s correctly and learn from each other</a:t>
            </a:r>
            <a:endParaRPr lang="en-US" sz="1800" b="0" i="0" u="none" strike="noStrike" baseline="0" dirty="0">
              <a:solidFill>
                <a:srgbClr val="221E1F"/>
              </a:solidFill>
              <a:latin typeface="Calibri" panose="020F0502020204030204" pitchFamily="34" charset="0"/>
            </a:endParaRPr>
          </a:p>
          <a:p>
            <a:pPr lvl="1"/>
            <a:endParaRPr lang="en-US" sz="1800" b="0" i="0" u="none" strike="noStrike" baseline="0" dirty="0">
              <a:solidFill>
                <a:srgbClr val="221E1F"/>
              </a:solidFill>
              <a:latin typeface="Calibri" panose="020F0502020204030204" pitchFamily="34" charset="0"/>
            </a:endParaRPr>
          </a:p>
          <a:p>
            <a:endParaRPr lang="en-US" dirty="0"/>
          </a:p>
        </p:txBody>
      </p:sp>
      <p:pic>
        <p:nvPicPr>
          <p:cNvPr id="13" name="Content Placeholder 12" descr="A screenshot of a service report&#10;&#10;Description automatically generated">
            <a:extLst>
              <a:ext uri="{FF2B5EF4-FFF2-40B4-BE49-F238E27FC236}">
                <a16:creationId xmlns:a16="http://schemas.microsoft.com/office/drawing/2014/main" id="{47868F62-1B05-85C6-EE57-05ED9D8B3A4E}"/>
              </a:ext>
            </a:extLst>
          </p:cNvPr>
          <p:cNvPicPr>
            <a:picLocks noGrp="1" noChangeAspect="1"/>
          </p:cNvPicPr>
          <p:nvPr>
            <p:ph sz="half" idx="2"/>
          </p:nvPr>
        </p:nvPicPr>
        <p:blipFill>
          <a:blip r:embed="rId2"/>
          <a:stretch>
            <a:fillRect/>
          </a:stretch>
        </p:blipFill>
        <p:spPr>
          <a:xfrm>
            <a:off x="6372616" y="1255059"/>
            <a:ext cx="5650523" cy="434788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371600" y="1537253"/>
            <a:ext cx="4447786" cy="4041912"/>
          </a:xfrm>
        </p:spPr>
        <p:txBody>
          <a:bodyPr>
            <a:normAutofit fontScale="700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sz="1800" i="0" dirty="0">
                <a:solidFill>
                  <a:srgbClr val="221E1F"/>
                </a:solidFill>
                <a:latin typeface="Calibri" panose="020F0502020204030204" pitchFamily="34" charset="0"/>
              </a:rPr>
              <a:t>The service department opens at 8am and closes at 5pm</a:t>
            </a:r>
          </a:p>
          <a:p>
            <a:pPr lvl="1"/>
            <a:r>
              <a:rPr lang="en-US" sz="1800" i="0" dirty="0">
                <a:solidFill>
                  <a:srgbClr val="221E1F"/>
                </a:solidFill>
                <a:latin typeface="Calibri" panose="020F0502020204030204" pitchFamily="34" charset="0"/>
              </a:rPr>
              <a:t>Limited staff on Saturday and closed on Sundays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sz="1800" b="0" i="0" u="none" strike="noStrike" baseline="0" dirty="0">
                <a:solidFill>
                  <a:srgbClr val="221E1F"/>
                </a:solidFill>
                <a:latin typeface="Calibri" panose="020F0502020204030204" pitchFamily="34" charset="0"/>
              </a:rPr>
              <a:t>Increase hours open</a:t>
            </a:r>
          </a:p>
          <a:p>
            <a:pPr lvl="1"/>
            <a:r>
              <a:rPr lang="en-US" sz="1800" b="0" i="0" u="none" strike="noStrike" baseline="0" dirty="0">
                <a:solidFill>
                  <a:srgbClr val="221E1F"/>
                </a:solidFill>
                <a:latin typeface="Calibri" panose="020F0502020204030204" pitchFamily="34" charset="0"/>
              </a:rPr>
              <a:t>Increase days open</a:t>
            </a:r>
          </a:p>
          <a:p>
            <a:r>
              <a:rPr lang="en-US" sz="1800" b="0" i="0" u="none" strike="noStrike" baseline="0" dirty="0">
                <a:solidFill>
                  <a:srgbClr val="221E1F"/>
                </a:solidFill>
                <a:latin typeface="Calibri" panose="020F0502020204030204" pitchFamily="34" charset="0"/>
              </a:rPr>
              <a:t>Plans to achieve your goals </a:t>
            </a:r>
          </a:p>
          <a:p>
            <a:pPr lvl="1"/>
            <a:r>
              <a:rPr lang="en-US" sz="1800" b="0" i="0" u="none" strike="noStrike" baseline="0" dirty="0">
                <a:solidFill>
                  <a:srgbClr val="221E1F"/>
                </a:solidFill>
                <a:latin typeface="Calibri" panose="020F0502020204030204" pitchFamily="34" charset="0"/>
              </a:rPr>
              <a:t>Will be open at 7am during the week (we just added this change)</a:t>
            </a:r>
          </a:p>
          <a:p>
            <a:pPr lvl="1"/>
            <a:r>
              <a:rPr lang="en-US" sz="1800" b="0" i="0" u="none" strike="noStrike" baseline="0" dirty="0">
                <a:solidFill>
                  <a:srgbClr val="221E1F"/>
                </a:solidFill>
                <a:latin typeface="Calibri" panose="020F0502020204030204" pitchFamily="34" charset="0"/>
              </a:rPr>
              <a:t>Increase staffing on the weekend</a:t>
            </a:r>
          </a:p>
          <a:p>
            <a:pPr lvl="1"/>
            <a:r>
              <a:rPr lang="en-US" sz="1800" b="0" i="0" u="none" strike="noStrike" baseline="0" dirty="0">
                <a:solidFill>
                  <a:srgbClr val="221E1F"/>
                </a:solidFill>
                <a:latin typeface="Calibri" panose="020F0502020204030204" pitchFamily="34" charset="0"/>
              </a:rPr>
              <a:t>The online scheduler will allow customers to book appointments now in the afternoon until close</a:t>
            </a:r>
          </a:p>
          <a:p>
            <a:r>
              <a:rPr lang="en-US" sz="1800" b="0" i="0" u="none" strike="noStrike" baseline="0" dirty="0">
                <a:solidFill>
                  <a:srgbClr val="221E1F"/>
                </a:solidFill>
                <a:latin typeface="Calibri" panose="020F0502020204030204" pitchFamily="34" charset="0"/>
              </a:rPr>
              <a:t>Plans to evaluate your changes </a:t>
            </a:r>
          </a:p>
          <a:p>
            <a:pPr lvl="1"/>
            <a:r>
              <a:rPr lang="en-US" sz="1800" b="0" i="0" u="none" strike="noStrike" baseline="0" dirty="0">
                <a:solidFill>
                  <a:srgbClr val="221E1F"/>
                </a:solidFill>
                <a:latin typeface="Calibri" panose="020F0502020204030204" pitchFamily="34" charset="0"/>
              </a:rPr>
              <a:t>Monitor sales increases with new extended hours</a:t>
            </a:r>
          </a:p>
          <a:p>
            <a:pPr lvl="1"/>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3681E78E-91CC-07F9-1D5C-6289B3072AA9}"/>
              </a:ext>
            </a:extLst>
          </p:cNvPr>
          <p:cNvPicPr>
            <a:picLocks noGrp="1" noChangeAspect="1"/>
          </p:cNvPicPr>
          <p:nvPr>
            <p:ph sz="half" idx="2"/>
          </p:nvPr>
        </p:nvPicPr>
        <p:blipFill>
          <a:blip r:embed="rId2"/>
          <a:stretch>
            <a:fillRect/>
          </a:stretch>
        </p:blipFill>
        <p:spPr>
          <a:xfrm>
            <a:off x="6854031" y="802254"/>
            <a:ext cx="4447786" cy="5065146"/>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371600" y="1789043"/>
            <a:ext cx="5153414" cy="4078357"/>
          </a:xfrm>
        </p:spPr>
        <p:txBody>
          <a:bodyPr>
            <a:normAutofit fontScale="92500" lnSpcReduction="20000"/>
          </a:bodyPr>
          <a:lstStyle/>
          <a:p>
            <a:r>
              <a:rPr lang="en-US" dirty="0"/>
              <a:t>Our new service manager came in in January and did a great job increasing our customer pay</a:t>
            </a:r>
          </a:p>
          <a:p>
            <a:r>
              <a:rPr lang="en-US" dirty="0"/>
              <a:t>He added grid pricing and menu’s</a:t>
            </a:r>
          </a:p>
          <a:p>
            <a:r>
              <a:rPr lang="en-US" dirty="0"/>
              <a:t>Last month we were able to get a labor rate increase from $170-$215</a:t>
            </a:r>
          </a:p>
          <a:p>
            <a:r>
              <a:rPr lang="en-US" dirty="0"/>
              <a:t>Only about 3 of the 100 RO’s had a small discount on them</a:t>
            </a:r>
          </a:p>
          <a:p>
            <a:r>
              <a:rPr lang="en-US" dirty="0"/>
              <a:t>Customer pay labor rate is significantly higher than our warranty labor rate which will change once the increase happens</a:t>
            </a:r>
          </a:p>
          <a:p>
            <a:r>
              <a:rPr lang="en-US" dirty="0"/>
              <a:t>One area of improvement we talked about, is adding Video MPI’s which could help sell more and increase customer pay labor and decrease the amount of one line RO’s</a:t>
            </a:r>
          </a:p>
        </p:txBody>
      </p:sp>
      <p:pic>
        <p:nvPicPr>
          <p:cNvPr id="8" name="Content Placeholder 7" descr="A screenshot of a computer&#10;&#10;Description automatically generated">
            <a:extLst>
              <a:ext uri="{FF2B5EF4-FFF2-40B4-BE49-F238E27FC236}">
                <a16:creationId xmlns:a16="http://schemas.microsoft.com/office/drawing/2014/main" id="{6D3A13CA-3465-A696-0A7E-65242E201DC8}"/>
              </a:ext>
            </a:extLst>
          </p:cNvPr>
          <p:cNvPicPr>
            <a:picLocks noGrp="1" noChangeAspect="1"/>
          </p:cNvPicPr>
          <p:nvPr>
            <p:ph sz="half" idx="2"/>
          </p:nvPr>
        </p:nvPicPr>
        <p:blipFill rotWithShape="1">
          <a:blip r:embed="rId2"/>
          <a:srcRect r="12576"/>
          <a:stretch/>
        </p:blipFill>
        <p:spPr>
          <a:xfrm>
            <a:off x="7337504" y="788894"/>
            <a:ext cx="4447786" cy="538330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71600" y="1696278"/>
            <a:ext cx="9601200" cy="4171122"/>
          </a:xfrm>
        </p:spPr>
        <p:txBody>
          <a:bodyPr/>
          <a:lstStyle/>
          <a:p>
            <a:r>
              <a:rPr lang="en-US" dirty="0"/>
              <a:t>Customer pay is high</a:t>
            </a:r>
          </a:p>
          <a:p>
            <a:r>
              <a:rPr lang="en-US" dirty="0"/>
              <a:t>We are getting a warranty rate increase from $170-$215 from Frog Data due to our increased customer pay labor rate improvement</a:t>
            </a:r>
          </a:p>
          <a:p>
            <a:r>
              <a:rPr lang="en-US" dirty="0"/>
              <a:t>Grid pricing has helped increase our customer pay labor rate</a:t>
            </a:r>
          </a:p>
          <a:p>
            <a:r>
              <a:rPr lang="en-US" dirty="0"/>
              <a:t>Strong service advisors with a loyal following</a:t>
            </a:r>
          </a:p>
          <a:p>
            <a:r>
              <a:rPr lang="en-US" dirty="0"/>
              <a:t>Experienced service manager who has 20 years of experience with CDJR and a strong technician following so we have had no issue getting tech’s since he has been here</a:t>
            </a:r>
          </a:p>
          <a:p>
            <a:r>
              <a:rPr lang="en-US" dirty="0"/>
              <a:t>Menu selling has allowed us to increase our sales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371600" y="1722783"/>
            <a:ext cx="9601200" cy="4144617"/>
          </a:xfrm>
        </p:spPr>
        <p:txBody>
          <a:bodyPr>
            <a:normAutofit fontScale="92500" lnSpcReduction="20000"/>
          </a:bodyPr>
          <a:lstStyle/>
          <a:p>
            <a:r>
              <a:rPr lang="en-US" dirty="0"/>
              <a:t>Service hours/days do not match sales hours/days</a:t>
            </a:r>
          </a:p>
          <a:p>
            <a:r>
              <a:rPr lang="en-US" dirty="0"/>
              <a:t>The service department does not open until 8 am</a:t>
            </a:r>
          </a:p>
          <a:p>
            <a:r>
              <a:rPr lang="en-US" dirty="0"/>
              <a:t>Lacking strong parts manager/little communication between the two departments</a:t>
            </a:r>
          </a:p>
          <a:p>
            <a:r>
              <a:rPr lang="en-US" dirty="0"/>
              <a:t>Phone handling is not strong</a:t>
            </a:r>
          </a:p>
          <a:p>
            <a:r>
              <a:rPr lang="en-US" dirty="0"/>
              <a:t>Congested service lanes in the morning</a:t>
            </a:r>
          </a:p>
          <a:p>
            <a:r>
              <a:rPr lang="en-US" dirty="0"/>
              <a:t>Service appointments are heavy in the morning and light in the afternoon</a:t>
            </a:r>
          </a:p>
          <a:p>
            <a:r>
              <a:rPr lang="en-US" dirty="0"/>
              <a:t>Bad reviews due to long wait times and lack of communication</a:t>
            </a:r>
          </a:p>
          <a:p>
            <a:r>
              <a:rPr lang="en-US" dirty="0"/>
              <a:t>High unapplied labor</a:t>
            </a:r>
          </a:p>
          <a:p>
            <a:r>
              <a:rPr lang="en-US" dirty="0"/>
              <a:t>High amount of open RO’s</a:t>
            </a:r>
          </a:p>
          <a:p>
            <a:r>
              <a:rPr lang="en-US" dirty="0"/>
              <a:t>Low sales in our sales department– leading to less warranty/internal work</a:t>
            </a:r>
          </a:p>
          <a:p>
            <a:r>
              <a:rPr lang="en-US" dirty="0"/>
              <a:t>No loaner vehicles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66C8E3"/>
      </a:hlink>
      <a:folHlink>
        <a:srgbClr val="B162A1"/>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docProps/app.xml><?xml version="1.0" encoding="utf-8"?>
<Properties xmlns="http://schemas.openxmlformats.org/officeDocument/2006/extended-properties" xmlns:vt="http://schemas.openxmlformats.org/officeDocument/2006/docPropsVTypes">
  <Template>Crop</Template>
  <TotalTime>5586</TotalTime>
  <Words>1721</Words>
  <Application>Microsoft Macintosh PowerPoint</Application>
  <PresentationFormat>Widescreen</PresentationFormat>
  <Paragraphs>183</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Calibri</vt:lpstr>
      <vt:lpstr>Franklin Gothic Book</vt:lpstr>
      <vt:lpstr>Crop</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Falk, Nichol</cp:lastModifiedBy>
  <cp:revision>29</cp:revision>
  <dcterms:created xsi:type="dcterms:W3CDTF">2022-12-04T13:10:55Z</dcterms:created>
  <dcterms:modified xsi:type="dcterms:W3CDTF">2024-07-05T16:12:03Z</dcterms:modified>
</cp:coreProperties>
</file>