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9296400" cy="701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200" dirty="0"/>
              <a:t>Shealy Truck Center</a:t>
            </a:r>
          </a:p>
          <a:p>
            <a:pPr algn="ctr"/>
            <a:r>
              <a:rPr lang="en-US" sz="3200" dirty="0"/>
              <a:t>Duncan</a:t>
            </a:r>
          </a:p>
          <a:p>
            <a:pPr algn="ctr"/>
            <a:r>
              <a:rPr lang="en-US" sz="3200" dirty="0"/>
              <a:t>Tonya</a:t>
            </a:r>
            <a:r>
              <a:rPr lang="en-US" sz="3200"/>
              <a:t>/Rodney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>
              <a:buFontTx/>
              <a:buChar char="-"/>
            </a:pPr>
            <a:r>
              <a:rPr lang="en-US" dirty="0"/>
              <a:t>Great location</a:t>
            </a:r>
          </a:p>
          <a:p>
            <a:pPr>
              <a:buFontTx/>
              <a:buChar char="-"/>
            </a:pPr>
            <a:r>
              <a:rPr lang="en-US" dirty="0"/>
              <a:t>More customer pay work</a:t>
            </a:r>
          </a:p>
          <a:p>
            <a:pPr>
              <a:buFontTx/>
              <a:buChar char="-"/>
            </a:pPr>
            <a:r>
              <a:rPr lang="en-US" dirty="0"/>
              <a:t>Market expansion – advertising</a:t>
            </a:r>
          </a:p>
          <a:p>
            <a:pPr>
              <a:buFontTx/>
              <a:buChar char="-"/>
            </a:pPr>
            <a:r>
              <a:rPr lang="en-US" dirty="0"/>
              <a:t>Promotion specials</a:t>
            </a:r>
          </a:p>
          <a:p>
            <a:pPr>
              <a:buFontTx/>
              <a:buChar char="-"/>
            </a:pPr>
            <a:r>
              <a:rPr lang="en-US" dirty="0"/>
              <a:t>Company growth</a:t>
            </a:r>
          </a:p>
          <a:p>
            <a:pPr>
              <a:buFontTx/>
              <a:buChar char="-"/>
            </a:pPr>
            <a:r>
              <a:rPr lang="en-US" dirty="0"/>
              <a:t>Attracting new customers</a:t>
            </a:r>
          </a:p>
          <a:p>
            <a:pPr>
              <a:buFontTx/>
              <a:buChar char="-"/>
            </a:pPr>
            <a:r>
              <a:rPr lang="en-US" dirty="0"/>
              <a:t>Room to improve current reputation</a:t>
            </a:r>
          </a:p>
          <a:p>
            <a:pPr>
              <a:buFontTx/>
              <a:buChar char="-"/>
            </a:pPr>
            <a:r>
              <a:rPr lang="en-US" dirty="0"/>
              <a:t>Certified training in multiple brands</a:t>
            </a: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>
              <a:buFontTx/>
              <a:buChar char="-"/>
            </a:pPr>
            <a:r>
              <a:rPr lang="en-US" dirty="0"/>
              <a:t>Other dealers/shops with lower prices for basic maintenance.</a:t>
            </a:r>
          </a:p>
          <a:p>
            <a:pPr>
              <a:buFontTx/>
              <a:buChar char="-"/>
            </a:pPr>
            <a:r>
              <a:rPr lang="en-US" dirty="0"/>
              <a:t>Fleet customers declining maintenance and repairs to do inhouse.</a:t>
            </a:r>
          </a:p>
          <a:p>
            <a:pPr>
              <a:buFontTx/>
              <a:buChar char="-"/>
            </a:pPr>
            <a:r>
              <a:rPr lang="en-US" dirty="0"/>
              <a:t>Economic downturn.</a:t>
            </a:r>
          </a:p>
          <a:p>
            <a:pPr>
              <a:buFontTx/>
              <a:buChar char="-"/>
            </a:pPr>
            <a:r>
              <a:rPr lang="en-US" dirty="0"/>
              <a:t>Technological challenges.</a:t>
            </a:r>
          </a:p>
          <a:p>
            <a:pPr>
              <a:buFontTx/>
              <a:buChar char="-"/>
            </a:pPr>
            <a:r>
              <a:rPr lang="en-US" dirty="0"/>
              <a:t>Shortage of professional technicians.</a:t>
            </a:r>
          </a:p>
          <a:p>
            <a:pPr>
              <a:buFontTx/>
              <a:buChar char="-"/>
            </a:pPr>
            <a:r>
              <a:rPr lang="en-US" dirty="0"/>
              <a:t>Other shops poaching employees.</a:t>
            </a:r>
          </a:p>
          <a:p>
            <a:pPr>
              <a:buFontTx/>
              <a:buChar char="-"/>
            </a:pPr>
            <a:r>
              <a:rPr lang="en-US" dirty="0"/>
              <a:t>Poor workmanship.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>
              <a:buFontTx/>
              <a:buChar char="-"/>
            </a:pPr>
            <a:r>
              <a:rPr lang="en-US" dirty="0"/>
              <a:t>Increase sales opportunities </a:t>
            </a:r>
          </a:p>
          <a:p>
            <a:pPr>
              <a:buFontTx/>
              <a:buChar char="-"/>
            </a:pPr>
            <a:r>
              <a:rPr lang="en-US" dirty="0"/>
              <a:t>Monitor workflow</a:t>
            </a:r>
          </a:p>
          <a:p>
            <a:pPr>
              <a:buFontTx/>
              <a:buChar char="-"/>
            </a:pPr>
            <a:r>
              <a:rPr lang="en-US" dirty="0"/>
              <a:t>Educate advisors and techs on the importance of sales opportunities</a:t>
            </a:r>
          </a:p>
          <a:p>
            <a:pPr>
              <a:buFontTx/>
              <a:buChar char="-"/>
            </a:pPr>
            <a:r>
              <a:rPr lang="en-US" dirty="0"/>
              <a:t>Decrease dwell time</a:t>
            </a:r>
          </a:p>
          <a:p>
            <a:pPr>
              <a:buFontTx/>
              <a:buChar char="-"/>
            </a:pPr>
            <a:r>
              <a:rPr lang="en-US" dirty="0"/>
              <a:t>Increase tech efficiency</a:t>
            </a:r>
          </a:p>
          <a:p>
            <a:pPr>
              <a:buFontTx/>
              <a:buChar char="-"/>
            </a:pPr>
            <a:r>
              <a:rPr lang="en-US" dirty="0"/>
              <a:t>Communication between departments</a:t>
            </a:r>
          </a:p>
          <a:p>
            <a:pPr>
              <a:buFontTx/>
              <a:buChar char="-"/>
            </a:pPr>
            <a:r>
              <a:rPr lang="en-US" dirty="0"/>
              <a:t>Additional training</a:t>
            </a:r>
          </a:p>
          <a:p>
            <a:pPr>
              <a:buFontTx/>
              <a:buChar char="-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marL="0" indent="0">
              <a:buNone/>
            </a:pPr>
            <a:r>
              <a:rPr lang="en-US" dirty="0"/>
              <a:t>- Shop competition post non-dealer competitive pricing board</a:t>
            </a:r>
          </a:p>
          <a:p>
            <a:pPr>
              <a:buFontTx/>
              <a:buChar char="-"/>
            </a:pPr>
            <a:r>
              <a:rPr lang="en-US" dirty="0"/>
              <a:t>Be more flexible to the customers needs</a:t>
            </a:r>
          </a:p>
          <a:p>
            <a:pPr>
              <a:buFontTx/>
              <a:buChar char="-"/>
            </a:pPr>
            <a:r>
              <a:rPr lang="en-US" dirty="0"/>
              <a:t>Shop meetings – communication</a:t>
            </a:r>
          </a:p>
          <a:p>
            <a:pPr>
              <a:buFontTx/>
              <a:buChar char="-"/>
            </a:pPr>
            <a:r>
              <a:rPr lang="en-US" dirty="0"/>
              <a:t>Increase the amount of work by offering promotional pricing and discounts</a:t>
            </a:r>
          </a:p>
          <a:p>
            <a:pPr>
              <a:buFontTx/>
              <a:buChar char="-"/>
            </a:pPr>
            <a:r>
              <a:rPr lang="en-US" dirty="0"/>
              <a:t>Adjust technician schedule to maximize growth</a:t>
            </a:r>
          </a:p>
          <a:p>
            <a:pPr>
              <a:buFontTx/>
              <a:buChar char="-"/>
            </a:pPr>
            <a:r>
              <a:rPr lang="en-US" dirty="0"/>
              <a:t>Install express lane for routine maintenance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>
              <a:buFontTx/>
              <a:buChar char="-"/>
            </a:pPr>
            <a:r>
              <a:rPr lang="en-US" dirty="0"/>
              <a:t>Service manager is the only one to authorize discounts</a:t>
            </a:r>
          </a:p>
          <a:p>
            <a:pPr>
              <a:buFontTx/>
              <a:buChar char="-"/>
            </a:pPr>
            <a:r>
              <a:rPr lang="en-US" dirty="0"/>
              <a:t>Adjust technicians schedule to maximize workflow</a:t>
            </a:r>
          </a:p>
          <a:p>
            <a:pPr>
              <a:buFontTx/>
              <a:buChar char="-"/>
            </a:pPr>
            <a:r>
              <a:rPr lang="en-US" dirty="0"/>
              <a:t>Advertise service specials</a:t>
            </a:r>
          </a:p>
          <a:p>
            <a:pPr>
              <a:buFontTx/>
              <a:buChar char="-"/>
            </a:pPr>
            <a:r>
              <a:rPr lang="en-US" dirty="0"/>
              <a:t>Review bonus plans with Technicians, advisors and Forman</a:t>
            </a:r>
          </a:p>
          <a:p>
            <a:pPr>
              <a:buFontTx/>
              <a:buChar char="-"/>
            </a:pPr>
            <a:r>
              <a:rPr lang="en-US" dirty="0"/>
              <a:t>Follow up on customer leads</a:t>
            </a:r>
          </a:p>
          <a:p>
            <a:pPr>
              <a:buFontTx/>
              <a:buChar char="-"/>
            </a:pPr>
            <a:r>
              <a:rPr lang="en-US" dirty="0"/>
              <a:t>Weekly meetings with shop personnel</a:t>
            </a:r>
          </a:p>
          <a:p>
            <a:pPr>
              <a:buFontTx/>
              <a:buChar char="-"/>
            </a:pPr>
            <a:r>
              <a:rPr lang="en-US" dirty="0"/>
              <a:t>Service and Parts manager follow up meetings</a:t>
            </a:r>
          </a:p>
          <a:p>
            <a:pPr>
              <a:buFontTx/>
              <a:buChar char="-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899111"/>
              </p:ext>
            </p:extLst>
          </p:nvPr>
        </p:nvGraphicFramePr>
        <p:xfrm>
          <a:off x="677334" y="1818624"/>
          <a:ext cx="9132492" cy="4820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Finding additional 6 mins on Ro’s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Weekly/ November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Meeting with 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daily/ November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Adjust Tech schedule to maximize growth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Monthly/December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Install PM bay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Mobile opportunities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lack of evening and Saturday hours is having an impact Potential profitability for service and parts. </a:t>
            </a:r>
          </a:p>
          <a:p>
            <a:r>
              <a:rPr lang="en-US" dirty="0"/>
              <a:t>With the addition of these hours could help focus on new and existing customers by drawing in routine maintenance.</a:t>
            </a:r>
          </a:p>
          <a:p>
            <a:r>
              <a:rPr lang="en-US" dirty="0"/>
              <a:t>We would need to work on a new technician schedule to meet these demands of offering services at these hours.</a:t>
            </a:r>
          </a:p>
          <a:p>
            <a:r>
              <a:rPr lang="en-US" dirty="0"/>
              <a:t>We should see an increase in gross profit and increase absorption percentage.</a:t>
            </a:r>
          </a:p>
          <a:p>
            <a:r>
              <a:rPr lang="en-US" dirty="0"/>
              <a:t>Increasing tech efficiency will drive dwell time down and allow for more gross profit. </a:t>
            </a:r>
          </a:p>
          <a:p>
            <a:r>
              <a:rPr lang="en-US" dirty="0"/>
              <a:t>Educating service team members on the effect of CSI (Customer Supply Income) because without our customer base we have no business.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4168475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 in house reports monthly and look for upward and downward trends.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Increase labor sales and shop utilization, improve dwell time, reduce expenses.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Do better at monitoring our numbers, help educate my team on process improvements.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Compile weekly reports and do a monthly review on where to make changes, continue to analyze treads and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sales.</a:t>
            </a:r>
          </a:p>
          <a:p>
            <a:endParaRPr lang="en-US" dirty="0"/>
          </a:p>
        </p:txBody>
      </p:sp>
      <p:pic>
        <p:nvPicPr>
          <p:cNvPr id="8" name="Content Placeholder 7" descr="A screenshot of a data sheet&#10;&#10;Description automatically generated">
            <a:extLst>
              <a:ext uri="{FF2B5EF4-FFF2-40B4-BE49-F238E27FC236}">
                <a16:creationId xmlns:a16="http://schemas.microsoft.com/office/drawing/2014/main" id="{37786FE9-321E-0AB7-CA9A-AF8A6E05855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931569" y="1761270"/>
            <a:ext cx="5583098" cy="3556688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4304006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Look for ways to cut expenses.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Reduce expenses, increase Sales, training.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Coach Check 22’s, Upselling, decrease dwell time.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Shop meetings, evaluate reports and look for trends, coach up when needed.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8" name="Content Placeholder 7" descr="A table with numbers and a number of items">
            <a:extLst>
              <a:ext uri="{FF2B5EF4-FFF2-40B4-BE49-F238E27FC236}">
                <a16:creationId xmlns:a16="http://schemas.microsoft.com/office/drawing/2014/main" id="{6939569A-055E-C93D-FCAF-8508AA66FE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2160589"/>
            <a:ext cx="5526505" cy="3253622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Monitor cases and coach up the Forman on where changes are needed.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Decrease dwell time, improve tech efficiency. Increase parts availability.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Monitor B/O parts and push for escalations, push for shop flow changes.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 weekly and monthly reports and make adjustments as needed. </a:t>
            </a:r>
          </a:p>
          <a:p>
            <a:endParaRPr lang="en-US" dirty="0"/>
          </a:p>
        </p:txBody>
      </p:sp>
      <p:pic>
        <p:nvPicPr>
          <p:cNvPr id="8" name="Content Placeholder 7" descr="A screenshot of a service report&#10;&#10;Description automatically generated">
            <a:extLst>
              <a:ext uri="{FF2B5EF4-FFF2-40B4-BE49-F238E27FC236}">
                <a16:creationId xmlns:a16="http://schemas.microsoft.com/office/drawing/2014/main" id="{21858BBA-48B1-B0D7-A735-C2A14F8F48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275907"/>
            <a:ext cx="5755684" cy="4416337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Look for ways to increase shop and mobile sales, look at sales trends.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Increase sales specials, service contracts, recommended maintenance, Check 22’s, service plans.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Educate advisors on the importance of increasing sales in targeted areas.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Monitoring weekly and monthly reports for upward trends in sales. </a:t>
            </a:r>
          </a:p>
        </p:txBody>
      </p:sp>
      <p:pic>
        <p:nvPicPr>
          <p:cNvPr id="8" name="Content Placeholder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4946E08-16F2-6B7E-CD82-466BE42CC0D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796903"/>
            <a:ext cx="5489870" cy="4115284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8C82AE4-636F-C538-2D9D-6910C7ECB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8041" y="3304875"/>
            <a:ext cx="6086819" cy="218473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4D2064-24CD-4117-5291-48376B721976}"/>
              </a:ext>
            </a:extLst>
          </p:cNvPr>
          <p:cNvSpPr txBox="1"/>
          <p:nvPr/>
        </p:nvSpPr>
        <p:spPr>
          <a:xfrm>
            <a:off x="1818041" y="2115878"/>
            <a:ext cx="623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Based on the chart below we can increase revenue by improving tech proficiency.</a:t>
            </a:r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>
              <a:buFontTx/>
              <a:buChar char="-"/>
            </a:pPr>
            <a:r>
              <a:rPr lang="en-US" dirty="0"/>
              <a:t>4 out of 12 master certified</a:t>
            </a:r>
          </a:p>
          <a:p>
            <a:pPr>
              <a:buFontTx/>
              <a:buChar char="-"/>
            </a:pPr>
            <a:r>
              <a:rPr lang="en-US" dirty="0"/>
              <a:t>Our requirement as an uptime dealer is 40% are master technicians and we are at 50 % but we need to maintain active training so when we start having technicians age out and retiring , we will have a steady flow of trained technicians in the pipeline. </a:t>
            </a:r>
          </a:p>
          <a:p>
            <a:r>
              <a:rPr lang="en-US" dirty="0"/>
              <a:t>What is your plan to maintain minimum standards?</a:t>
            </a:r>
          </a:p>
          <a:p>
            <a:pPr marL="0" indent="0">
              <a:buNone/>
            </a:pPr>
            <a:r>
              <a:rPr lang="en-US" dirty="0"/>
              <a:t>- Keeping techs engaged on training improvements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pPr marL="0" indent="0">
              <a:buNone/>
            </a:pPr>
            <a:r>
              <a:rPr lang="en-US" dirty="0"/>
              <a:t>- Educate the importance of ongoing training and keep pushing for improvements and follow through.</a:t>
            </a:r>
          </a:p>
          <a:p>
            <a:endParaRPr lang="en-US" dirty="0"/>
          </a:p>
        </p:txBody>
      </p:sp>
      <p:pic>
        <p:nvPicPr>
          <p:cNvPr id="13" name="Content Placeholder 12" descr="A screenshot of a computer">
            <a:extLst>
              <a:ext uri="{FF2B5EF4-FFF2-40B4-BE49-F238E27FC236}">
                <a16:creationId xmlns:a16="http://schemas.microsoft.com/office/drawing/2014/main" id="{42515671-DF53-FEDD-0C6A-9ECCE04923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1930400"/>
            <a:ext cx="5925805" cy="3123462"/>
          </a:xfrm>
        </p:spPr>
      </p:pic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5754A7-1879-4C58-F39E-DFD292E503FB}"/>
              </a:ext>
            </a:extLst>
          </p:cNvPr>
          <p:cNvSpPr txBox="1"/>
          <p:nvPr/>
        </p:nvSpPr>
        <p:spPr>
          <a:xfrm>
            <a:off x="677334" y="1828800"/>
            <a:ext cx="81264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Communication</a:t>
            </a:r>
          </a:p>
          <a:p>
            <a:pPr marL="285750" indent="-285750">
              <a:buFontTx/>
              <a:buChar char="-"/>
            </a:pPr>
            <a:r>
              <a:rPr lang="en-US" dirty="0"/>
              <a:t>Teamwork</a:t>
            </a:r>
          </a:p>
          <a:p>
            <a:pPr marL="285750" indent="-285750">
              <a:buFontTx/>
              <a:buChar char="-"/>
            </a:pPr>
            <a:r>
              <a:rPr lang="en-US" dirty="0"/>
              <a:t>Training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Management</a:t>
            </a:r>
          </a:p>
          <a:p>
            <a:pPr marL="285750" indent="-285750">
              <a:buFontTx/>
              <a:buChar char="-"/>
            </a:pPr>
            <a:r>
              <a:rPr lang="en-US" dirty="0"/>
              <a:t>Experienced, Knowledgeable service employees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Company History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Company values</a:t>
            </a:r>
          </a:p>
          <a:p>
            <a:pPr marL="285750" indent="-285750">
              <a:buFontTx/>
              <a:buChar char="-"/>
            </a:pPr>
            <a:r>
              <a:rPr lang="en-US" dirty="0"/>
              <a:t>Employee tenure</a:t>
            </a:r>
          </a:p>
          <a:p>
            <a:pPr marL="285750" indent="-285750">
              <a:buFontTx/>
              <a:buChar char="-"/>
            </a:pPr>
            <a:r>
              <a:rPr lang="en-US" dirty="0"/>
              <a:t>Confidence</a:t>
            </a:r>
          </a:p>
          <a:p>
            <a:pPr marL="285750" indent="-285750">
              <a:buFontTx/>
              <a:buChar char="-"/>
            </a:pPr>
            <a:r>
              <a:rPr lang="en-US" dirty="0"/>
              <a:t>Support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614E37-CFF7-D437-579F-CCD053AF10A1}"/>
              </a:ext>
            </a:extLst>
          </p:cNvPr>
          <p:cNvSpPr txBox="1"/>
          <p:nvPr/>
        </p:nvSpPr>
        <p:spPr>
          <a:xfrm>
            <a:off x="677334" y="1930400"/>
            <a:ext cx="91152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Improve training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Waiting on parts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Diag</a:t>
            </a:r>
            <a:r>
              <a:rPr lang="en-US" dirty="0"/>
              <a:t> tools and equipment</a:t>
            </a:r>
          </a:p>
          <a:p>
            <a:pPr marL="285750" indent="-285750">
              <a:buFontTx/>
              <a:buChar char="-"/>
            </a:pPr>
            <a:r>
              <a:rPr lang="en-US" dirty="0"/>
              <a:t>Need more well-rounded Technicians</a:t>
            </a:r>
          </a:p>
          <a:p>
            <a:pPr marL="285750" indent="-285750">
              <a:buFontTx/>
              <a:buChar char="-"/>
            </a:pPr>
            <a:r>
              <a:rPr lang="en-US" dirty="0"/>
              <a:t>Shop tool</a:t>
            </a:r>
          </a:p>
          <a:p>
            <a:pPr marL="285750" indent="-285750">
              <a:buFontTx/>
              <a:buChar char="-"/>
            </a:pPr>
            <a:r>
              <a:rPr lang="en-US" dirty="0"/>
              <a:t>High employee turn over</a:t>
            </a:r>
          </a:p>
          <a:p>
            <a:pPr marL="285750" indent="-285750">
              <a:buFontTx/>
              <a:buChar char="-"/>
            </a:pPr>
            <a:r>
              <a:rPr lang="en-US" dirty="0"/>
              <a:t>Workflow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Communication with customers</a:t>
            </a:r>
          </a:p>
          <a:p>
            <a:pPr marL="285750" indent="-285750">
              <a:buFontTx/>
              <a:buChar char="-"/>
            </a:pPr>
            <a:r>
              <a:rPr lang="en-US" dirty="0"/>
              <a:t>Customer approval process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500</TotalTime>
  <Words>868</Words>
  <Application>Microsoft Office PowerPoint</Application>
  <PresentationFormat>Widescreen</PresentationFormat>
  <Paragraphs>157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Tonya A. Hammond</cp:lastModifiedBy>
  <cp:revision>11</cp:revision>
  <cp:lastPrinted>2024-08-29T13:25:22Z</cp:lastPrinted>
  <dcterms:created xsi:type="dcterms:W3CDTF">2022-12-04T13:10:55Z</dcterms:created>
  <dcterms:modified xsi:type="dcterms:W3CDTF">2024-08-29T13:30:24Z</dcterms:modified>
</cp:coreProperties>
</file>