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m" ContentType="application/vnd.ms-excel.sheet.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5" r:id="rId7"/>
    <p:sldId id="274"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3" d="100"/>
          <a:sy n="83" d="100"/>
        </p:scale>
        <p:origin x="686"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8/12/2024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8/12/2024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8/12/2024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8/12/2024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8/12/2024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package" Target="../embeddings/Microsoft_Excel_Macro-Enabled_Worksheet.xlsm"/><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package" Target="../embeddings/Microsoft_Excel_Macro-Enabled_Worksheet1.xlsm"/><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Excel_Macro-Enabled_Worksheet2.xlsm"/><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package" Target="../embeddings/Microsoft_Excel_Macro-Enabled_Worksheet3.xlsm"/><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package" Target="../embeddings/Microsoft_Excel_Worksheet.xlsx"/><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77500" lnSpcReduction="20000"/>
          </a:bodyPr>
          <a:lstStyle/>
          <a:p>
            <a:pPr algn="ctr"/>
            <a:r>
              <a:rPr lang="en-US" sz="3200" dirty="0"/>
              <a:t>Service department analysis for Truck Centers Inc.</a:t>
            </a:r>
          </a:p>
          <a:p>
            <a:pPr algn="ctr"/>
            <a:r>
              <a:rPr lang="en-US" sz="3200" dirty="0"/>
              <a:t>Jeremy Reed AO51-23</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1.Area is growing around dealership, large meat processing plant being built across the road</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2.plenty of open bays for work</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3.plenty of service work in the area for service rep to market the dept</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4.recent large new truck order from a local customer</a:t>
            </a:r>
          </a:p>
          <a:p>
            <a:pPr marL="45720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5.Select Center recons used trucks for the majority of dealer group</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1.high number of dealerships in area and most have a lower door rate</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2.several independent repair shops in area with emergency roadside service</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3.constant battle with hiring and keeping experienced service admin staff</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4.Service advisors do not treat customers appropriately</a:t>
            </a:r>
          </a:p>
          <a:p>
            <a:pPr marL="45720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5.upcoming interstate construction could make getting into the dealership challenging</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Increase revenue</a:t>
            </a:r>
          </a:p>
          <a:p>
            <a:r>
              <a:rPr lang="en-US" dirty="0"/>
              <a:t>Send service advisors and techs to training</a:t>
            </a:r>
          </a:p>
          <a:p>
            <a:r>
              <a:rPr lang="en-US" dirty="0"/>
              <a:t>Increase productivity and proficiency</a:t>
            </a:r>
          </a:p>
          <a:p>
            <a:r>
              <a:rPr lang="en-US" dirty="0"/>
              <a:t>Work on growing the business</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1.Create a non- dealer competitive pricing work</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 post service specials</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 perform complimentary multi point inspections</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4.promote maintenance work on brand x trucks too</a:t>
            </a:r>
          </a:p>
          <a:p>
            <a:pPr marL="45720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5.weekly shop huddles with techs to discuss issues and morale</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1.weekly meetings between service and parts managers to discuss loss sales</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2.have parts and service reps distribute monthly parts and service specials while visiting customers</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 publish a quarterly magazine that announces all the updates in the company to help with culture and promote fixed operations specials. (ours is called Driven)</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4. Adjust foreman and service advisors pay plan based off proficiency &amp; productivity</a:t>
            </a:r>
          </a:p>
          <a:p>
            <a:pPr marL="45720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5. enroll service advisors and ATDs service advisor class</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639156718"/>
              </p:ext>
            </p:extLst>
          </p:nvPr>
        </p:nvGraphicFramePr>
        <p:xfrm>
          <a:off x="677334" y="1818624"/>
          <a:ext cx="9132492" cy="53198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Service &amp; parts manager meetings</a:t>
                      </a:r>
                    </a:p>
                  </a:txBody>
                  <a:tcPr/>
                </a:tc>
                <a:tc>
                  <a:txBody>
                    <a:bodyPr/>
                    <a:lstStyle/>
                    <a:p>
                      <a:r>
                        <a:rPr lang="en-US" dirty="0"/>
                        <a:t>Service manager </a:t>
                      </a:r>
                    </a:p>
                    <a:p>
                      <a:r>
                        <a:rPr lang="en-US" dirty="0"/>
                        <a:t>Parts Manager</a:t>
                      </a:r>
                    </a:p>
                  </a:txBody>
                  <a:tcPr/>
                </a:tc>
                <a:tc>
                  <a:txBody>
                    <a:bodyPr/>
                    <a:lstStyle/>
                    <a:p>
                      <a:r>
                        <a:rPr lang="en-US" dirty="0"/>
                        <a:t>8/1/24</a:t>
                      </a:r>
                    </a:p>
                  </a:txBody>
                  <a:tcPr/>
                </a:tc>
                <a:extLst>
                  <a:ext uri="{0D108BD9-81ED-4DB2-BD59-A6C34878D82A}">
                    <a16:rowId xmlns:a16="http://schemas.microsoft.com/office/drawing/2014/main" val="2400365483"/>
                  </a:ext>
                </a:extLst>
              </a:tr>
              <a:tr h="565004">
                <a:tc>
                  <a:txBody>
                    <a:bodyPr/>
                    <a:lstStyle/>
                    <a:p>
                      <a:r>
                        <a:rPr lang="en-US" dirty="0"/>
                        <a:t>Track lost parts and service sales</a:t>
                      </a:r>
                    </a:p>
                  </a:txBody>
                  <a:tcPr/>
                </a:tc>
                <a:tc>
                  <a:txBody>
                    <a:bodyPr/>
                    <a:lstStyle/>
                    <a:p>
                      <a:r>
                        <a:rPr lang="en-US" dirty="0"/>
                        <a:t>Parts &amp; service manager</a:t>
                      </a:r>
                    </a:p>
                  </a:txBody>
                  <a:tcPr/>
                </a:tc>
                <a:tc>
                  <a:txBody>
                    <a:bodyPr/>
                    <a:lstStyle/>
                    <a:p>
                      <a:r>
                        <a:rPr lang="en-US" dirty="0"/>
                        <a:t>8/15/24</a:t>
                      </a:r>
                    </a:p>
                  </a:txBody>
                  <a:tcPr/>
                </a:tc>
                <a:extLst>
                  <a:ext uri="{0D108BD9-81ED-4DB2-BD59-A6C34878D82A}">
                    <a16:rowId xmlns:a16="http://schemas.microsoft.com/office/drawing/2014/main" val="107845787"/>
                  </a:ext>
                </a:extLst>
              </a:tr>
              <a:tr h="565004">
                <a:tc>
                  <a:txBody>
                    <a:bodyPr/>
                    <a:lstStyle/>
                    <a:p>
                      <a:r>
                        <a:rPr lang="en-US" dirty="0"/>
                        <a:t>Create parts and service flyers for specials</a:t>
                      </a:r>
                    </a:p>
                  </a:txBody>
                  <a:tcPr/>
                </a:tc>
                <a:tc>
                  <a:txBody>
                    <a:bodyPr/>
                    <a:lstStyle/>
                    <a:p>
                      <a:r>
                        <a:rPr lang="en-US" dirty="0"/>
                        <a:t>Parts &amp; service mangers &amp; outside reps</a:t>
                      </a:r>
                    </a:p>
                  </a:txBody>
                  <a:tcPr/>
                </a:tc>
                <a:tc>
                  <a:txBody>
                    <a:bodyPr/>
                    <a:lstStyle/>
                    <a:p>
                      <a:r>
                        <a:rPr lang="en-US" dirty="0"/>
                        <a:t>8/31/24</a:t>
                      </a:r>
                    </a:p>
                  </a:txBody>
                  <a:tcPr/>
                </a:tc>
                <a:extLst>
                  <a:ext uri="{0D108BD9-81ED-4DB2-BD59-A6C34878D82A}">
                    <a16:rowId xmlns:a16="http://schemas.microsoft.com/office/drawing/2014/main" val="1530126605"/>
                  </a:ext>
                </a:extLst>
              </a:tr>
              <a:tr h="565004">
                <a:tc>
                  <a:txBody>
                    <a:bodyPr/>
                    <a:lstStyle/>
                    <a:p>
                      <a:r>
                        <a:rPr lang="en-US" dirty="0"/>
                        <a:t>Shop huddles with techs</a:t>
                      </a:r>
                    </a:p>
                  </a:txBody>
                  <a:tcPr/>
                </a:tc>
                <a:tc>
                  <a:txBody>
                    <a:bodyPr/>
                    <a:lstStyle/>
                    <a:p>
                      <a:r>
                        <a:rPr lang="en-US" dirty="0"/>
                        <a:t>Service manager</a:t>
                      </a:r>
                    </a:p>
                  </a:txBody>
                  <a:tcPr/>
                </a:tc>
                <a:tc>
                  <a:txBody>
                    <a:bodyPr/>
                    <a:lstStyle/>
                    <a:p>
                      <a:r>
                        <a:rPr lang="en-US" dirty="0"/>
                        <a:t>8/15/24</a:t>
                      </a:r>
                    </a:p>
                  </a:txBody>
                  <a:tcPr/>
                </a:tc>
                <a:extLst>
                  <a:ext uri="{0D108BD9-81ED-4DB2-BD59-A6C34878D82A}">
                    <a16:rowId xmlns:a16="http://schemas.microsoft.com/office/drawing/2014/main" val="1950345431"/>
                  </a:ext>
                </a:extLst>
              </a:tr>
              <a:tr h="565004">
                <a:tc>
                  <a:txBody>
                    <a:bodyPr/>
                    <a:lstStyle/>
                    <a:p>
                      <a:r>
                        <a:rPr lang="en-US" dirty="0"/>
                        <a:t>Adjust service personnel pay plans</a:t>
                      </a:r>
                    </a:p>
                  </a:txBody>
                  <a:tcPr/>
                </a:tc>
                <a:tc>
                  <a:txBody>
                    <a:bodyPr/>
                    <a:lstStyle/>
                    <a:p>
                      <a:r>
                        <a:rPr lang="en-US" dirty="0"/>
                        <a:t>Service manager </a:t>
                      </a:r>
                    </a:p>
                    <a:p>
                      <a:r>
                        <a:rPr lang="en-US" dirty="0"/>
                        <a:t>GM</a:t>
                      </a:r>
                    </a:p>
                  </a:txBody>
                  <a:tcPr/>
                </a:tc>
                <a:tc>
                  <a:txBody>
                    <a:bodyPr/>
                    <a:lstStyle/>
                    <a:p>
                      <a:r>
                        <a:rPr lang="en-US" dirty="0"/>
                        <a:t>9/1/24</a:t>
                      </a:r>
                    </a:p>
                  </a:txBody>
                  <a:tcPr/>
                </a:tc>
                <a:extLst>
                  <a:ext uri="{0D108BD9-81ED-4DB2-BD59-A6C34878D82A}">
                    <a16:rowId xmlns:a16="http://schemas.microsoft.com/office/drawing/2014/main" val="1960891333"/>
                  </a:ext>
                </a:extLst>
              </a:tr>
              <a:tr h="565004">
                <a:tc>
                  <a:txBody>
                    <a:bodyPr/>
                    <a:lstStyle/>
                    <a:p>
                      <a:r>
                        <a:rPr lang="en-US" dirty="0"/>
                        <a:t>Installing a non-dealer competitive pricing board</a:t>
                      </a:r>
                    </a:p>
                  </a:txBody>
                  <a:tcPr/>
                </a:tc>
                <a:tc>
                  <a:txBody>
                    <a:bodyPr/>
                    <a:lstStyle/>
                    <a:p>
                      <a:r>
                        <a:rPr lang="en-US" dirty="0"/>
                        <a:t>Service Manager</a:t>
                      </a:r>
                    </a:p>
                  </a:txBody>
                  <a:tcPr/>
                </a:tc>
                <a:tc>
                  <a:txBody>
                    <a:bodyPr/>
                    <a:lstStyle/>
                    <a:p>
                      <a:r>
                        <a:rPr lang="en-US" dirty="0"/>
                        <a:t>8/1/24</a:t>
                      </a:r>
                    </a:p>
                  </a:txBody>
                  <a:tcPr/>
                </a:tc>
                <a:extLst>
                  <a:ext uri="{0D108BD9-81ED-4DB2-BD59-A6C34878D82A}">
                    <a16:rowId xmlns:a16="http://schemas.microsoft.com/office/drawing/2014/main" val="4137224325"/>
                  </a:ext>
                </a:extLst>
              </a:tr>
              <a:tr h="565004">
                <a:tc>
                  <a:txBody>
                    <a:bodyPr/>
                    <a:lstStyle/>
                    <a:p>
                      <a:r>
                        <a:rPr lang="en-US" dirty="0"/>
                        <a:t>Meet with customer service rep to get local customer feed back</a:t>
                      </a:r>
                    </a:p>
                  </a:txBody>
                  <a:tcPr/>
                </a:tc>
                <a:tc>
                  <a:txBody>
                    <a:bodyPr/>
                    <a:lstStyle/>
                    <a:p>
                      <a:r>
                        <a:rPr lang="en-US" dirty="0"/>
                        <a:t>Service manager</a:t>
                      </a:r>
                    </a:p>
                    <a:p>
                      <a:r>
                        <a:rPr lang="en-US" dirty="0"/>
                        <a:t>GM</a:t>
                      </a:r>
                    </a:p>
                  </a:txBody>
                  <a:tcPr/>
                </a:tc>
                <a:tc>
                  <a:txBody>
                    <a:bodyPr/>
                    <a:lstStyle/>
                    <a:p>
                      <a:r>
                        <a:rPr lang="en-US" dirty="0"/>
                        <a:t>8/1/24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dirty="0"/>
              <a:t>Synopsis</a:t>
            </a:r>
          </a:p>
          <a:p>
            <a:endParaRPr lang="en-US" dirty="0"/>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Low shop utilization looks to be the biggest area for improvement. The lack of Service work is hurting all the numbers across the fixed op board.</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Once we add another Customer Service rep to go out and call on customers in the area, it will lead to an increase in service GP.  It will also lead to higher overall customer satisfaction, which will continue to bring in our customer base, that has recently dropped off from coming in.</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Increased training for our technicians will lead to high efficiency which will lead to higher proficiency as well.</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Sending our service admin to training will help with service desk inefficiency by improving faster authorizations for repairs, RO dispatching, and making estimates just to name a few areas that we will improve. These improvements will drastically increase our tech productivity.</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45720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Changing pay plans to encourage everyone is in the mind set to produce results rather than passing a task off to their peer will also improve employee morale and help our company culture.</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413164"/>
            <a:ext cx="10284355" cy="3821353"/>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Techs are paid hourly plus whatever flat rate they make is an extra bonus</a:t>
            </a:r>
          </a:p>
          <a:p>
            <a:r>
              <a:rPr lang="en-US" sz="1800" b="0" i="0" u="none" strike="noStrike" baseline="0" dirty="0">
                <a:solidFill>
                  <a:srgbClr val="221E1F"/>
                </a:solidFill>
                <a:latin typeface="Calibri" panose="020F0502020204030204" pitchFamily="34" charset="0"/>
              </a:rPr>
              <a:t>Goals for improvement- Structure an incentive program off tech Proficiency, start the proficiency bonus @ 70% and increase </a:t>
            </a:r>
            <a:r>
              <a:rPr lang="en-US" dirty="0">
                <a:solidFill>
                  <a:srgbClr val="221E1F"/>
                </a:solidFill>
                <a:latin typeface="Calibri" panose="020F0502020204030204" pitchFamily="34" charset="0"/>
              </a:rPr>
              <a:t>5% every 60 days.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review proficiency monthly to ensure it’s still motivating techs accordingly</a:t>
            </a:r>
          </a:p>
          <a:p>
            <a:r>
              <a:rPr lang="en-US" sz="1800" b="0" i="0" u="none" strike="noStrike" baseline="0" dirty="0">
                <a:solidFill>
                  <a:srgbClr val="221E1F"/>
                </a:solidFill>
                <a:latin typeface="Calibri" panose="020F0502020204030204" pitchFamily="34" charset="0"/>
              </a:rPr>
              <a:t>Plans to evaluate your changes- Perform a Service analysis to check if Proficiency has improved </a:t>
            </a:r>
          </a:p>
          <a:p>
            <a:endParaRPr lang="en-US" dirty="0"/>
          </a:p>
        </p:txBody>
      </p:sp>
      <p:sp>
        <p:nvSpPr>
          <p:cNvPr id="7" name="Content Placeholder 6">
            <a:extLst>
              <a:ext uri="{FF2B5EF4-FFF2-40B4-BE49-F238E27FC236}">
                <a16:creationId xmlns:a16="http://schemas.microsoft.com/office/drawing/2014/main" id="{2297863D-95DE-5DE7-5FB9-9AFD9B6DDCA0}"/>
              </a:ext>
            </a:extLst>
          </p:cNvPr>
          <p:cNvSpPr>
            <a:spLocks noGrp="1"/>
          </p:cNvSpPr>
          <p:nvPr>
            <p:ph sz="quarter" idx="4"/>
          </p:nvPr>
        </p:nvSpPr>
        <p:spPr>
          <a:xfrm>
            <a:off x="5088384" y="4479636"/>
            <a:ext cx="4185617" cy="1561726"/>
          </a:xfrm>
        </p:spPr>
        <p:txBody>
          <a:bodyPr/>
          <a:lstStyle/>
          <a:p>
            <a:pPr marL="0" indent="0">
              <a:buNone/>
            </a:pPr>
            <a:endParaRPr lang="en-US" dirty="0"/>
          </a:p>
        </p:txBody>
      </p:sp>
      <p:graphicFrame>
        <p:nvGraphicFramePr>
          <p:cNvPr id="4" name="Object 3">
            <a:extLst>
              <a:ext uri="{FF2B5EF4-FFF2-40B4-BE49-F238E27FC236}">
                <a16:creationId xmlns:a16="http://schemas.microsoft.com/office/drawing/2014/main" id="{4466C733-70A8-BD69-A063-5FDE9D19F9F4}"/>
              </a:ext>
            </a:extLst>
          </p:cNvPr>
          <p:cNvGraphicFramePr>
            <a:graphicFrameLocks noChangeAspect="1"/>
          </p:cNvGraphicFramePr>
          <p:nvPr>
            <p:extLst>
              <p:ext uri="{D42A27DB-BD31-4B8C-83A1-F6EECF244321}">
                <p14:modId xmlns:p14="http://schemas.microsoft.com/office/powerpoint/2010/main" val="318053909"/>
              </p:ext>
            </p:extLst>
          </p:nvPr>
        </p:nvGraphicFramePr>
        <p:xfrm>
          <a:off x="2249200" y="4927601"/>
          <a:ext cx="7100887" cy="1858963"/>
        </p:xfrm>
        <a:graphic>
          <a:graphicData uri="http://schemas.openxmlformats.org/presentationml/2006/ole">
            <mc:AlternateContent xmlns:mc="http://schemas.openxmlformats.org/markup-compatibility/2006">
              <mc:Choice xmlns:v="urn:schemas-microsoft-com:vml" Requires="v">
                <p:oleObj name="Macro-Enabled Worksheet" r:id="rId2" imgW="7101662" imgH="1859227" progId="Excel.SheetMacroEnabled.12">
                  <p:embed/>
                </p:oleObj>
              </mc:Choice>
              <mc:Fallback>
                <p:oleObj name="Macro-Enabled Worksheet" r:id="rId2" imgW="7101662" imgH="1859227" progId="Excel.SheetMacroEnabled.12">
                  <p:embed/>
                  <p:pic>
                    <p:nvPicPr>
                      <p:cNvPr id="4" name="Object 3">
                        <a:extLst>
                          <a:ext uri="{FF2B5EF4-FFF2-40B4-BE49-F238E27FC236}">
                            <a16:creationId xmlns:a16="http://schemas.microsoft.com/office/drawing/2014/main" id="{4466C733-70A8-BD69-A063-5FDE9D19F9F4}"/>
                          </a:ext>
                        </a:extLst>
                      </p:cNvPr>
                      <p:cNvPicPr/>
                      <p:nvPr/>
                    </p:nvPicPr>
                    <p:blipFill>
                      <a:blip r:embed="rId3"/>
                      <a:stretch>
                        <a:fillRect/>
                      </a:stretch>
                    </p:blipFill>
                    <p:spPr>
                      <a:xfrm>
                        <a:off x="2249200" y="4927601"/>
                        <a:ext cx="7100887" cy="1858963"/>
                      </a:xfrm>
                      <a:prstGeom prst="rect">
                        <a:avLst/>
                      </a:prstGeom>
                    </p:spPr>
                  </p:pic>
                </p:oleObj>
              </mc:Fallback>
            </mc:AlternateContent>
          </a:graphicData>
        </a:graphic>
      </p:graphicFrame>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905935" y="1408750"/>
            <a:ext cx="9817483" cy="4632611"/>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inefficient time management in the service office, need more staff as well</a:t>
            </a:r>
          </a:p>
          <a:p>
            <a:r>
              <a:rPr lang="en-US" sz="1800" b="0" i="0" u="none" strike="noStrike" baseline="0" dirty="0">
                <a:solidFill>
                  <a:srgbClr val="221E1F"/>
                </a:solidFill>
                <a:latin typeface="Calibri" panose="020F0502020204030204" pitchFamily="34" charset="0"/>
              </a:rPr>
              <a:t>Goals for improvement- increase tech proficiency by getting to a 3-1 ratio of advisors to techs, and increase our daily Ros written from 6.2 to 8-10 per advisor</a:t>
            </a:r>
          </a:p>
          <a:p>
            <a:r>
              <a:rPr lang="en-US" sz="1800" b="0" i="0" u="none" strike="noStrike" baseline="0" dirty="0">
                <a:solidFill>
                  <a:srgbClr val="221E1F"/>
                </a:solidFill>
                <a:latin typeface="Calibri" panose="020F0502020204030204" pitchFamily="34" charset="0"/>
              </a:rPr>
              <a:t>Plans to achieve your goals- offer training fo</a:t>
            </a:r>
            <a:r>
              <a:rPr lang="en-US" dirty="0">
                <a:solidFill>
                  <a:srgbClr val="221E1F"/>
                </a:solidFill>
                <a:latin typeface="Calibri" panose="020F0502020204030204" pitchFamily="34" charset="0"/>
              </a:rPr>
              <a:t>r existing and new service advisors, incentivize off productivity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Perform actual Service analysis monthly to monitor tech proficiency</a:t>
            </a:r>
          </a:p>
          <a:p>
            <a:endParaRPr lang="en-US" dirty="0"/>
          </a:p>
        </p:txBody>
      </p:sp>
      <p:sp>
        <p:nvSpPr>
          <p:cNvPr id="5" name="Content Placeholder 4">
            <a:extLst>
              <a:ext uri="{FF2B5EF4-FFF2-40B4-BE49-F238E27FC236}">
                <a16:creationId xmlns:a16="http://schemas.microsoft.com/office/drawing/2014/main" id="{2047E04E-A6A6-C5C5-9143-C6A032778975}"/>
              </a:ext>
            </a:extLst>
          </p:cNvPr>
          <p:cNvSpPr>
            <a:spLocks noGrp="1"/>
          </p:cNvSpPr>
          <p:nvPr>
            <p:ph sz="half" idx="2"/>
          </p:nvPr>
        </p:nvSpPr>
        <p:spPr>
          <a:xfrm>
            <a:off x="5089969" y="4812145"/>
            <a:ext cx="5310175" cy="1229217"/>
          </a:xfrm>
        </p:spPr>
        <p:txBody>
          <a:bodyPr/>
          <a:lstStyle/>
          <a:p>
            <a:endParaRPr lang="en-US" dirty="0"/>
          </a:p>
        </p:txBody>
      </p:sp>
      <p:graphicFrame>
        <p:nvGraphicFramePr>
          <p:cNvPr id="6" name="Object 5">
            <a:extLst>
              <a:ext uri="{FF2B5EF4-FFF2-40B4-BE49-F238E27FC236}">
                <a16:creationId xmlns:a16="http://schemas.microsoft.com/office/drawing/2014/main" id="{21C469BA-D01C-EE9A-60F6-DF839E6477AF}"/>
              </a:ext>
            </a:extLst>
          </p:cNvPr>
          <p:cNvGraphicFramePr>
            <a:graphicFrameLocks noChangeAspect="1"/>
          </p:cNvGraphicFramePr>
          <p:nvPr>
            <p:extLst>
              <p:ext uri="{D42A27DB-BD31-4B8C-83A1-F6EECF244321}">
                <p14:modId xmlns:p14="http://schemas.microsoft.com/office/powerpoint/2010/main" val="2642355499"/>
              </p:ext>
            </p:extLst>
          </p:nvPr>
        </p:nvGraphicFramePr>
        <p:xfrm>
          <a:off x="4744894" y="4515138"/>
          <a:ext cx="5859463" cy="2278063"/>
        </p:xfrm>
        <a:graphic>
          <a:graphicData uri="http://schemas.openxmlformats.org/presentationml/2006/ole">
            <mc:AlternateContent xmlns:mc="http://schemas.openxmlformats.org/markup-compatibility/2006">
              <mc:Choice xmlns:v="urn:schemas-microsoft-com:vml" Requires="v">
                <p:oleObj name="Macro-Enabled Worksheet" r:id="rId2" imgW="5859736" imgH="2278275" progId="Excel.SheetMacroEnabled.12">
                  <p:embed/>
                </p:oleObj>
              </mc:Choice>
              <mc:Fallback>
                <p:oleObj name="Macro-Enabled Worksheet" r:id="rId2" imgW="5859736" imgH="2278275" progId="Excel.SheetMacroEnabled.12">
                  <p:embed/>
                  <p:pic>
                    <p:nvPicPr>
                      <p:cNvPr id="0" name=""/>
                      <p:cNvPicPr/>
                      <p:nvPr/>
                    </p:nvPicPr>
                    <p:blipFill>
                      <a:blip r:embed="rId3"/>
                      <a:stretch>
                        <a:fillRect/>
                      </a:stretch>
                    </p:blipFill>
                    <p:spPr>
                      <a:xfrm>
                        <a:off x="4744894" y="4515138"/>
                        <a:ext cx="5859463" cy="2278063"/>
                      </a:xfrm>
                      <a:prstGeom prst="rect">
                        <a:avLst/>
                      </a:prstGeom>
                    </p:spPr>
                  </p:pic>
                </p:oleObj>
              </mc:Fallback>
            </mc:AlternateContent>
          </a:graphicData>
        </a:graphic>
      </p:graphicFrame>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87055"/>
            <a:ext cx="10083030" cy="4554306"/>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only utilizing 72% of our techs time</a:t>
            </a:r>
          </a:p>
          <a:p>
            <a:r>
              <a:rPr lang="en-US" sz="1800" b="0" i="0" u="none" strike="noStrike" baseline="0" dirty="0">
                <a:solidFill>
                  <a:srgbClr val="221E1F"/>
                </a:solidFill>
                <a:latin typeface="Calibri" panose="020F0502020204030204" pitchFamily="34" charset="0"/>
              </a:rPr>
              <a:t>Goals for improvement- increase workflow into dealership to increase written ROs &amp; billable hours</a:t>
            </a:r>
          </a:p>
          <a:p>
            <a:r>
              <a:rPr lang="en-US" sz="1800" b="0" i="0" u="none" strike="noStrike" baseline="0" dirty="0">
                <a:solidFill>
                  <a:srgbClr val="221E1F"/>
                </a:solidFill>
                <a:latin typeface="Calibri" panose="020F0502020204030204" pitchFamily="34" charset="0"/>
              </a:rPr>
              <a:t>Plans to achieve your goals- Customer Service rep, and Service manager visiting customers on a weekly basis to increase workload</a:t>
            </a:r>
          </a:p>
          <a:p>
            <a:r>
              <a:rPr lang="en-US" sz="1800" b="0" i="0" u="none" strike="noStrike" baseline="0" dirty="0">
                <a:solidFill>
                  <a:srgbClr val="221E1F"/>
                </a:solidFill>
                <a:latin typeface="Calibri" panose="020F0502020204030204" pitchFamily="34" charset="0"/>
              </a:rPr>
              <a:t>Plans to evaluate your changes- monitor tech proficiency and mentor lower efficient techs</a:t>
            </a:r>
          </a:p>
          <a:p>
            <a:endParaRPr lang="en-US" dirty="0"/>
          </a:p>
        </p:txBody>
      </p:sp>
      <p:sp>
        <p:nvSpPr>
          <p:cNvPr id="6" name="Content Placeholder 5">
            <a:extLst>
              <a:ext uri="{FF2B5EF4-FFF2-40B4-BE49-F238E27FC236}">
                <a16:creationId xmlns:a16="http://schemas.microsoft.com/office/drawing/2014/main" id="{25AB7CD8-3D22-B712-792B-A38B6541E1F4}"/>
              </a:ext>
            </a:extLst>
          </p:cNvPr>
          <p:cNvSpPr>
            <a:spLocks noGrp="1"/>
          </p:cNvSpPr>
          <p:nvPr>
            <p:ph sz="half" idx="2"/>
          </p:nvPr>
        </p:nvSpPr>
        <p:spPr>
          <a:xfrm>
            <a:off x="5089970" y="5283329"/>
            <a:ext cx="4184034" cy="758033"/>
          </a:xfrm>
        </p:spPr>
        <p:txBody>
          <a:bodyPr/>
          <a:lstStyle/>
          <a:p>
            <a:endParaRPr lang="en-US" dirty="0"/>
          </a:p>
        </p:txBody>
      </p:sp>
      <p:graphicFrame>
        <p:nvGraphicFramePr>
          <p:cNvPr id="7" name="Object 6">
            <a:extLst>
              <a:ext uri="{FF2B5EF4-FFF2-40B4-BE49-F238E27FC236}">
                <a16:creationId xmlns:a16="http://schemas.microsoft.com/office/drawing/2014/main" id="{00553EC6-F8F3-A609-AEE0-2BA7E4838225}"/>
              </a:ext>
            </a:extLst>
          </p:cNvPr>
          <p:cNvGraphicFramePr>
            <a:graphicFrameLocks noChangeAspect="1"/>
          </p:cNvGraphicFramePr>
          <p:nvPr>
            <p:extLst>
              <p:ext uri="{D42A27DB-BD31-4B8C-83A1-F6EECF244321}">
                <p14:modId xmlns:p14="http://schemas.microsoft.com/office/powerpoint/2010/main" val="135557635"/>
              </p:ext>
            </p:extLst>
          </p:nvPr>
        </p:nvGraphicFramePr>
        <p:xfrm>
          <a:off x="1762558" y="3713018"/>
          <a:ext cx="8131175" cy="3205798"/>
        </p:xfrm>
        <a:graphic>
          <a:graphicData uri="http://schemas.openxmlformats.org/presentationml/2006/ole">
            <mc:AlternateContent xmlns:mc="http://schemas.openxmlformats.org/markup-compatibility/2006">
              <mc:Choice xmlns:v="urn:schemas-microsoft-com:vml" Requires="v">
                <p:oleObj name="Macro-Enabled Worksheet" r:id="rId2" imgW="8130525" imgH="5303362" progId="Excel.SheetMacroEnabled.12">
                  <p:embed/>
                </p:oleObj>
              </mc:Choice>
              <mc:Fallback>
                <p:oleObj name="Macro-Enabled Worksheet" r:id="rId2" imgW="8130525" imgH="5303362" progId="Excel.SheetMacroEnabled.12">
                  <p:embed/>
                  <p:pic>
                    <p:nvPicPr>
                      <p:cNvPr id="0" name=""/>
                      <p:cNvPicPr/>
                      <p:nvPr/>
                    </p:nvPicPr>
                    <p:blipFill>
                      <a:blip r:embed="rId3"/>
                      <a:stretch>
                        <a:fillRect/>
                      </a:stretch>
                    </p:blipFill>
                    <p:spPr>
                      <a:xfrm>
                        <a:off x="1762558" y="3713018"/>
                        <a:ext cx="8131175" cy="3205798"/>
                      </a:xfrm>
                      <a:prstGeom prst="rect">
                        <a:avLst/>
                      </a:prstGeom>
                    </p:spPr>
                  </p:pic>
                </p:oleObj>
              </mc:Fallback>
            </mc:AlternateContent>
          </a:graphicData>
        </a:graphic>
      </p:graphicFrame>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387927" y="1403927"/>
            <a:ext cx="9864437" cy="3676073"/>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we have 21 bays with 15 techs working two shifts</a:t>
            </a:r>
          </a:p>
          <a:p>
            <a:r>
              <a:rPr lang="en-US" sz="1800" b="0" i="0" u="none" strike="noStrike" baseline="0" dirty="0">
                <a:solidFill>
                  <a:srgbClr val="221E1F"/>
                </a:solidFill>
                <a:latin typeface="Calibri" panose="020F0502020204030204" pitchFamily="34" charset="0"/>
              </a:rPr>
              <a:t>Goals for improvement- need more work to improve productivity in our new facility</a:t>
            </a:r>
          </a:p>
          <a:p>
            <a:r>
              <a:rPr lang="en-US" sz="1800" b="0" i="0" u="none" strike="noStrike" baseline="0" dirty="0">
                <a:solidFill>
                  <a:srgbClr val="221E1F"/>
                </a:solidFill>
                <a:latin typeface="Calibri" panose="020F0502020204030204" pitchFamily="34" charset="0"/>
              </a:rPr>
              <a:t>Plans to achieve your goals – continue to build relationships with customers and work with techs to meet customers expectations</a:t>
            </a:r>
          </a:p>
          <a:p>
            <a:r>
              <a:rPr lang="en-US" sz="1800" b="0" i="0" u="none" strike="noStrike" baseline="0" dirty="0">
                <a:solidFill>
                  <a:srgbClr val="221E1F"/>
                </a:solidFill>
                <a:latin typeface="Calibri" panose="020F0502020204030204" pitchFamily="34" charset="0"/>
              </a:rPr>
              <a:t>Plans to evaluate your changes- continue to monitor monthly</a:t>
            </a:r>
          </a:p>
          <a:p>
            <a:endParaRPr lang="en-US" dirty="0"/>
          </a:p>
        </p:txBody>
      </p:sp>
      <p:sp>
        <p:nvSpPr>
          <p:cNvPr id="5" name="Content Placeholder 4">
            <a:extLst>
              <a:ext uri="{FF2B5EF4-FFF2-40B4-BE49-F238E27FC236}">
                <a16:creationId xmlns:a16="http://schemas.microsoft.com/office/drawing/2014/main" id="{6C5A41CB-9875-6A3B-714E-7497228A4D7F}"/>
              </a:ext>
            </a:extLst>
          </p:cNvPr>
          <p:cNvSpPr>
            <a:spLocks noGrp="1"/>
          </p:cNvSpPr>
          <p:nvPr>
            <p:ph sz="half" idx="2"/>
          </p:nvPr>
        </p:nvSpPr>
        <p:spPr>
          <a:xfrm>
            <a:off x="5089970" y="4257964"/>
            <a:ext cx="4184034" cy="1783398"/>
          </a:xfrm>
        </p:spPr>
        <p:txBody>
          <a:bodyPr/>
          <a:lstStyle/>
          <a:p>
            <a:endParaRPr lang="en-US" dirty="0"/>
          </a:p>
        </p:txBody>
      </p:sp>
      <p:graphicFrame>
        <p:nvGraphicFramePr>
          <p:cNvPr id="6" name="Object 5">
            <a:extLst>
              <a:ext uri="{FF2B5EF4-FFF2-40B4-BE49-F238E27FC236}">
                <a16:creationId xmlns:a16="http://schemas.microsoft.com/office/drawing/2014/main" id="{B5AB30A2-203B-7532-CD09-DF5BEF15CCCF}"/>
              </a:ext>
            </a:extLst>
          </p:cNvPr>
          <p:cNvGraphicFramePr>
            <a:graphicFrameLocks noChangeAspect="1"/>
          </p:cNvGraphicFramePr>
          <p:nvPr>
            <p:extLst>
              <p:ext uri="{D42A27DB-BD31-4B8C-83A1-F6EECF244321}">
                <p14:modId xmlns:p14="http://schemas.microsoft.com/office/powerpoint/2010/main" val="408479816"/>
              </p:ext>
            </p:extLst>
          </p:nvPr>
        </p:nvGraphicFramePr>
        <p:xfrm>
          <a:off x="3774786" y="4147126"/>
          <a:ext cx="5067300" cy="2532207"/>
        </p:xfrm>
        <a:graphic>
          <a:graphicData uri="http://schemas.openxmlformats.org/presentationml/2006/ole">
            <mc:AlternateContent xmlns:mc="http://schemas.openxmlformats.org/markup-compatibility/2006">
              <mc:Choice xmlns:v="urn:schemas-microsoft-com:vml" Requires="v">
                <p:oleObj name="Macro-Enabled Worksheet" r:id="rId2" imgW="5067137" imgH="4213650" progId="Excel.SheetMacroEnabled.12">
                  <p:embed/>
                </p:oleObj>
              </mc:Choice>
              <mc:Fallback>
                <p:oleObj name="Macro-Enabled Worksheet" r:id="rId2" imgW="5067137" imgH="4213650" progId="Excel.SheetMacroEnabled.12">
                  <p:embed/>
                  <p:pic>
                    <p:nvPicPr>
                      <p:cNvPr id="0" name=""/>
                      <p:cNvPicPr/>
                      <p:nvPr/>
                    </p:nvPicPr>
                    <p:blipFill>
                      <a:blip r:embed="rId3"/>
                      <a:stretch>
                        <a:fillRect/>
                      </a:stretch>
                    </p:blipFill>
                    <p:spPr>
                      <a:xfrm>
                        <a:off x="3774786" y="4147126"/>
                        <a:ext cx="5067300" cy="2532207"/>
                      </a:xfrm>
                      <a:prstGeom prst="rect">
                        <a:avLst/>
                      </a:prstGeom>
                    </p:spPr>
                  </p:pic>
                </p:oleObj>
              </mc:Fallback>
            </mc:AlternateContent>
          </a:graphicData>
        </a:graphic>
      </p:graphicFrame>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1C91-AF3D-1566-FDD7-D48097D84AC0}"/>
              </a:ext>
            </a:extLst>
          </p:cNvPr>
          <p:cNvSpPr>
            <a:spLocks noGrp="1"/>
          </p:cNvSpPr>
          <p:nvPr>
            <p:ph type="title"/>
          </p:nvPr>
        </p:nvSpPr>
        <p:spPr/>
        <p:txBody>
          <a:bodyPr/>
          <a:lstStyle/>
          <a:p>
            <a:r>
              <a:rPr lang="en-US" b="1" dirty="0">
                <a:solidFill>
                  <a:schemeClr val="tx1"/>
                </a:solidFill>
              </a:rPr>
              <a:t>Proficiency </a:t>
            </a:r>
          </a:p>
        </p:txBody>
      </p:sp>
      <p:sp>
        <p:nvSpPr>
          <p:cNvPr id="3" name="Content Placeholder 2">
            <a:extLst>
              <a:ext uri="{FF2B5EF4-FFF2-40B4-BE49-F238E27FC236}">
                <a16:creationId xmlns:a16="http://schemas.microsoft.com/office/drawing/2014/main" id="{D7203F1C-8E18-9115-CD2F-625622287D49}"/>
              </a:ext>
            </a:extLst>
          </p:cNvPr>
          <p:cNvSpPr>
            <a:spLocks noGrp="1"/>
          </p:cNvSpPr>
          <p:nvPr>
            <p:ph idx="1"/>
          </p:nvPr>
        </p:nvSpPr>
        <p:spPr/>
        <p:txBody>
          <a:bodyPr/>
          <a:lstStyle/>
          <a:p>
            <a:r>
              <a:rPr lang="en-US" dirty="0"/>
              <a:t>We will increase our warranty training to improve our efficiency concentrating on our lower efficient techs</a:t>
            </a:r>
          </a:p>
        </p:txBody>
      </p:sp>
      <p:graphicFrame>
        <p:nvGraphicFramePr>
          <p:cNvPr id="5" name="Object 4">
            <a:extLst>
              <a:ext uri="{FF2B5EF4-FFF2-40B4-BE49-F238E27FC236}">
                <a16:creationId xmlns:a16="http://schemas.microsoft.com/office/drawing/2014/main" id="{29CE61CB-847F-118A-F9B9-95DC61991425}"/>
              </a:ext>
            </a:extLst>
          </p:cNvPr>
          <p:cNvGraphicFramePr>
            <a:graphicFrameLocks noChangeAspect="1"/>
          </p:cNvGraphicFramePr>
          <p:nvPr>
            <p:extLst>
              <p:ext uri="{D42A27DB-BD31-4B8C-83A1-F6EECF244321}">
                <p14:modId xmlns:p14="http://schemas.microsoft.com/office/powerpoint/2010/main" val="3567514627"/>
              </p:ext>
            </p:extLst>
          </p:nvPr>
        </p:nvGraphicFramePr>
        <p:xfrm>
          <a:off x="819150" y="3429000"/>
          <a:ext cx="10553700" cy="3322782"/>
        </p:xfrm>
        <a:graphic>
          <a:graphicData uri="http://schemas.openxmlformats.org/presentationml/2006/ole">
            <mc:AlternateContent xmlns:mc="http://schemas.openxmlformats.org/markup-compatibility/2006">
              <mc:Choice xmlns:v="urn:schemas-microsoft-com:vml" Requires="v">
                <p:oleObj name="Worksheet" r:id="rId2" imgW="12656953" imgH="4053787" progId="Excel.Sheet.12">
                  <p:embed/>
                </p:oleObj>
              </mc:Choice>
              <mc:Fallback>
                <p:oleObj name="Worksheet" r:id="rId2" imgW="12656953" imgH="4053787" progId="Excel.Sheet.12">
                  <p:embed/>
                  <p:pic>
                    <p:nvPicPr>
                      <p:cNvPr id="0" name=""/>
                      <p:cNvPicPr/>
                      <p:nvPr/>
                    </p:nvPicPr>
                    <p:blipFill>
                      <a:blip r:embed="rId3"/>
                      <a:stretch>
                        <a:fillRect/>
                      </a:stretch>
                    </p:blipFill>
                    <p:spPr>
                      <a:xfrm>
                        <a:off x="819150" y="3429000"/>
                        <a:ext cx="10553700" cy="3322782"/>
                      </a:xfrm>
                      <a:prstGeom prst="rect">
                        <a:avLst/>
                      </a:prstGeom>
                    </p:spPr>
                  </p:pic>
                </p:oleObj>
              </mc:Fallback>
            </mc:AlternateContent>
          </a:graphicData>
        </a:graphic>
      </p:graphicFrame>
    </p:spTree>
    <p:extLst>
      <p:ext uri="{BB962C8B-B14F-4D97-AF65-F5344CB8AC3E}">
        <p14:creationId xmlns:p14="http://schemas.microsoft.com/office/powerpoint/2010/main" val="3899094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normAutofit fontScale="92500" lnSpcReduction="10000"/>
          </a:bodyPr>
          <a:lstStyle/>
          <a:p>
            <a:r>
              <a:rPr lang="en-US" dirty="0"/>
              <a:t>Where are you currently at for your current level of training?- after review, our certification level is extremely low </a:t>
            </a:r>
          </a:p>
          <a:p>
            <a:r>
              <a:rPr lang="en-US" dirty="0"/>
              <a:t>What is your plan to maintain minimum standards?- enrolling techs that need the least amount first to increase our level by Oct 31rst, then send the other techs soon after.</a:t>
            </a:r>
          </a:p>
          <a:p>
            <a:r>
              <a:rPr lang="en-US" dirty="0"/>
              <a:t>What are your plans for training  your service department technicians, advisors, managers, ?- continue training techs and send at least 50% of service advisors to class by Nov, 1rst, as well as manager training</a:t>
            </a:r>
          </a:p>
          <a:p>
            <a:endParaRPr lang="en-US" dirty="0"/>
          </a:p>
        </p:txBody>
      </p:sp>
      <p:pic>
        <p:nvPicPr>
          <p:cNvPr id="6" name="Content Placeholder 5">
            <a:extLst>
              <a:ext uri="{FF2B5EF4-FFF2-40B4-BE49-F238E27FC236}">
                <a16:creationId xmlns:a16="http://schemas.microsoft.com/office/drawing/2014/main" id="{0F1B575D-5496-405A-4ECD-DA13DA8B24BC}"/>
              </a:ext>
            </a:extLst>
          </p:cNvPr>
          <p:cNvPicPr>
            <a:picLocks noGrp="1" noChangeAspect="1"/>
          </p:cNvPicPr>
          <p:nvPr>
            <p:ph sz="half" idx="2"/>
          </p:nvPr>
        </p:nvPicPr>
        <p:blipFill>
          <a:blip r:embed="rId2"/>
          <a:stretch>
            <a:fillRect/>
          </a:stretch>
        </p:blipFill>
        <p:spPr>
          <a:xfrm>
            <a:off x="5089525" y="3319058"/>
            <a:ext cx="4184650" cy="1564497"/>
          </a:xfrm>
        </p:spPr>
      </p:pic>
    </p:spTree>
    <p:extLst>
      <p:ext uri="{BB962C8B-B14F-4D97-AF65-F5344CB8AC3E}">
        <p14:creationId xmlns:p14="http://schemas.microsoft.com/office/powerpoint/2010/main" val="3881429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marL="0" indent="0">
              <a:buNone/>
            </a:pPr>
            <a:endParaRPr lang="en-US" dirty="0"/>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 overall tenured staff with a lot of experience</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 a new state of the art facility with plenty of capacity</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3.great location for our core vocational customers</a:t>
            </a:r>
          </a:p>
          <a:p>
            <a:pPr marL="45720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4.high visibility easy to access from the interstate</a:t>
            </a:r>
          </a:p>
          <a:p>
            <a:r>
              <a:rPr lang="en-US" sz="1800" dirty="0">
                <a:effectLst/>
                <a:latin typeface="Aptos" panose="020B0004020202020204" pitchFamily="34" charset="0"/>
                <a:ea typeface="Aptos" panose="020B0004020202020204" pitchFamily="34" charset="0"/>
                <a:cs typeface="Times New Roman" panose="02020603050405020304" pitchFamily="18" charset="0"/>
              </a:rPr>
              <a:t>5.several local towing companies</a:t>
            </a: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1.Parts Dept has a low First Time Fill Rate</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2.Low parts stock</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 our outside service rep is currently covered up working with new EVs in the AOR instead of bringing work in</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4.Fixed OP managers are not very open minded</a:t>
            </a:r>
          </a:p>
          <a:p>
            <a:pPr marL="45720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5. several competitors in the area</a:t>
            </a:r>
          </a:p>
          <a:p>
            <a:pPr marL="45720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709</TotalTime>
  <Words>1088</Words>
  <Application>Microsoft Office PowerPoint</Application>
  <PresentationFormat>Widescreen</PresentationFormat>
  <Paragraphs>128</Paragraphs>
  <Slides>16</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3</vt:i4>
      </vt:variant>
      <vt:variant>
        <vt:lpstr>Slide Titles</vt:lpstr>
      </vt:variant>
      <vt:variant>
        <vt:i4>16</vt:i4>
      </vt:variant>
    </vt:vector>
  </HeadingPairs>
  <TitlesOfParts>
    <vt:vector size="25" baseType="lpstr">
      <vt:lpstr>Aptos</vt:lpstr>
      <vt:lpstr>Arial</vt:lpstr>
      <vt:lpstr>Calibri</vt:lpstr>
      <vt:lpstr>Trebuchet MS</vt:lpstr>
      <vt:lpstr>Wingdings 3</vt:lpstr>
      <vt:lpstr>Facet</vt:lpstr>
      <vt:lpstr>Macro-Enabled Worksheet</vt:lpstr>
      <vt:lpstr>Microsoft Excel Macro-Enabled Worksheet</vt:lpstr>
      <vt:lpstr>Microsoft Excel Worksheet</vt:lpstr>
      <vt:lpstr>ATD Service Homework </vt:lpstr>
      <vt:lpstr>  Analyze Cost of Labor   </vt:lpstr>
      <vt:lpstr> Changes in Expense Structure    </vt:lpstr>
      <vt:lpstr> Productivity   </vt:lpstr>
      <vt:lpstr> Facility   </vt:lpstr>
      <vt:lpstr>Proficiency </vt:lpstr>
      <vt:lpstr>Level of current training</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Jeremy Reed</cp:lastModifiedBy>
  <cp:revision>8</cp:revision>
  <dcterms:created xsi:type="dcterms:W3CDTF">2022-12-04T13:10:55Z</dcterms:created>
  <dcterms:modified xsi:type="dcterms:W3CDTF">2024-08-12T21:34:16Z</dcterms:modified>
</cp:coreProperties>
</file>