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6" r:id="rId1"/>
  </p:sldMasterIdLst>
  <p:sldIdLst>
    <p:sldId id="256" r:id="rId2"/>
    <p:sldId id="270" r:id="rId3"/>
    <p:sldId id="271" r:id="rId4"/>
    <p:sldId id="272" r:id="rId5"/>
    <p:sldId id="273" r:id="rId6"/>
    <p:sldId id="275" r:id="rId7"/>
    <p:sldId id="274"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4BC5FB-3D44-47BB-9BCF-C903BBF27216}" v="9" dt="2024-08-12T19:39:42.1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2" d="100"/>
          <a:sy n="92" d="100"/>
        </p:scale>
        <p:origin x="114" y="4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oy Powers" userId="6db765a5-b68c-4efa-bb3b-1c777a973cd3" providerId="ADAL" clId="{A04BC5FB-3D44-47BB-9BCF-C903BBF27216}"/>
    <pc:docChg chg="undo custSel modSld">
      <pc:chgData name="Troy Powers" userId="6db765a5-b68c-4efa-bb3b-1c777a973cd3" providerId="ADAL" clId="{A04BC5FB-3D44-47BB-9BCF-C903BBF27216}" dt="2024-08-12T19:47:47.362" v="2714" actId="20577"/>
      <pc:docMkLst>
        <pc:docMk/>
      </pc:docMkLst>
      <pc:sldChg chg="modSp mod">
        <pc:chgData name="Troy Powers" userId="6db765a5-b68c-4efa-bb3b-1c777a973cd3" providerId="ADAL" clId="{A04BC5FB-3D44-47BB-9BCF-C903BBF27216}" dt="2024-08-12T19:06:26.453" v="1029" actId="20577"/>
        <pc:sldMkLst>
          <pc:docMk/>
          <pc:sldMk cId="407074056" sldId="256"/>
        </pc:sldMkLst>
        <pc:spChg chg="mod">
          <ac:chgData name="Troy Powers" userId="6db765a5-b68c-4efa-bb3b-1c777a973cd3" providerId="ADAL" clId="{A04BC5FB-3D44-47BB-9BCF-C903BBF27216}" dt="2024-08-12T19:06:26.453" v="1029" actId="20577"/>
          <ac:spMkLst>
            <pc:docMk/>
            <pc:sldMk cId="407074056" sldId="256"/>
            <ac:spMk id="3" creationId="{3D24D94E-9ADE-FBA4-4E04-F5102B2316CA}"/>
          </ac:spMkLst>
        </pc:spChg>
      </pc:sldChg>
      <pc:sldChg chg="addSp modSp mod">
        <pc:chgData name="Troy Powers" userId="6db765a5-b68c-4efa-bb3b-1c777a973cd3" providerId="ADAL" clId="{A04BC5FB-3D44-47BB-9BCF-C903BBF27216}" dt="2024-08-12T19:18:17.057" v="1485"/>
        <pc:sldMkLst>
          <pc:docMk/>
          <pc:sldMk cId="3839221384" sldId="257"/>
        </pc:sldMkLst>
        <pc:spChg chg="mod">
          <ac:chgData name="Troy Powers" userId="6db765a5-b68c-4efa-bb3b-1c777a973cd3" providerId="ADAL" clId="{A04BC5FB-3D44-47BB-9BCF-C903BBF27216}" dt="2024-08-12T19:18:17.057" v="1485"/>
          <ac:spMkLst>
            <pc:docMk/>
            <pc:sldMk cId="3839221384" sldId="257"/>
            <ac:spMk id="3" creationId="{203A9D90-6288-FF85-A14B-EAAC61E0E9A8}"/>
          </ac:spMkLst>
        </pc:spChg>
        <pc:spChg chg="add">
          <ac:chgData name="Troy Powers" userId="6db765a5-b68c-4efa-bb3b-1c777a973cd3" providerId="ADAL" clId="{A04BC5FB-3D44-47BB-9BCF-C903BBF27216}" dt="2024-08-12T19:17:28.258" v="1478"/>
          <ac:spMkLst>
            <pc:docMk/>
            <pc:sldMk cId="3839221384" sldId="257"/>
            <ac:spMk id="4" creationId="{6AF79E3C-5CB7-1F4C-9EFB-91B109946BCF}"/>
          </ac:spMkLst>
        </pc:spChg>
      </pc:sldChg>
      <pc:sldChg chg="modSp mod">
        <pc:chgData name="Troy Powers" userId="6db765a5-b68c-4efa-bb3b-1c777a973cd3" providerId="ADAL" clId="{A04BC5FB-3D44-47BB-9BCF-C903BBF27216}" dt="2024-08-12T19:21:31.628" v="1711" actId="20577"/>
        <pc:sldMkLst>
          <pc:docMk/>
          <pc:sldMk cId="2417698126" sldId="262"/>
        </pc:sldMkLst>
        <pc:spChg chg="mod">
          <ac:chgData name="Troy Powers" userId="6db765a5-b68c-4efa-bb3b-1c777a973cd3" providerId="ADAL" clId="{A04BC5FB-3D44-47BB-9BCF-C903BBF27216}" dt="2024-08-12T19:21:31.628" v="1711" actId="20577"/>
          <ac:spMkLst>
            <pc:docMk/>
            <pc:sldMk cId="2417698126" sldId="262"/>
            <ac:spMk id="3" creationId="{203A9D90-6288-FF85-A14B-EAAC61E0E9A8}"/>
          </ac:spMkLst>
        </pc:spChg>
      </pc:sldChg>
      <pc:sldChg chg="modSp mod">
        <pc:chgData name="Troy Powers" userId="6db765a5-b68c-4efa-bb3b-1c777a973cd3" providerId="ADAL" clId="{A04BC5FB-3D44-47BB-9BCF-C903BBF27216}" dt="2024-08-12T19:22:50.916" v="1720"/>
        <pc:sldMkLst>
          <pc:docMk/>
          <pc:sldMk cId="3912869560" sldId="263"/>
        </pc:sldMkLst>
        <pc:spChg chg="mod">
          <ac:chgData name="Troy Powers" userId="6db765a5-b68c-4efa-bb3b-1c777a973cd3" providerId="ADAL" clId="{A04BC5FB-3D44-47BB-9BCF-C903BBF27216}" dt="2024-08-12T19:22:50.916" v="1720"/>
          <ac:spMkLst>
            <pc:docMk/>
            <pc:sldMk cId="3912869560" sldId="263"/>
            <ac:spMk id="3" creationId="{203A9D90-6288-FF85-A14B-EAAC61E0E9A8}"/>
          </ac:spMkLst>
        </pc:spChg>
      </pc:sldChg>
      <pc:sldChg chg="modSp mod">
        <pc:chgData name="Troy Powers" userId="6db765a5-b68c-4efa-bb3b-1c777a973cd3" providerId="ADAL" clId="{A04BC5FB-3D44-47BB-9BCF-C903BBF27216}" dt="2024-08-12T19:23:47.507" v="1731"/>
        <pc:sldMkLst>
          <pc:docMk/>
          <pc:sldMk cId="627664966" sldId="264"/>
        </pc:sldMkLst>
        <pc:spChg chg="mod">
          <ac:chgData name="Troy Powers" userId="6db765a5-b68c-4efa-bb3b-1c777a973cd3" providerId="ADAL" clId="{A04BC5FB-3D44-47BB-9BCF-C903BBF27216}" dt="2024-08-12T19:23:47.507" v="1731"/>
          <ac:spMkLst>
            <pc:docMk/>
            <pc:sldMk cId="627664966" sldId="264"/>
            <ac:spMk id="3" creationId="{203A9D90-6288-FF85-A14B-EAAC61E0E9A8}"/>
          </ac:spMkLst>
        </pc:spChg>
      </pc:sldChg>
      <pc:sldChg chg="modSp mod">
        <pc:chgData name="Troy Powers" userId="6db765a5-b68c-4efa-bb3b-1c777a973cd3" providerId="ADAL" clId="{A04BC5FB-3D44-47BB-9BCF-C903BBF27216}" dt="2024-08-12T19:26:10.571" v="1883" actId="20577"/>
        <pc:sldMkLst>
          <pc:docMk/>
          <pc:sldMk cId="3985272254" sldId="265"/>
        </pc:sldMkLst>
        <pc:spChg chg="mod">
          <ac:chgData name="Troy Powers" userId="6db765a5-b68c-4efa-bb3b-1c777a973cd3" providerId="ADAL" clId="{A04BC5FB-3D44-47BB-9BCF-C903BBF27216}" dt="2024-08-12T19:26:10.571" v="1883" actId="20577"/>
          <ac:spMkLst>
            <pc:docMk/>
            <pc:sldMk cId="3985272254" sldId="265"/>
            <ac:spMk id="3" creationId="{203A9D90-6288-FF85-A14B-EAAC61E0E9A8}"/>
          </ac:spMkLst>
        </pc:spChg>
      </pc:sldChg>
      <pc:sldChg chg="modSp mod">
        <pc:chgData name="Troy Powers" userId="6db765a5-b68c-4efa-bb3b-1c777a973cd3" providerId="ADAL" clId="{A04BC5FB-3D44-47BB-9BCF-C903BBF27216}" dt="2024-08-12T19:32:04.977" v="1916"/>
        <pc:sldMkLst>
          <pc:docMk/>
          <pc:sldMk cId="4226099158" sldId="266"/>
        </pc:sldMkLst>
        <pc:spChg chg="mod">
          <ac:chgData name="Troy Powers" userId="6db765a5-b68c-4efa-bb3b-1c777a973cd3" providerId="ADAL" clId="{A04BC5FB-3D44-47BB-9BCF-C903BBF27216}" dt="2024-08-12T19:32:04.977" v="1916"/>
          <ac:spMkLst>
            <pc:docMk/>
            <pc:sldMk cId="4226099158" sldId="266"/>
            <ac:spMk id="3" creationId="{203A9D90-6288-FF85-A14B-EAAC61E0E9A8}"/>
          </ac:spMkLst>
        </pc:spChg>
      </pc:sldChg>
      <pc:sldChg chg="modSp mod">
        <pc:chgData name="Troy Powers" userId="6db765a5-b68c-4efa-bb3b-1c777a973cd3" providerId="ADAL" clId="{A04BC5FB-3D44-47BB-9BCF-C903BBF27216}" dt="2024-08-12T19:36:51.762" v="1950" actId="27636"/>
        <pc:sldMkLst>
          <pc:docMk/>
          <pc:sldMk cId="850427537" sldId="267"/>
        </pc:sldMkLst>
        <pc:spChg chg="mod">
          <ac:chgData name="Troy Powers" userId="6db765a5-b68c-4efa-bb3b-1c777a973cd3" providerId="ADAL" clId="{A04BC5FB-3D44-47BB-9BCF-C903BBF27216}" dt="2024-08-12T19:36:51.762" v="1950" actId="27636"/>
          <ac:spMkLst>
            <pc:docMk/>
            <pc:sldMk cId="850427537" sldId="267"/>
            <ac:spMk id="3" creationId="{203A9D90-6288-FF85-A14B-EAAC61E0E9A8}"/>
          </ac:spMkLst>
        </pc:spChg>
      </pc:sldChg>
      <pc:sldChg chg="modSp mod">
        <pc:chgData name="Troy Powers" userId="6db765a5-b68c-4efa-bb3b-1c777a973cd3" providerId="ADAL" clId="{A04BC5FB-3D44-47BB-9BCF-C903BBF27216}" dt="2024-08-12T19:41:53.863" v="2507" actId="20577"/>
        <pc:sldMkLst>
          <pc:docMk/>
          <pc:sldMk cId="3364109993" sldId="268"/>
        </pc:sldMkLst>
        <pc:graphicFrameChg chg="mod modGraphic">
          <ac:chgData name="Troy Powers" userId="6db765a5-b68c-4efa-bb3b-1c777a973cd3" providerId="ADAL" clId="{A04BC5FB-3D44-47BB-9BCF-C903BBF27216}" dt="2024-08-12T19:41:53.863" v="2507" actId="20577"/>
          <ac:graphicFrameMkLst>
            <pc:docMk/>
            <pc:sldMk cId="3364109993" sldId="268"/>
            <ac:graphicFrameMk id="4" creationId="{BC8B6778-11BB-9A9A-F0BF-8949F85F8237}"/>
          </ac:graphicFrameMkLst>
        </pc:graphicFrameChg>
      </pc:sldChg>
      <pc:sldChg chg="modSp mod">
        <pc:chgData name="Troy Powers" userId="6db765a5-b68c-4efa-bb3b-1c777a973cd3" providerId="ADAL" clId="{A04BC5FB-3D44-47BB-9BCF-C903BBF27216}" dt="2024-08-12T19:47:47.362" v="2714" actId="20577"/>
        <pc:sldMkLst>
          <pc:docMk/>
          <pc:sldMk cId="3799370086" sldId="269"/>
        </pc:sldMkLst>
        <pc:spChg chg="mod">
          <ac:chgData name="Troy Powers" userId="6db765a5-b68c-4efa-bb3b-1c777a973cd3" providerId="ADAL" clId="{A04BC5FB-3D44-47BB-9BCF-C903BBF27216}" dt="2024-08-12T19:47:47.362" v="2714" actId="20577"/>
          <ac:spMkLst>
            <pc:docMk/>
            <pc:sldMk cId="3799370086" sldId="269"/>
            <ac:spMk id="3" creationId="{203A9D90-6288-FF85-A14B-EAAC61E0E9A8}"/>
          </ac:spMkLst>
        </pc:spChg>
      </pc:sldChg>
      <pc:sldChg chg="addSp delSp modSp mod">
        <pc:chgData name="Troy Powers" userId="6db765a5-b68c-4efa-bb3b-1c777a973cd3" providerId="ADAL" clId="{A04BC5FB-3D44-47BB-9BCF-C903BBF27216}" dt="2024-08-12T18:41:01.853" v="251" actId="20577"/>
        <pc:sldMkLst>
          <pc:docMk/>
          <pc:sldMk cId="3887641486" sldId="270"/>
        </pc:sldMkLst>
        <pc:spChg chg="mod">
          <ac:chgData name="Troy Powers" userId="6db765a5-b68c-4efa-bb3b-1c777a973cd3" providerId="ADAL" clId="{A04BC5FB-3D44-47BB-9BCF-C903BBF27216}" dt="2024-08-12T18:41:01.853" v="251" actId="20577"/>
          <ac:spMkLst>
            <pc:docMk/>
            <pc:sldMk cId="3887641486" sldId="270"/>
            <ac:spMk id="3" creationId="{0CC31931-4847-F763-D4D1-1433E7E0CE49}"/>
          </ac:spMkLst>
        </pc:spChg>
        <pc:spChg chg="del">
          <ac:chgData name="Troy Powers" userId="6db765a5-b68c-4efa-bb3b-1c777a973cd3" providerId="ADAL" clId="{A04BC5FB-3D44-47BB-9BCF-C903BBF27216}" dt="2024-08-12T18:35:35.058" v="0"/>
          <ac:spMkLst>
            <pc:docMk/>
            <pc:sldMk cId="3887641486" sldId="270"/>
            <ac:spMk id="7" creationId="{2297863D-95DE-5DE7-5FB9-9AFD9B6DDCA0}"/>
          </ac:spMkLst>
        </pc:spChg>
        <pc:spChg chg="add mod">
          <ac:chgData name="Troy Powers" userId="6db765a5-b68c-4efa-bb3b-1c777a973cd3" providerId="ADAL" clId="{A04BC5FB-3D44-47BB-9BCF-C903BBF27216}" dt="2024-08-12T18:36:53.440" v="7" actId="1076"/>
          <ac:spMkLst>
            <pc:docMk/>
            <pc:sldMk cId="3887641486" sldId="270"/>
            <ac:spMk id="8" creationId="{225A3671-73CA-F5D6-C70B-969A00D9D589}"/>
          </ac:spMkLst>
        </pc:spChg>
        <pc:graphicFrameChg chg="add mod modGraphic">
          <ac:chgData name="Troy Powers" userId="6db765a5-b68c-4efa-bb3b-1c777a973cd3" providerId="ADAL" clId="{A04BC5FB-3D44-47BB-9BCF-C903BBF27216}" dt="2024-08-12T18:37:44.184" v="11" actId="14734"/>
          <ac:graphicFrameMkLst>
            <pc:docMk/>
            <pc:sldMk cId="3887641486" sldId="270"/>
            <ac:graphicFrameMk id="4" creationId="{0F675430-5F7C-573A-D7B7-A604510EA30A}"/>
          </ac:graphicFrameMkLst>
        </pc:graphicFrameChg>
        <pc:picChg chg="del">
          <ac:chgData name="Troy Powers" userId="6db765a5-b68c-4efa-bb3b-1c777a973cd3" providerId="ADAL" clId="{A04BC5FB-3D44-47BB-9BCF-C903BBF27216}" dt="2024-08-12T18:36:05.810" v="2" actId="478"/>
          <ac:picMkLst>
            <pc:docMk/>
            <pc:sldMk cId="3887641486" sldId="270"/>
            <ac:picMk id="5" creationId="{91D6E492-9627-81E3-7006-6E1FD57D7933}"/>
          </ac:picMkLst>
        </pc:picChg>
      </pc:sldChg>
      <pc:sldChg chg="addSp delSp modSp mod">
        <pc:chgData name="Troy Powers" userId="6db765a5-b68c-4efa-bb3b-1c777a973cd3" providerId="ADAL" clId="{A04BC5FB-3D44-47BB-9BCF-C903BBF27216}" dt="2024-08-12T18:47:20.584" v="553" actId="20577"/>
        <pc:sldMkLst>
          <pc:docMk/>
          <pc:sldMk cId="1306592365" sldId="271"/>
        </pc:sldMkLst>
        <pc:spChg chg="mod">
          <ac:chgData name="Troy Powers" userId="6db765a5-b68c-4efa-bb3b-1c777a973cd3" providerId="ADAL" clId="{A04BC5FB-3D44-47BB-9BCF-C903BBF27216}" dt="2024-08-12T18:47:20.584" v="553" actId="20577"/>
          <ac:spMkLst>
            <pc:docMk/>
            <pc:sldMk cId="1306592365" sldId="271"/>
            <ac:spMk id="3" creationId="{0CC31931-4847-F763-D4D1-1433E7E0CE49}"/>
          </ac:spMkLst>
        </pc:spChg>
        <pc:spChg chg="add del mod">
          <ac:chgData name="Troy Powers" userId="6db765a5-b68c-4efa-bb3b-1c777a973cd3" providerId="ADAL" clId="{A04BC5FB-3D44-47BB-9BCF-C903BBF27216}" dt="2024-08-12T18:41:27.774" v="253"/>
          <ac:spMkLst>
            <pc:docMk/>
            <pc:sldMk cId="1306592365" sldId="271"/>
            <ac:spMk id="5" creationId="{9F04EF47-2CA6-A894-EF1C-84E791C77C3A}"/>
          </ac:spMkLst>
        </pc:spChg>
        <pc:graphicFrameChg chg="add mod modGraphic">
          <ac:chgData name="Troy Powers" userId="6db765a5-b68c-4efa-bb3b-1c777a973cd3" providerId="ADAL" clId="{A04BC5FB-3D44-47BB-9BCF-C903BBF27216}" dt="2024-08-12T18:41:34.261" v="255" actId="14100"/>
          <ac:graphicFrameMkLst>
            <pc:docMk/>
            <pc:sldMk cId="1306592365" sldId="271"/>
            <ac:graphicFrameMk id="6" creationId="{11E3264A-7CE9-AB49-A6A0-E4319C61E0A5}"/>
          </ac:graphicFrameMkLst>
        </pc:graphicFrameChg>
        <pc:picChg chg="del">
          <ac:chgData name="Troy Powers" userId="6db765a5-b68c-4efa-bb3b-1c777a973cd3" providerId="ADAL" clId="{A04BC5FB-3D44-47BB-9BCF-C903BBF27216}" dt="2024-08-12T18:41:26.087" v="252" actId="478"/>
          <ac:picMkLst>
            <pc:docMk/>
            <pc:sldMk cId="1306592365" sldId="271"/>
            <ac:picMk id="8" creationId="{0F6AC5A5-B9A6-8FD7-237A-0A6DBF9B6040}"/>
          </ac:picMkLst>
        </pc:picChg>
      </pc:sldChg>
      <pc:sldChg chg="addSp delSp modSp mod">
        <pc:chgData name="Troy Powers" userId="6db765a5-b68c-4efa-bb3b-1c777a973cd3" providerId="ADAL" clId="{A04BC5FB-3D44-47BB-9BCF-C903BBF27216}" dt="2024-08-12T19:03:35.595" v="792" actId="20577"/>
        <pc:sldMkLst>
          <pc:docMk/>
          <pc:sldMk cId="1901477980" sldId="272"/>
        </pc:sldMkLst>
        <pc:spChg chg="mod">
          <ac:chgData name="Troy Powers" userId="6db765a5-b68c-4efa-bb3b-1c777a973cd3" providerId="ADAL" clId="{A04BC5FB-3D44-47BB-9BCF-C903BBF27216}" dt="2024-08-12T19:03:35.595" v="792" actId="20577"/>
          <ac:spMkLst>
            <pc:docMk/>
            <pc:sldMk cId="1901477980" sldId="272"/>
            <ac:spMk id="3" creationId="{0CC31931-4847-F763-D4D1-1433E7E0CE49}"/>
          </ac:spMkLst>
        </pc:spChg>
        <pc:spChg chg="add del mod">
          <ac:chgData name="Troy Powers" userId="6db765a5-b68c-4efa-bb3b-1c777a973cd3" providerId="ADAL" clId="{A04BC5FB-3D44-47BB-9BCF-C903BBF27216}" dt="2024-08-12T18:48:09.480" v="555"/>
          <ac:spMkLst>
            <pc:docMk/>
            <pc:sldMk cId="1901477980" sldId="272"/>
            <ac:spMk id="5" creationId="{98C7DC83-63DE-026C-13DE-32A660193394}"/>
          </ac:spMkLst>
        </pc:spChg>
        <pc:graphicFrameChg chg="add mod modGraphic">
          <ac:chgData name="Troy Powers" userId="6db765a5-b68c-4efa-bb3b-1c777a973cd3" providerId="ADAL" clId="{A04BC5FB-3D44-47BB-9BCF-C903BBF27216}" dt="2024-08-12T18:48:26.189" v="559" actId="14100"/>
          <ac:graphicFrameMkLst>
            <pc:docMk/>
            <pc:sldMk cId="1901477980" sldId="272"/>
            <ac:graphicFrameMk id="6" creationId="{92129BC2-B662-E139-A42E-AE8760BCDC8F}"/>
          </ac:graphicFrameMkLst>
        </pc:graphicFrameChg>
        <pc:picChg chg="del">
          <ac:chgData name="Troy Powers" userId="6db765a5-b68c-4efa-bb3b-1c777a973cd3" providerId="ADAL" clId="{A04BC5FB-3D44-47BB-9BCF-C903BBF27216}" dt="2024-08-12T18:48:08.658" v="554" actId="478"/>
          <ac:picMkLst>
            <pc:docMk/>
            <pc:sldMk cId="1901477980" sldId="272"/>
            <ac:picMk id="8" creationId="{D13CF876-CE45-C8D8-5400-DF0EB0CE5121}"/>
          </ac:picMkLst>
        </pc:picChg>
      </pc:sldChg>
      <pc:sldChg chg="addSp delSp modSp mod">
        <pc:chgData name="Troy Powers" userId="6db765a5-b68c-4efa-bb3b-1c777a973cd3" providerId="ADAL" clId="{A04BC5FB-3D44-47BB-9BCF-C903BBF27216}" dt="2024-08-12T19:05:57.243" v="1000" actId="20577"/>
        <pc:sldMkLst>
          <pc:docMk/>
          <pc:sldMk cId="3333452679" sldId="273"/>
        </pc:sldMkLst>
        <pc:spChg chg="mod">
          <ac:chgData name="Troy Powers" userId="6db765a5-b68c-4efa-bb3b-1c777a973cd3" providerId="ADAL" clId="{A04BC5FB-3D44-47BB-9BCF-C903BBF27216}" dt="2024-08-12T19:05:57.243" v="1000" actId="20577"/>
          <ac:spMkLst>
            <pc:docMk/>
            <pc:sldMk cId="3333452679" sldId="273"/>
            <ac:spMk id="3" creationId="{0CC31931-4847-F763-D4D1-1433E7E0CE49}"/>
          </ac:spMkLst>
        </pc:spChg>
        <pc:spChg chg="add del mod">
          <ac:chgData name="Troy Powers" userId="6db765a5-b68c-4efa-bb3b-1c777a973cd3" providerId="ADAL" clId="{A04BC5FB-3D44-47BB-9BCF-C903BBF27216}" dt="2024-08-12T19:04:09.741" v="794"/>
          <ac:spMkLst>
            <pc:docMk/>
            <pc:sldMk cId="3333452679" sldId="273"/>
            <ac:spMk id="5" creationId="{7F8C29DA-1AB7-CCA7-D7F4-747C56BD7EB7}"/>
          </ac:spMkLst>
        </pc:spChg>
        <pc:graphicFrameChg chg="add mod modGraphic">
          <ac:chgData name="Troy Powers" userId="6db765a5-b68c-4efa-bb3b-1c777a973cd3" providerId="ADAL" clId="{A04BC5FB-3D44-47BB-9BCF-C903BBF27216}" dt="2024-08-12T19:04:15.078" v="795" actId="14100"/>
          <ac:graphicFrameMkLst>
            <pc:docMk/>
            <pc:sldMk cId="3333452679" sldId="273"/>
            <ac:graphicFrameMk id="6" creationId="{15D7AC6B-46F3-B851-00A1-50BAFC4923AA}"/>
          </ac:graphicFrameMkLst>
        </pc:graphicFrameChg>
        <pc:picChg chg="del">
          <ac:chgData name="Troy Powers" userId="6db765a5-b68c-4efa-bb3b-1c777a973cd3" providerId="ADAL" clId="{A04BC5FB-3D44-47BB-9BCF-C903BBF27216}" dt="2024-08-12T19:04:09.139" v="793" actId="478"/>
          <ac:picMkLst>
            <pc:docMk/>
            <pc:sldMk cId="3333452679" sldId="273"/>
            <ac:picMk id="8" creationId="{913611ED-A97E-7CF7-C5D7-C914DAF8B2B3}"/>
          </ac:picMkLst>
        </pc:picChg>
      </pc:sldChg>
      <pc:sldChg chg="delSp modSp mod">
        <pc:chgData name="Troy Powers" userId="6db765a5-b68c-4efa-bb3b-1c777a973cd3" providerId="ADAL" clId="{A04BC5FB-3D44-47BB-9BCF-C903BBF27216}" dt="2024-08-12T19:16:09.192" v="1475" actId="478"/>
        <pc:sldMkLst>
          <pc:docMk/>
          <pc:sldMk cId="3881429727" sldId="274"/>
        </pc:sldMkLst>
        <pc:spChg chg="mod">
          <ac:chgData name="Troy Powers" userId="6db765a5-b68c-4efa-bb3b-1c777a973cd3" providerId="ADAL" clId="{A04BC5FB-3D44-47BB-9BCF-C903BBF27216}" dt="2024-08-12T19:15:47.082" v="1473" actId="20577"/>
          <ac:spMkLst>
            <pc:docMk/>
            <pc:sldMk cId="3881429727" sldId="274"/>
            <ac:spMk id="3" creationId="{9D414812-1DC4-25C3-C4F1-1FD91DC3043E}"/>
          </ac:spMkLst>
        </pc:spChg>
        <pc:spChg chg="del mod">
          <ac:chgData name="Troy Powers" userId="6db765a5-b68c-4efa-bb3b-1c777a973cd3" providerId="ADAL" clId="{A04BC5FB-3D44-47BB-9BCF-C903BBF27216}" dt="2024-08-12T19:16:09.192" v="1475" actId="478"/>
          <ac:spMkLst>
            <pc:docMk/>
            <pc:sldMk cId="3881429727" sldId="274"/>
            <ac:spMk id="4" creationId="{624C40E3-6898-CF66-B86D-432B65FDE561}"/>
          </ac:spMkLst>
        </pc:spChg>
      </pc:sldChg>
      <pc:sldChg chg="addSp delSp modSp mod">
        <pc:chgData name="Troy Powers" userId="6db765a5-b68c-4efa-bb3b-1c777a973cd3" providerId="ADAL" clId="{A04BC5FB-3D44-47BB-9BCF-C903BBF27216}" dt="2024-08-12T19:13:30.738" v="1178" actId="33524"/>
        <pc:sldMkLst>
          <pc:docMk/>
          <pc:sldMk cId="3899094933" sldId="275"/>
        </pc:sldMkLst>
        <pc:spChg chg="del">
          <ac:chgData name="Troy Powers" userId="6db765a5-b68c-4efa-bb3b-1c777a973cd3" providerId="ADAL" clId="{A04BC5FB-3D44-47BB-9BCF-C903BBF27216}" dt="2024-08-12T19:09:41.497" v="1030"/>
          <ac:spMkLst>
            <pc:docMk/>
            <pc:sldMk cId="3899094933" sldId="275"/>
            <ac:spMk id="3" creationId="{D7203F1C-8E18-9115-CD2F-625622287D49}"/>
          </ac:spMkLst>
        </pc:spChg>
        <pc:spChg chg="add mod">
          <ac:chgData name="Troy Powers" userId="6db765a5-b68c-4efa-bb3b-1c777a973cd3" providerId="ADAL" clId="{A04BC5FB-3D44-47BB-9BCF-C903BBF27216}" dt="2024-08-12T19:13:30.738" v="1178" actId="33524"/>
          <ac:spMkLst>
            <pc:docMk/>
            <pc:sldMk cId="3899094933" sldId="275"/>
            <ac:spMk id="4" creationId="{3967D1A2-1B76-116F-234F-AA6E499A55F6}"/>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228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967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7278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7986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571372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160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8/12/2024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994118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97044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6208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5189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8/12/2024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923477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8/12/2024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52299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8/12/2024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8397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8/12/2024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929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8/12/2024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165730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8/12/2024</a:t>
            </a:fld>
            <a:endParaRPr lang="en-US" dirty="0"/>
          </a:p>
        </p:txBody>
      </p:sp>
    </p:spTree>
    <p:extLst>
      <p:ext uri="{BB962C8B-B14F-4D97-AF65-F5344CB8AC3E}">
        <p14:creationId xmlns:p14="http://schemas.microsoft.com/office/powerpoint/2010/main" val="1836435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8/12/2024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2426412"/>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ATD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Troy Powers ATD 051</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lvl="1"/>
            <a:r>
              <a:rPr lang="en-US" b="1" dirty="0"/>
              <a:t>Technology Upgrades:</a:t>
            </a:r>
            <a:r>
              <a:rPr lang="en-US" dirty="0"/>
              <a:t> Investing in CRM system, and online platforms to enhance operational efficiency and customer engagement.</a:t>
            </a:r>
          </a:p>
          <a:p>
            <a:pPr lvl="1"/>
            <a:r>
              <a:rPr lang="en-US" b="1" dirty="0"/>
              <a:t>Training and Development:</a:t>
            </a:r>
            <a:r>
              <a:rPr lang="en-US" dirty="0"/>
              <a:t> Implementing comprehensive staff training programs to improve technical skills and customer service, leading to higher proficiency and satisfaction.</a:t>
            </a:r>
          </a:p>
          <a:p>
            <a:pPr lvl="1"/>
            <a:r>
              <a:rPr lang="en-US" b="1" dirty="0"/>
              <a:t>Partnerships and Alliances:</a:t>
            </a:r>
            <a:r>
              <a:rPr lang="en-US" dirty="0"/>
              <a:t> Forming strategic partnerships with other businesses or industry organizations to drive growth and enhance service offerings.</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lvl="1"/>
            <a:r>
              <a:rPr lang="en-US" b="1" dirty="0"/>
              <a:t>Economic Fluctuations:</a:t>
            </a:r>
            <a:r>
              <a:rPr lang="en-US" dirty="0"/>
              <a:t> Economic downturns or fluctuations can reduce demand for heavy-duty trucks and impact dealership profitability.</a:t>
            </a:r>
          </a:p>
          <a:p>
            <a:pPr lvl="1"/>
            <a:r>
              <a:rPr lang="en-US" b="1" dirty="0"/>
              <a:t>Intense Competition:</a:t>
            </a:r>
            <a:r>
              <a:rPr lang="en-US" dirty="0"/>
              <a:t> Increasing competition from other dealerships or alternative service providers can put pressure on pricing and market share.</a:t>
            </a:r>
          </a:p>
          <a:p>
            <a:pPr lvl="1"/>
            <a:r>
              <a:rPr lang="en-US" b="1" dirty="0"/>
              <a:t>Supply Chain Disruptions:</a:t>
            </a:r>
            <a:r>
              <a:rPr lang="en-US" dirty="0"/>
              <a:t> Disruptions in the supply chain, including delays or shortages of parts, can impact service delivery and customer satisfaction.</a:t>
            </a:r>
          </a:p>
          <a:p>
            <a:pPr lvl="1"/>
            <a:r>
              <a:rPr lang="en-US" b="1" dirty="0"/>
              <a:t>Regulatory Changes:</a:t>
            </a:r>
            <a:r>
              <a:rPr lang="en-US" dirty="0"/>
              <a:t> New regulations or compliance requirements in the trucking industry could increase operational costs or complicate processes.</a:t>
            </a:r>
          </a:p>
          <a:p>
            <a:pPr lvl="1"/>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Identify Key Strengths</a:t>
            </a:r>
          </a:p>
          <a:p>
            <a:pPr lvl="1"/>
            <a:r>
              <a:rPr lang="en-US" dirty="0"/>
              <a:t>Address Weaknesses</a:t>
            </a:r>
          </a:p>
          <a:p>
            <a:pPr lvl="1"/>
            <a:r>
              <a:rPr lang="en-US" dirty="0"/>
              <a:t>Explore Opportunities</a:t>
            </a:r>
          </a:p>
          <a:p>
            <a:pPr lvl="1"/>
            <a:r>
              <a:rPr lang="en-US" dirty="0"/>
              <a:t>Mitigate Threats</a:t>
            </a:r>
          </a:p>
          <a:p>
            <a:pPr lvl="1"/>
            <a:r>
              <a:rPr lang="en-US" dirty="0"/>
              <a:t>Develop Strategic Goals</a:t>
            </a:r>
          </a:p>
          <a:p>
            <a:pPr lvl="1"/>
            <a:r>
              <a:rPr lang="en-US" dirty="0"/>
              <a:t>Foster Continuous Improvement</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71601"/>
            <a:ext cx="8596668" cy="5091544"/>
          </a:xfrm>
        </p:spPr>
        <p:txBody>
          <a:bodyPr/>
          <a:lstStyle/>
          <a:p>
            <a:r>
              <a:rPr lang="en-US" dirty="0"/>
              <a:t>Strategies</a:t>
            </a:r>
          </a:p>
          <a:p>
            <a:pPr lvl="1"/>
            <a:r>
              <a:rPr lang="en-US" dirty="0"/>
              <a:t>Streamline Workflow and Processes</a:t>
            </a:r>
          </a:p>
          <a:p>
            <a:pPr lvl="2"/>
            <a:r>
              <a:rPr lang="en-US" b="1" dirty="0"/>
              <a:t>Standardize Procedures:</a:t>
            </a:r>
            <a:r>
              <a:rPr lang="en-US" dirty="0"/>
              <a:t> Develop and implement standardized service procedures to ensure consistency and efficiency in every repair or maintenance task.</a:t>
            </a:r>
          </a:p>
          <a:p>
            <a:pPr lvl="1"/>
            <a:r>
              <a:rPr lang="en-US" dirty="0"/>
              <a:t>Focus on Customer Communication and Service</a:t>
            </a:r>
          </a:p>
          <a:p>
            <a:pPr lvl="2"/>
            <a:r>
              <a:rPr lang="en-US" b="1" dirty="0"/>
              <a:t>Clear Communication:</a:t>
            </a:r>
            <a:r>
              <a:rPr lang="en-US" dirty="0"/>
              <a:t> Ensure transparent communication with customers regarding service progress, expected completion times, and any additional repairs needed.</a:t>
            </a:r>
          </a:p>
          <a:p>
            <a:pPr lvl="2"/>
            <a:r>
              <a:rPr lang="en-US" b="1" dirty="0"/>
              <a:t>Feedback Mechanism:</a:t>
            </a:r>
            <a:r>
              <a:rPr lang="en-US" dirty="0"/>
              <a:t> Implement a system for gathering and analyzing customer feedback to identify areas for improvement and address any issues promptly.</a:t>
            </a:r>
          </a:p>
          <a:p>
            <a:pPr lvl="1"/>
            <a:r>
              <a:rPr lang="en-US" b="1" dirty="0"/>
              <a:t>Utilize Data and Analytics</a:t>
            </a:r>
          </a:p>
          <a:p>
            <a:pPr lvl="2"/>
            <a:r>
              <a:rPr lang="en-US" b="1" dirty="0"/>
              <a:t>Performance Metrics:</a:t>
            </a:r>
            <a:r>
              <a:rPr lang="en-US" dirty="0"/>
              <a:t> Track key performance indicators (KPIs) such as repair times, customer satisfaction, and service costs to identify trends and areas for improvement.</a:t>
            </a:r>
          </a:p>
          <a:p>
            <a:pPr lvl="2"/>
            <a:r>
              <a:rPr lang="en-US" b="1" dirty="0"/>
              <a:t>Data-Driven Decisions:</a:t>
            </a:r>
            <a:r>
              <a:rPr lang="en-US" dirty="0"/>
              <a:t> Use data analytics to make informed decisions about staffing, inventory, and process changes.</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527465"/>
            <a:ext cx="8596668" cy="4513898"/>
          </a:xfrm>
        </p:spPr>
        <p:txBody>
          <a:bodyPr>
            <a:normAutofit/>
          </a:bodyPr>
          <a:lstStyle/>
          <a:p>
            <a:r>
              <a:rPr lang="en-US" dirty="0"/>
              <a:t>Tactics</a:t>
            </a:r>
          </a:p>
          <a:p>
            <a:pPr lvl="1"/>
            <a:r>
              <a:rPr lang="en-US" dirty="0"/>
              <a:t>Define Key Performance Indicators (KPIs)</a:t>
            </a:r>
          </a:p>
          <a:p>
            <a:pPr lvl="2"/>
            <a:r>
              <a:rPr lang="en-US" b="1" dirty="0"/>
              <a:t>Identify KPIs:</a:t>
            </a:r>
            <a:r>
              <a:rPr lang="en-US" dirty="0"/>
              <a:t> Determine relevant KPIs such as average repair time, customer satisfaction scores, parts usage, and service revenue.</a:t>
            </a:r>
          </a:p>
          <a:p>
            <a:pPr lvl="2"/>
            <a:r>
              <a:rPr lang="en-US" b="1" dirty="0"/>
              <a:t>Set Targets:</a:t>
            </a:r>
            <a:r>
              <a:rPr lang="en-US" dirty="0"/>
              <a:t> Establish performance targets for each KPI to measure progress and success.</a:t>
            </a:r>
          </a:p>
          <a:p>
            <a:pPr lvl="1"/>
            <a:r>
              <a:rPr lang="en-US" dirty="0"/>
              <a:t>Train Staff in Customer Service Skills</a:t>
            </a:r>
          </a:p>
          <a:p>
            <a:pPr lvl="2"/>
            <a:r>
              <a:rPr lang="en-US" b="1" dirty="0"/>
              <a:t>Customer Service Training:</a:t>
            </a:r>
            <a:r>
              <a:rPr lang="en-US" dirty="0"/>
              <a:t> Offer training programs focused on effective communication, empathy, and problem-solving skills to improve customer interactions.</a:t>
            </a:r>
          </a:p>
          <a:p>
            <a:pPr lvl="1"/>
            <a:r>
              <a:rPr lang="en-US" dirty="0"/>
              <a:t>Map and Document Current Workflows</a:t>
            </a:r>
          </a:p>
          <a:p>
            <a:pPr lvl="2"/>
            <a:r>
              <a:rPr lang="en-US" b="1" dirty="0"/>
              <a:t>Workflow Mapping:</a:t>
            </a:r>
            <a:r>
              <a:rPr lang="en-US" dirty="0"/>
              <a:t> Create detailed maps of current service workflows to visualize the steps involved and identify inefficiencies or bottlenecks.</a:t>
            </a:r>
          </a:p>
          <a:p>
            <a:pPr lvl="2"/>
            <a:r>
              <a:rPr lang="en-US" b="1" dirty="0"/>
              <a:t>Process Documentation:</a:t>
            </a:r>
            <a:r>
              <a:rPr lang="en-US" dirty="0"/>
              <a:t> Document standard operating procedures (SOPs) for each workflow to ensure consistency and adherence to best practices.</a:t>
            </a:r>
          </a:p>
          <a:p>
            <a:pPr lvl="1"/>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455438561"/>
              </p:ext>
            </p:extLst>
          </p:nvPr>
        </p:nvGraphicFramePr>
        <p:xfrm>
          <a:off x="677334" y="1745673"/>
          <a:ext cx="9132492" cy="5120349"/>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621431">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621431">
                <a:tc>
                  <a:txBody>
                    <a:bodyPr/>
                    <a:lstStyle/>
                    <a:p>
                      <a:r>
                        <a:rPr lang="en-US" dirty="0"/>
                        <a:t>Identify KPI’s</a:t>
                      </a:r>
                    </a:p>
                  </a:txBody>
                  <a:tcPr/>
                </a:tc>
                <a:tc>
                  <a:txBody>
                    <a:bodyPr/>
                    <a:lstStyle/>
                    <a:p>
                      <a:r>
                        <a:rPr lang="en-US" dirty="0"/>
                        <a:t>Service Regional Ops Manager</a:t>
                      </a:r>
                    </a:p>
                  </a:txBody>
                  <a:tcPr/>
                </a:tc>
                <a:tc>
                  <a:txBody>
                    <a:bodyPr/>
                    <a:lstStyle/>
                    <a:p>
                      <a:r>
                        <a:rPr lang="en-US" dirty="0"/>
                        <a:t>Weekly check-in</a:t>
                      </a:r>
                    </a:p>
                    <a:p>
                      <a:r>
                        <a:rPr lang="en-US" dirty="0"/>
                        <a:t>Completion 09/15/2024</a:t>
                      </a:r>
                    </a:p>
                  </a:txBody>
                  <a:tcPr/>
                </a:tc>
                <a:extLst>
                  <a:ext uri="{0D108BD9-81ED-4DB2-BD59-A6C34878D82A}">
                    <a16:rowId xmlns:a16="http://schemas.microsoft.com/office/drawing/2014/main" val="2400365483"/>
                  </a:ext>
                </a:extLst>
              </a:tr>
              <a:tr h="548543">
                <a:tc>
                  <a:txBody>
                    <a:bodyPr/>
                    <a:lstStyle/>
                    <a:p>
                      <a:r>
                        <a:rPr lang="en-US" dirty="0"/>
                        <a:t>Set Targets</a:t>
                      </a:r>
                    </a:p>
                  </a:txBody>
                  <a:tcPr/>
                </a:tc>
                <a:tc>
                  <a:txBody>
                    <a:bodyPr/>
                    <a:lstStyle/>
                    <a:p>
                      <a:r>
                        <a:rPr lang="en-US" dirty="0"/>
                        <a:t>Director of Service</a:t>
                      </a:r>
                    </a:p>
                  </a:txBody>
                  <a:tcPr/>
                </a:tc>
                <a:tc>
                  <a:txBody>
                    <a:bodyPr/>
                    <a:lstStyle/>
                    <a:p>
                      <a:r>
                        <a:rPr lang="en-US" dirty="0"/>
                        <a:t>Completion 09/30/2024</a:t>
                      </a:r>
                    </a:p>
                  </a:txBody>
                  <a:tcPr/>
                </a:tc>
                <a:extLst>
                  <a:ext uri="{0D108BD9-81ED-4DB2-BD59-A6C34878D82A}">
                    <a16:rowId xmlns:a16="http://schemas.microsoft.com/office/drawing/2014/main" val="107845787"/>
                  </a:ext>
                </a:extLst>
              </a:tr>
              <a:tr h="887760">
                <a:tc>
                  <a:txBody>
                    <a:bodyPr/>
                    <a:lstStyle/>
                    <a:p>
                      <a:r>
                        <a:rPr lang="en-US" dirty="0"/>
                        <a:t>Customer Service Training – Identify which training is needed</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Service Regional Ops Manager</a:t>
                      </a:r>
                    </a:p>
                    <a:p>
                      <a:endParaRPr lang="en-US" dirty="0"/>
                    </a:p>
                  </a:txBody>
                  <a:tcPr/>
                </a:tc>
                <a:tc>
                  <a:txBody>
                    <a:bodyPr/>
                    <a:lstStyle/>
                    <a:p>
                      <a:r>
                        <a:rPr lang="en-US" dirty="0"/>
                        <a:t>Identify training – 09/30/2024</a:t>
                      </a:r>
                    </a:p>
                    <a:p>
                      <a:r>
                        <a:rPr lang="en-US" dirty="0"/>
                        <a:t>Start Training – 10/15/2024</a:t>
                      </a:r>
                    </a:p>
                  </a:txBody>
                  <a:tcPr/>
                </a:tc>
                <a:extLst>
                  <a:ext uri="{0D108BD9-81ED-4DB2-BD59-A6C34878D82A}">
                    <a16:rowId xmlns:a16="http://schemas.microsoft.com/office/drawing/2014/main" val="1530126605"/>
                  </a:ext>
                </a:extLst>
              </a:tr>
              <a:tr h="548543">
                <a:tc>
                  <a:txBody>
                    <a:bodyPr/>
                    <a:lstStyle/>
                    <a:p>
                      <a:r>
                        <a:rPr lang="en-US" dirty="0"/>
                        <a:t>Workflow Mapping</a:t>
                      </a:r>
                    </a:p>
                  </a:txBody>
                  <a:tcPr/>
                </a:tc>
                <a:tc>
                  <a:txBody>
                    <a:bodyPr/>
                    <a:lstStyle/>
                    <a:p>
                      <a:r>
                        <a:rPr lang="en-US" dirty="0"/>
                        <a:t>Service Managers</a:t>
                      </a:r>
                    </a:p>
                  </a:txBody>
                  <a:tcPr/>
                </a:tc>
                <a:tc>
                  <a:txBody>
                    <a:bodyPr/>
                    <a:lstStyle/>
                    <a:p>
                      <a:r>
                        <a:rPr lang="en-US" dirty="0"/>
                        <a:t>Identify top 3 broken processes – 09/30/2024</a:t>
                      </a:r>
                    </a:p>
                  </a:txBody>
                  <a:tcPr/>
                </a:tc>
                <a:extLst>
                  <a:ext uri="{0D108BD9-81ED-4DB2-BD59-A6C34878D82A}">
                    <a16:rowId xmlns:a16="http://schemas.microsoft.com/office/drawing/2014/main" val="1950345431"/>
                  </a:ext>
                </a:extLst>
              </a:tr>
              <a:tr h="548543">
                <a:tc>
                  <a:txBody>
                    <a:bodyPr/>
                    <a:lstStyle/>
                    <a:p>
                      <a:r>
                        <a:rPr lang="en-US" dirty="0"/>
                        <a:t>Workflow Mapping</a:t>
                      </a:r>
                    </a:p>
                  </a:txBody>
                  <a:tcPr/>
                </a:tc>
                <a:tc>
                  <a:txBody>
                    <a:bodyPr/>
                    <a:lstStyle/>
                    <a:p>
                      <a:r>
                        <a:rPr lang="en-US" dirty="0"/>
                        <a:t>Director of Service</a:t>
                      </a:r>
                    </a:p>
                  </a:txBody>
                  <a:tcPr/>
                </a:tc>
                <a:tc>
                  <a:txBody>
                    <a:bodyPr/>
                    <a:lstStyle/>
                    <a:p>
                      <a:r>
                        <a:rPr lang="en-US" dirty="0"/>
                        <a:t>Processes Mapped and in SOP’s – 10/31/2024</a:t>
                      </a:r>
                    </a:p>
                  </a:txBody>
                  <a:tcPr/>
                </a:tc>
                <a:extLst>
                  <a:ext uri="{0D108BD9-81ED-4DB2-BD59-A6C34878D82A}">
                    <a16:rowId xmlns:a16="http://schemas.microsoft.com/office/drawing/2014/main" val="1960891333"/>
                  </a:ext>
                </a:extLst>
              </a:tr>
              <a:tr h="548543">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48543">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dirty="0"/>
              <a:t>Synopsis</a:t>
            </a:r>
          </a:p>
          <a:p>
            <a:pPr lvl="1"/>
            <a:r>
              <a:rPr lang="en-US" dirty="0"/>
              <a:t>Our SWOT analysis </a:t>
            </a:r>
            <a:r>
              <a:rPr lang="en-US"/>
              <a:t>of our service </a:t>
            </a:r>
            <a:r>
              <a:rPr lang="en-US" dirty="0"/>
              <a:t>department reveals strengths in experienced staff and established supplier relationships but highlights weaknesses such as resistance to technology and inconsistent customer service. Opportunities include adopting customer service training and enhancing customer communication, while threats involve economic fluctuations and supply chain disruptions. To address these insights, the strategies include training on technology and streamlining workflows. Tactics involve identifying KPI’s and setting targets, implementing customer service training for better customer engagement, and standardizing service procedures. This comprehensive approach aims to boost efficiency, improve service quality, and better position the department to handle market challenges.</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4655038"/>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lvl="1"/>
            <a:r>
              <a:rPr lang="en-US" b="0" i="0" u="none" strike="noStrike" baseline="0" dirty="0">
                <a:solidFill>
                  <a:srgbClr val="221E1F"/>
                </a:solidFill>
                <a:latin typeface="Calibri" panose="020F0502020204030204" pitchFamily="34" charset="0"/>
              </a:rPr>
              <a:t> Lead techs are being used as a Shop Foreman generating non-billable hours</a:t>
            </a: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Hire a shop foreman</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Get approval for new hire and post role</a:t>
            </a: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Monitor indirect labor report and technician productivity report</a:t>
            </a:r>
            <a:endParaRPr lang="en-US" b="0" i="0" u="none" strike="noStrike" baseline="0" dirty="0">
              <a:solidFill>
                <a:srgbClr val="221E1F"/>
              </a:solidFill>
              <a:latin typeface="Calibri" panose="020F0502020204030204" pitchFamily="34" charset="0"/>
            </a:endParaRPr>
          </a:p>
          <a:p>
            <a:pPr lvl="1"/>
            <a:endParaRPr lang="en-US" b="0" i="0" u="none" strike="noStrike" baseline="0" dirty="0">
              <a:solidFill>
                <a:srgbClr val="221E1F"/>
              </a:solidFill>
              <a:latin typeface="Calibri" panose="020F0502020204030204" pitchFamily="34" charset="0"/>
            </a:endParaRPr>
          </a:p>
          <a:p>
            <a:endParaRPr lang="en-US" dirty="0"/>
          </a:p>
        </p:txBody>
      </p:sp>
      <p:graphicFrame>
        <p:nvGraphicFramePr>
          <p:cNvPr id="4" name="Content Placeholder 3">
            <a:extLst>
              <a:ext uri="{FF2B5EF4-FFF2-40B4-BE49-F238E27FC236}">
                <a16:creationId xmlns:a16="http://schemas.microsoft.com/office/drawing/2014/main" id="{0F675430-5F7C-573A-D7B7-A604510EA30A}"/>
              </a:ext>
            </a:extLst>
          </p:cNvPr>
          <p:cNvGraphicFramePr>
            <a:graphicFrameLocks noGrp="1"/>
          </p:cNvGraphicFramePr>
          <p:nvPr>
            <p:ph sz="quarter" idx="4"/>
            <p:extLst>
              <p:ext uri="{D42A27DB-BD31-4B8C-83A1-F6EECF244321}">
                <p14:modId xmlns:p14="http://schemas.microsoft.com/office/powerpoint/2010/main" val="297455703"/>
              </p:ext>
            </p:extLst>
          </p:nvPr>
        </p:nvGraphicFramePr>
        <p:xfrm>
          <a:off x="5706208" y="1769330"/>
          <a:ext cx="5609492" cy="2398221"/>
        </p:xfrm>
        <a:graphic>
          <a:graphicData uri="http://schemas.openxmlformats.org/drawingml/2006/table">
            <a:tbl>
              <a:tblPr/>
              <a:tblGrid>
                <a:gridCol w="595368">
                  <a:extLst>
                    <a:ext uri="{9D8B030D-6E8A-4147-A177-3AD203B41FA5}">
                      <a16:colId xmlns:a16="http://schemas.microsoft.com/office/drawing/2014/main" val="3558628669"/>
                    </a:ext>
                  </a:extLst>
                </a:gridCol>
                <a:gridCol w="1702384">
                  <a:extLst>
                    <a:ext uri="{9D8B030D-6E8A-4147-A177-3AD203B41FA5}">
                      <a16:colId xmlns:a16="http://schemas.microsoft.com/office/drawing/2014/main" val="156029292"/>
                    </a:ext>
                  </a:extLst>
                </a:gridCol>
                <a:gridCol w="1079107">
                  <a:extLst>
                    <a:ext uri="{9D8B030D-6E8A-4147-A177-3AD203B41FA5}">
                      <a16:colId xmlns:a16="http://schemas.microsoft.com/office/drawing/2014/main" val="4023700609"/>
                    </a:ext>
                  </a:extLst>
                </a:gridCol>
                <a:gridCol w="955071">
                  <a:extLst>
                    <a:ext uri="{9D8B030D-6E8A-4147-A177-3AD203B41FA5}">
                      <a16:colId xmlns:a16="http://schemas.microsoft.com/office/drawing/2014/main" val="3729681890"/>
                    </a:ext>
                  </a:extLst>
                </a:gridCol>
                <a:gridCol w="682194">
                  <a:extLst>
                    <a:ext uri="{9D8B030D-6E8A-4147-A177-3AD203B41FA5}">
                      <a16:colId xmlns:a16="http://schemas.microsoft.com/office/drawing/2014/main" val="2960269171"/>
                    </a:ext>
                  </a:extLst>
                </a:gridCol>
                <a:gridCol w="595368">
                  <a:extLst>
                    <a:ext uri="{9D8B030D-6E8A-4147-A177-3AD203B41FA5}">
                      <a16:colId xmlns:a16="http://schemas.microsoft.com/office/drawing/2014/main" val="4056027604"/>
                    </a:ext>
                  </a:extLst>
                </a:gridCol>
              </a:tblGrid>
              <a:tr h="399704">
                <a:tc>
                  <a:txBody>
                    <a:bodyPr/>
                    <a:lstStyle/>
                    <a:p>
                      <a:pPr algn="l" fontAlgn="b"/>
                      <a:r>
                        <a:rPr lang="en-US" sz="700" b="0" i="0" u="none" strike="noStrike">
                          <a:effectLst/>
                          <a:highlight>
                            <a:srgbClr val="AEAAAA"/>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AEAAAA"/>
                    </a:solidFill>
                  </a:tcPr>
                </a:tc>
                <a:tc>
                  <a:txBody>
                    <a:bodyPr/>
                    <a:lstStyle/>
                    <a:p>
                      <a:pPr algn="ctr" fontAlgn="b"/>
                      <a:r>
                        <a:rPr lang="en-US" sz="700" b="0" i="0" u="none" strike="noStrike">
                          <a:solidFill>
                            <a:srgbClr val="FFFFFF"/>
                          </a:solidFill>
                          <a:effectLst/>
                          <a:highlight>
                            <a:srgbClr val="AEAAAA"/>
                          </a:highlight>
                          <a:latin typeface="Arial" panose="020B0604020202020204" pitchFamily="34" charset="0"/>
                        </a:rPr>
                        <a:t>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700" b="0" i="0" u="none" strike="noStrike">
                          <a:solidFill>
                            <a:srgbClr val="FFFFFF"/>
                          </a:solidFill>
                          <a:effectLst/>
                          <a:highlight>
                            <a:srgbClr val="AEAAAA"/>
                          </a:highlight>
                          <a:latin typeface="Arial" panose="020B0604020202020204" pitchFamily="34" charset="0"/>
                        </a:rPr>
                        <a:t>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700" b="0" i="0" u="none" strike="noStrike" dirty="0">
                          <a:solidFill>
                            <a:srgbClr val="FFFFFF"/>
                          </a:solidFill>
                          <a:effectLst/>
                          <a:highlight>
                            <a:srgbClr val="AEAAAA"/>
                          </a:highlight>
                          <a:latin typeface="Arial" panose="020B0604020202020204" pitchFamily="34" charset="0"/>
                        </a:rPr>
                        <a:t>Gross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700" b="0" i="0" u="none" strike="noStrike">
                          <a:solidFill>
                            <a:srgbClr val="FFFFFF"/>
                          </a:solidFill>
                          <a:effectLst/>
                          <a:highlight>
                            <a:srgbClr val="AEAAAA"/>
                          </a:highlight>
                          <a:latin typeface="Arial" panose="020B0604020202020204" pitchFamily="34" charset="0"/>
                        </a:rPr>
                        <a:t>Gross as % of 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600" b="0" i="0" u="none" strike="noStrike">
                          <a:solidFill>
                            <a:srgbClr val="FFFFFF"/>
                          </a:solidFill>
                          <a:effectLst/>
                          <a:highlight>
                            <a:srgbClr val="AEAAAA"/>
                          </a:highlight>
                          <a:latin typeface="Arial" panose="020B0604020202020204" pitchFamily="34" charset="0"/>
                        </a:rPr>
                        <a:t>%Sales Contribution</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extLst>
                  <a:ext uri="{0D108BD9-81ED-4DB2-BD59-A6C34878D82A}">
                    <a16:rowId xmlns:a16="http://schemas.microsoft.com/office/drawing/2014/main" val="2489981621"/>
                  </a:ext>
                </a:extLst>
              </a:tr>
              <a:tr h="216983">
                <a:tc>
                  <a:txBody>
                    <a:bodyPr/>
                    <a:lstStyle/>
                    <a:p>
                      <a:pPr algn="l" fontAlgn="b"/>
                      <a:r>
                        <a:rPr lang="en-US" sz="7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700" b="0" i="0" u="none" strike="noStrike">
                          <a:effectLst/>
                          <a:latin typeface="Arial" panose="020B0604020202020204" pitchFamily="34" charset="0"/>
                        </a:rPr>
                        <a:t>Customer Truck</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251,623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198,945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highlight>
                            <a:srgbClr val="FFFF00"/>
                          </a:highlight>
                          <a:latin typeface="Arial" panose="020B0604020202020204" pitchFamily="34" charset="0"/>
                        </a:rPr>
                        <a:t>79.06%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highlight>
                            <a:srgbClr val="FFFF00"/>
                          </a:highlight>
                          <a:latin typeface="Arial" panose="020B0604020202020204" pitchFamily="34" charset="0"/>
                        </a:rPr>
                        <a:t>56.68%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40878234"/>
                  </a:ext>
                </a:extLst>
              </a:tr>
              <a:tr h="194141">
                <a:tc>
                  <a:txBody>
                    <a:bodyPr/>
                    <a:lstStyle/>
                    <a:p>
                      <a:pPr algn="l" fontAlgn="b"/>
                      <a:r>
                        <a:rPr lang="en-US" sz="7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700" b="0" i="0" u="none" strike="noStrike">
                          <a:effectLst/>
                          <a:latin typeface="Arial" panose="020B0604020202020204" pitchFamily="34" charset="0"/>
                        </a:rPr>
                        <a:t>Customer Truck</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57674528"/>
                  </a:ext>
                </a:extLst>
              </a:tr>
              <a:tr h="228402">
                <a:tc>
                  <a:txBody>
                    <a:bodyPr/>
                    <a:lstStyle/>
                    <a:p>
                      <a:pPr algn="l" fontAlgn="b"/>
                      <a:r>
                        <a:rPr lang="en-US" sz="7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700" b="0" i="0" u="none" strike="noStrike">
                          <a:effectLst/>
                          <a:latin typeface="Arial" panose="020B0604020202020204" pitchFamily="34" charset="0"/>
                        </a:rPr>
                        <a:t>Customer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498315230"/>
                  </a:ext>
                </a:extLst>
              </a:tr>
              <a:tr h="228402">
                <a:tc>
                  <a:txBody>
                    <a:bodyPr/>
                    <a:lstStyle/>
                    <a:p>
                      <a:pPr algn="l" fontAlgn="b"/>
                      <a:r>
                        <a:rPr lang="en-US" sz="7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700" b="0" i="0" u="none" strike="noStrike">
                          <a:effectLst/>
                          <a:latin typeface="Arial" panose="020B0604020202020204" pitchFamily="34" charset="0"/>
                        </a:rPr>
                        <a:t>Warranty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137,100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103,868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highlight>
                            <a:srgbClr val="FFFF00"/>
                          </a:highlight>
                          <a:latin typeface="Arial" panose="020B0604020202020204" pitchFamily="34" charset="0"/>
                        </a:rPr>
                        <a:t>75.76%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highlight>
                            <a:srgbClr val="FFFF00"/>
                          </a:highlight>
                          <a:latin typeface="Arial" panose="020B0604020202020204" pitchFamily="34" charset="0"/>
                        </a:rPr>
                        <a:t>30.89%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165027441"/>
                  </a:ext>
                </a:extLst>
              </a:tr>
              <a:tr h="228402">
                <a:tc>
                  <a:txBody>
                    <a:bodyPr/>
                    <a:lstStyle/>
                    <a:p>
                      <a:pPr algn="l" fontAlgn="b"/>
                      <a:r>
                        <a:rPr lang="en-US" sz="7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700" b="0" i="0" u="none" strike="noStrike">
                          <a:effectLst/>
                          <a:latin typeface="Arial" panose="020B0604020202020204" pitchFamily="34" charset="0"/>
                        </a:rPr>
                        <a:t>Warranty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586570716"/>
                  </a:ext>
                </a:extLst>
              </a:tr>
              <a:tr h="228402">
                <a:tc>
                  <a:txBody>
                    <a:bodyPr/>
                    <a:lstStyle/>
                    <a:p>
                      <a:pPr algn="l" fontAlgn="b"/>
                      <a:r>
                        <a:rPr lang="en-US" sz="7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700" b="0" i="0" u="none" strike="noStrike">
                          <a:effectLst/>
                          <a:latin typeface="Arial" panose="020B0604020202020204" pitchFamily="34" charset="0"/>
                        </a:rPr>
                        <a:t>Internal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55,177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39,344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highlight>
                            <a:srgbClr val="FFFF00"/>
                          </a:highlight>
                          <a:latin typeface="Arial" panose="020B0604020202020204" pitchFamily="34" charset="0"/>
                        </a:rPr>
                        <a:t>71.31%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highlight>
                            <a:srgbClr val="FFFF00"/>
                          </a:highlight>
                          <a:latin typeface="Arial" panose="020B0604020202020204" pitchFamily="34" charset="0"/>
                        </a:rPr>
                        <a:t>12.43%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30173197"/>
                  </a:ext>
                </a:extLst>
              </a:tr>
              <a:tr h="239822">
                <a:tc>
                  <a:txBody>
                    <a:bodyPr/>
                    <a:lstStyle/>
                    <a:p>
                      <a:pPr algn="l" fontAlgn="b"/>
                      <a:r>
                        <a:rPr lang="en-US" sz="7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700" b="0" i="0" u="none" strike="noStrike">
                          <a:effectLst/>
                          <a:latin typeface="Arial" panose="020B0604020202020204" pitchFamily="34" charset="0"/>
                        </a:rPr>
                        <a:t>NVI / Road Ready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358003857"/>
                  </a:ext>
                </a:extLst>
              </a:tr>
              <a:tr h="228402">
                <a:tc>
                  <a:txBody>
                    <a:bodyPr/>
                    <a:lstStyle/>
                    <a:p>
                      <a:pPr algn="l" fontAlgn="b"/>
                      <a:r>
                        <a:rPr lang="en-US" sz="7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700" b="0" i="0" u="none" strike="noStrike">
                          <a:effectLst/>
                          <a:latin typeface="Arial" panose="020B0604020202020204" pitchFamily="34" charset="0"/>
                        </a:rPr>
                        <a:t>Adj. Cost Of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highlight>
                            <a:srgbClr val="AEAAAA"/>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167917501"/>
                  </a:ext>
                </a:extLst>
              </a:tr>
              <a:tr h="205561">
                <a:tc>
                  <a:txBody>
                    <a:bodyPr/>
                    <a:lstStyle/>
                    <a:p>
                      <a:pPr algn="l" fontAlgn="b"/>
                      <a:r>
                        <a:rPr lang="en-US" sz="700" b="0" i="0" u="none" strike="noStrike">
                          <a:effectLst/>
                          <a:highlight>
                            <a:srgbClr val="AEAAAA"/>
                          </a:highligh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700" b="1" i="0" u="none" strike="noStrike">
                          <a:effectLst/>
                          <a:latin typeface="Arial" panose="020B0604020202020204" pitchFamily="34" charset="0"/>
                        </a:rPr>
                        <a:t>Total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highlight>
                            <a:srgbClr val="FFFF00"/>
                          </a:highlight>
                          <a:latin typeface="Arial" panose="020B0604020202020204" pitchFamily="34" charset="0"/>
                        </a:rPr>
                        <a:t> $            443,900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effectLst/>
                          <a:highlight>
                            <a:srgbClr val="FFFF00"/>
                          </a:highlight>
                          <a:latin typeface="Arial" panose="020B0604020202020204" pitchFamily="34" charset="0"/>
                        </a:rPr>
                        <a:t> $         342,157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highlight>
                            <a:srgbClr val="FFFF00"/>
                          </a:highlight>
                          <a:latin typeface="Arial" panose="020B0604020202020204" pitchFamily="34" charset="0"/>
                        </a:rPr>
                        <a:t>77.08%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dirty="0">
                          <a:effectLst/>
                          <a:highlight>
                            <a:srgbClr val="FFFF00"/>
                          </a:highligh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920393097"/>
                  </a:ext>
                </a:extLst>
              </a:tr>
            </a:tbl>
          </a:graphicData>
        </a:graphic>
      </p:graphicFrame>
      <p:sp>
        <p:nvSpPr>
          <p:cNvPr id="8" name="TextBox 7">
            <a:extLst>
              <a:ext uri="{FF2B5EF4-FFF2-40B4-BE49-F238E27FC236}">
                <a16:creationId xmlns:a16="http://schemas.microsoft.com/office/drawing/2014/main" id="{225A3671-73CA-F5D6-C70B-969A00D9D589}"/>
              </a:ext>
            </a:extLst>
          </p:cNvPr>
          <p:cNvSpPr txBox="1"/>
          <p:nvPr/>
        </p:nvSpPr>
        <p:spPr>
          <a:xfrm>
            <a:off x="5547947" y="1004799"/>
            <a:ext cx="6101860" cy="369332"/>
          </a:xfrm>
          <a:prstGeom prst="rect">
            <a:avLst/>
          </a:prstGeom>
          <a:noFill/>
        </p:spPr>
        <p:txBody>
          <a:bodyPr wrap="square">
            <a:spAutoFit/>
          </a:bodyPr>
          <a:lstStyle/>
          <a:p>
            <a:r>
              <a:rPr lang="en-US" sz="1800" b="1" i="0" u="none" strike="noStrike" dirty="0">
                <a:effectLst/>
                <a:latin typeface="Arial" panose="020B0604020202020204" pitchFamily="34" charset="0"/>
              </a:rPr>
              <a:t>Service Department Sales And Gross  (Labor Only) </a:t>
            </a:r>
            <a:endParaRPr lang="en-US" dirty="0"/>
          </a:p>
        </p:txBody>
      </p:sp>
    </p:spTree>
    <p:extLst>
      <p:ext uri="{BB962C8B-B14F-4D97-AF65-F5344CB8AC3E}">
        <p14:creationId xmlns:p14="http://schemas.microsoft.com/office/powerpoint/2010/main" val="388764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724892"/>
            <a:ext cx="4184035" cy="4939677"/>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Shortfall in hours sold is hurting expenses vs guide.</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b="0" i="0" u="none" strike="noStrike" baseline="0" dirty="0">
                <a:solidFill>
                  <a:srgbClr val="221E1F"/>
                </a:solidFill>
                <a:latin typeface="Calibri" panose="020F0502020204030204" pitchFamily="34" charset="0"/>
              </a:rPr>
              <a:t>Hire a service salesperson to grow market-share.</a:t>
            </a: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Develop our Service Sales rep. by providing additional sales training.</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Measure change in hours sold primarily in the customer pay line.</a:t>
            </a:r>
            <a:endParaRPr lang="en-US" b="0" i="0" u="none" strike="noStrike" baseline="0" dirty="0">
              <a:solidFill>
                <a:srgbClr val="221E1F"/>
              </a:solidFill>
              <a:latin typeface="Calibri" panose="020F0502020204030204" pitchFamily="34" charset="0"/>
            </a:endParaRPr>
          </a:p>
          <a:p>
            <a:endParaRPr lang="en-US" dirty="0"/>
          </a:p>
        </p:txBody>
      </p:sp>
      <p:graphicFrame>
        <p:nvGraphicFramePr>
          <p:cNvPr id="6" name="Content Placeholder 5">
            <a:extLst>
              <a:ext uri="{FF2B5EF4-FFF2-40B4-BE49-F238E27FC236}">
                <a16:creationId xmlns:a16="http://schemas.microsoft.com/office/drawing/2014/main" id="{11E3264A-7CE9-AB49-A6A0-E4319C61E0A5}"/>
              </a:ext>
            </a:extLst>
          </p:cNvPr>
          <p:cNvGraphicFramePr>
            <a:graphicFrameLocks noGrp="1"/>
          </p:cNvGraphicFramePr>
          <p:nvPr>
            <p:ph sz="half" idx="2"/>
            <p:extLst>
              <p:ext uri="{D42A27DB-BD31-4B8C-83A1-F6EECF244321}">
                <p14:modId xmlns:p14="http://schemas.microsoft.com/office/powerpoint/2010/main" val="2923197203"/>
              </p:ext>
            </p:extLst>
          </p:nvPr>
        </p:nvGraphicFramePr>
        <p:xfrm>
          <a:off x="5089525" y="1724892"/>
          <a:ext cx="6070312" cy="3650324"/>
        </p:xfrm>
        <a:graphic>
          <a:graphicData uri="http://schemas.openxmlformats.org/drawingml/2006/table">
            <a:tbl>
              <a:tblPr/>
              <a:tblGrid>
                <a:gridCol w="477104">
                  <a:extLst>
                    <a:ext uri="{9D8B030D-6E8A-4147-A177-3AD203B41FA5}">
                      <a16:colId xmlns:a16="http://schemas.microsoft.com/office/drawing/2014/main" val="1056230106"/>
                    </a:ext>
                  </a:extLst>
                </a:gridCol>
                <a:gridCol w="2044738">
                  <a:extLst>
                    <a:ext uri="{9D8B030D-6E8A-4147-A177-3AD203B41FA5}">
                      <a16:colId xmlns:a16="http://schemas.microsoft.com/office/drawing/2014/main" val="538336465"/>
                    </a:ext>
                  </a:extLst>
                </a:gridCol>
                <a:gridCol w="1482434">
                  <a:extLst>
                    <a:ext uri="{9D8B030D-6E8A-4147-A177-3AD203B41FA5}">
                      <a16:colId xmlns:a16="http://schemas.microsoft.com/office/drawing/2014/main" val="3854273401"/>
                    </a:ext>
                  </a:extLst>
                </a:gridCol>
                <a:gridCol w="1056448">
                  <a:extLst>
                    <a:ext uri="{9D8B030D-6E8A-4147-A177-3AD203B41FA5}">
                      <a16:colId xmlns:a16="http://schemas.microsoft.com/office/drawing/2014/main" val="1187954366"/>
                    </a:ext>
                  </a:extLst>
                </a:gridCol>
                <a:gridCol w="1009588">
                  <a:extLst>
                    <a:ext uri="{9D8B030D-6E8A-4147-A177-3AD203B41FA5}">
                      <a16:colId xmlns:a16="http://schemas.microsoft.com/office/drawing/2014/main" val="3744076644"/>
                    </a:ext>
                  </a:extLst>
                </a:gridCol>
              </a:tblGrid>
              <a:tr h="214725">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2563425137"/>
                  </a:ext>
                </a:extLst>
              </a:tr>
              <a:tr h="227356">
                <a:tc gridSpan="5">
                  <a:txBody>
                    <a:bodyPr/>
                    <a:lstStyle/>
                    <a:p>
                      <a:pPr algn="ctr" fontAlgn="b"/>
                      <a:r>
                        <a:rPr lang="en-US" sz="900" b="1" i="0" u="none" strike="noStrike">
                          <a:effectLst/>
                          <a:latin typeface="Arial" panose="020B0604020202020204" pitchFamily="34" charset="0"/>
                        </a:rPr>
                        <a:t>Service Department Profit Centering    </a:t>
                      </a:r>
                      <a:r>
                        <a:rPr lang="en-US" sz="700" b="1" i="0" u="none" strike="noStrike">
                          <a:effectLst/>
                          <a:latin typeface="Arial" panose="020B0604020202020204" pitchFamily="34" charset="0"/>
                        </a:rPr>
                        <a:t> </a:t>
                      </a:r>
                      <a:endParaRPr lang="en-US" sz="900" b="1" i="0" u="none" strike="noStrike">
                        <a:effectLst/>
                        <a:latin typeface="Arial" panose="020B0604020202020204" pitchFamily="34" charset="0"/>
                      </a:endParaRP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68423802"/>
                  </a:ext>
                </a:extLst>
              </a:tr>
              <a:tr h="328402">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45795775"/>
                  </a:ext>
                </a:extLst>
              </a:tr>
              <a:tr h="442080">
                <a:tc>
                  <a:txBody>
                    <a:bodyPr/>
                    <a:lstStyle/>
                    <a:p>
                      <a:pPr algn="l" fontAlgn="b"/>
                      <a:r>
                        <a:rPr lang="en-US" sz="900" b="0" i="0" u="none" strike="noStrike">
                          <a:effectLst/>
                          <a:highlight>
                            <a:srgbClr val="AEAAAA"/>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AEAAAA"/>
                    </a:solidFill>
                  </a:tcPr>
                </a:tc>
                <a:tc>
                  <a:txBody>
                    <a:bodyPr/>
                    <a:lstStyle/>
                    <a:p>
                      <a:pPr algn="l" fontAlgn="b"/>
                      <a:r>
                        <a:rPr lang="en-US" sz="800" b="0" i="0" u="none" strike="noStrike">
                          <a:solidFill>
                            <a:srgbClr val="FFFFFF"/>
                          </a:solidFill>
                          <a:effectLst/>
                          <a:highlight>
                            <a:srgbClr val="AEAAAA"/>
                          </a:highlight>
                          <a:latin typeface="Arial" panose="020B0604020202020204" pitchFamily="34" charset="0"/>
                        </a:rPr>
                        <a:t>Expense 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800" b="0" i="0" u="none" strike="noStrike">
                          <a:solidFill>
                            <a:srgbClr val="FFFFFF"/>
                          </a:solidFill>
                          <a:effectLst/>
                          <a:highlight>
                            <a:srgbClr val="AEAAAA"/>
                          </a:highlight>
                          <a:latin typeface="Arial" panose="020B0604020202020204" pitchFamily="34" charset="0"/>
                        </a:rPr>
                        <a:t>Dollar Amount</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effectLst/>
                          <a:highlight>
                            <a:srgbClr val="AEAAAA"/>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AEAAAA"/>
                    </a:solidFill>
                  </a:tcPr>
                </a:tc>
                <a:tc>
                  <a:txBody>
                    <a:bodyPr/>
                    <a:lstStyle/>
                    <a:p>
                      <a:pPr algn="ctr" fontAlgn="b"/>
                      <a:r>
                        <a:rPr lang="en-US" sz="800" b="0" i="0" u="none" strike="noStrike">
                          <a:solidFill>
                            <a:srgbClr val="FFFFFF"/>
                          </a:solidFill>
                          <a:effectLst/>
                          <a:highlight>
                            <a:srgbClr val="AEAAAA"/>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AEAAAA"/>
                    </a:solidFill>
                  </a:tcPr>
                </a:tc>
                <a:extLst>
                  <a:ext uri="{0D108BD9-81ED-4DB2-BD59-A6C34878D82A}">
                    <a16:rowId xmlns:a16="http://schemas.microsoft.com/office/drawing/2014/main" val="692273074"/>
                  </a:ext>
                </a:extLst>
              </a:tr>
              <a:tr h="239987">
                <a:tc>
                  <a:txBody>
                    <a:bodyPr/>
                    <a:lstStyle/>
                    <a:p>
                      <a:pPr algn="l" fontAlgn="b"/>
                      <a:r>
                        <a:rPr lang="en-US" sz="900" b="0" i="0" u="none" strike="noStrike">
                          <a:effectLst/>
                          <a:highlight>
                            <a:srgbClr val="AEAAAA"/>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Department Gross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highlight>
                            <a:srgbClr val="FFFF00"/>
                          </a:highlight>
                          <a:latin typeface="Arial" panose="020B0604020202020204" pitchFamily="34" charset="0"/>
                        </a:rPr>
                        <a:t> $            342,157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FFFFFF"/>
                          </a:solidFill>
                          <a:effectLst/>
                          <a:highlight>
                            <a:srgbClr val="AEAAAA"/>
                          </a:highlight>
                          <a:latin typeface="Arial" panose="020B0604020202020204" pitchFamily="34" charset="0"/>
                        </a:rPr>
                        <a:t>% of Gross</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900" b="0" i="0" u="none" strike="noStrike">
                          <a:solidFill>
                            <a:srgbClr val="FFFFFF"/>
                          </a:solidFill>
                          <a:effectLst/>
                          <a:highlight>
                            <a:srgbClr val="AEAAAA"/>
                          </a:highlight>
                          <a:latin typeface="Arial" panose="020B0604020202020204" pitchFamily="34" charset="0"/>
                        </a:rPr>
                        <a:t>Profile</a:t>
                      </a:r>
                    </a:p>
                  </a:txBody>
                  <a:tcPr marL="0" marR="0" marT="0" marB="0" anchor="b">
                    <a:lnL>
                      <a:noFill/>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AEAAAA"/>
                    </a:solidFill>
                  </a:tcPr>
                </a:tc>
                <a:extLst>
                  <a:ext uri="{0D108BD9-81ED-4DB2-BD59-A6C34878D82A}">
                    <a16:rowId xmlns:a16="http://schemas.microsoft.com/office/drawing/2014/main" val="786117944"/>
                  </a:ext>
                </a:extLst>
              </a:tr>
              <a:tr h="214725">
                <a:tc>
                  <a:txBody>
                    <a:bodyPr/>
                    <a:lstStyle/>
                    <a:p>
                      <a:pPr algn="l" fontAlgn="b"/>
                      <a:r>
                        <a:rPr lang="en-US" sz="900" b="0" i="0" u="none" strike="noStrike">
                          <a:effectLst/>
                          <a:highlight>
                            <a:srgbClr val="AEAAAA"/>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Variable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92617987"/>
                  </a:ext>
                </a:extLst>
              </a:tr>
              <a:tr h="252618">
                <a:tc>
                  <a:txBody>
                    <a:bodyPr/>
                    <a:lstStyle/>
                    <a:p>
                      <a:pPr algn="l" fontAlgn="b"/>
                      <a:r>
                        <a:rPr lang="en-US" sz="900" b="0" i="0" u="none" strike="noStrike">
                          <a:effectLst/>
                          <a:highlight>
                            <a:srgbClr val="AEAAAA"/>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Selling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1,514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00"/>
                          </a:highlight>
                          <a:latin typeface="Arial" panose="020B0604020202020204" pitchFamily="34" charset="0"/>
                        </a:rPr>
                        <a:t>0.44%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62924725"/>
                  </a:ext>
                </a:extLst>
              </a:tr>
              <a:tr h="252618">
                <a:tc>
                  <a:txBody>
                    <a:bodyPr/>
                    <a:lstStyle/>
                    <a:p>
                      <a:pPr algn="l" fontAlgn="b"/>
                      <a:r>
                        <a:rPr lang="en-US" sz="900" b="0" i="0" u="none" strike="noStrike">
                          <a:effectLst/>
                          <a:highlight>
                            <a:srgbClr val="AEAAAA"/>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Personnel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135,935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00"/>
                          </a:highlight>
                          <a:latin typeface="Arial" panose="020B0604020202020204" pitchFamily="34" charset="0"/>
                        </a:rPr>
                        <a:t>39.73%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281738807"/>
                  </a:ext>
                </a:extLst>
              </a:tr>
              <a:tr h="252618">
                <a:tc>
                  <a:txBody>
                    <a:bodyPr/>
                    <a:lstStyle/>
                    <a:p>
                      <a:pPr algn="l" fontAlgn="b"/>
                      <a:r>
                        <a:rPr lang="en-US" sz="900" b="0" i="0" u="none" strike="noStrike">
                          <a:effectLst/>
                          <a:highlight>
                            <a:srgbClr val="AEAAAA"/>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Semi-Fixed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77,698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00"/>
                          </a:highlight>
                          <a:latin typeface="Arial" panose="020B0604020202020204" pitchFamily="34" charset="0"/>
                        </a:rPr>
                        <a:t>22.71%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34734272"/>
                  </a:ext>
                </a:extLst>
              </a:tr>
              <a:tr h="252618">
                <a:tc>
                  <a:txBody>
                    <a:bodyPr/>
                    <a:lstStyle/>
                    <a:p>
                      <a:pPr algn="l" fontAlgn="b"/>
                      <a:r>
                        <a:rPr lang="en-US" sz="900" b="0" i="0" u="none" strike="noStrike">
                          <a:effectLst/>
                          <a:highlight>
                            <a:srgbClr val="AEAAAA"/>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72,554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00"/>
                          </a:highlight>
                          <a:latin typeface="Arial" panose="020B0604020202020204" pitchFamily="34" charset="0"/>
                        </a:rPr>
                        <a:t>21.20%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2299679"/>
                  </a:ext>
                </a:extLst>
              </a:tr>
              <a:tr h="265247">
                <a:tc>
                  <a:txBody>
                    <a:bodyPr/>
                    <a:lstStyle/>
                    <a:p>
                      <a:pPr algn="l" fontAlgn="b"/>
                      <a:r>
                        <a:rPr lang="en-US" sz="900" b="0" i="0" u="none" strike="noStrike">
                          <a:effectLst/>
                          <a:highlight>
                            <a:srgbClr val="AEAAAA"/>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Unallocated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898849087"/>
                  </a:ext>
                </a:extLst>
              </a:tr>
              <a:tr h="252618">
                <a:tc>
                  <a:txBody>
                    <a:bodyPr/>
                    <a:lstStyle/>
                    <a:p>
                      <a:pPr algn="l" fontAlgn="b"/>
                      <a:r>
                        <a:rPr lang="en-US" sz="900" b="0" i="0" u="none" strike="noStrike">
                          <a:effectLst/>
                          <a:highlight>
                            <a:srgbClr val="AEAAAA"/>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Dealer's Salary</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04408606"/>
                  </a:ext>
                </a:extLst>
              </a:tr>
              <a:tr h="227356">
                <a:tc>
                  <a:txBody>
                    <a:bodyPr/>
                    <a:lstStyle/>
                    <a:p>
                      <a:pPr algn="l" fontAlgn="b"/>
                      <a:r>
                        <a:rPr lang="en-US" sz="900" b="0" i="0" u="none" strike="noStrike">
                          <a:effectLst/>
                          <a:highlight>
                            <a:srgbClr val="AEAAAA"/>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Total Expenses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highlight>
                            <a:srgbClr val="FFFF00"/>
                          </a:highlight>
                          <a:latin typeface="Arial" panose="020B0604020202020204" pitchFamily="34" charset="0"/>
                        </a:rPr>
                        <a:t> $            287,701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effectLst/>
                          <a:highlight>
                            <a:srgbClr val="FFFF00"/>
                          </a:highlight>
                          <a:latin typeface="Arial" panose="020B0604020202020204" pitchFamily="34" charset="0"/>
                        </a:rPr>
                        <a:t>84.08%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226721314"/>
                  </a:ext>
                </a:extLst>
              </a:tr>
              <a:tr h="227356">
                <a:tc>
                  <a:txBody>
                    <a:bodyPr/>
                    <a:lstStyle/>
                    <a:p>
                      <a:pPr algn="l" fontAlgn="b"/>
                      <a:r>
                        <a:rPr lang="en-US" sz="900" b="0" i="0" u="none" strike="noStrike">
                          <a:effectLst/>
                          <a:highlight>
                            <a:srgbClr val="AEAAAA"/>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effectLst/>
                          <a:latin typeface="Arial" panose="020B0604020202020204" pitchFamily="34" charset="0"/>
                        </a:rPr>
                        <a:t>Net Profit</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highlight>
                            <a:srgbClr val="FFFF00"/>
                          </a:highlight>
                          <a:latin typeface="Arial" panose="020B0604020202020204" pitchFamily="34" charset="0"/>
                        </a:rPr>
                        <a:t> $              54,456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effectLst/>
                          <a:highlight>
                            <a:srgbClr val="FFFF00"/>
                          </a:highlight>
                          <a:latin typeface="Arial" panose="020B0604020202020204" pitchFamily="34" charset="0"/>
                        </a:rPr>
                        <a:t>15.92%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019338417"/>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51780"/>
            <a:ext cx="4184035" cy="4589581"/>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We are taking customer pay “as it comes in” and have leads doing Foreman duties.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b="0" i="0" u="none" strike="noStrike" baseline="0" dirty="0">
                <a:solidFill>
                  <a:srgbClr val="221E1F"/>
                </a:solidFill>
                <a:latin typeface="Calibri" panose="020F0502020204030204" pitchFamily="34" charset="0"/>
              </a:rPr>
              <a:t>Increase Customer Pay with new Sales Rep. and post for a Shop Foreman.</a:t>
            </a: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Increase Customer Pay with new Sales Rep. and post for a Shop Foreman.</a:t>
            </a: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Review sales and productivity</a:t>
            </a:r>
            <a:endParaRPr lang="en-US" b="0" i="0" u="none" strike="noStrike" baseline="0" dirty="0">
              <a:solidFill>
                <a:srgbClr val="221E1F"/>
              </a:solidFill>
              <a:latin typeface="Calibri" panose="020F0502020204030204" pitchFamily="34" charset="0"/>
            </a:endParaRPr>
          </a:p>
          <a:p>
            <a:endParaRPr lang="en-US" dirty="0"/>
          </a:p>
        </p:txBody>
      </p:sp>
      <p:graphicFrame>
        <p:nvGraphicFramePr>
          <p:cNvPr id="6" name="Content Placeholder 5">
            <a:extLst>
              <a:ext uri="{FF2B5EF4-FFF2-40B4-BE49-F238E27FC236}">
                <a16:creationId xmlns:a16="http://schemas.microsoft.com/office/drawing/2014/main" id="{92129BC2-B662-E139-A42E-AE8760BCDC8F}"/>
              </a:ext>
            </a:extLst>
          </p:cNvPr>
          <p:cNvGraphicFramePr>
            <a:graphicFrameLocks noGrp="1"/>
          </p:cNvGraphicFramePr>
          <p:nvPr>
            <p:ph sz="half" idx="2"/>
            <p:extLst>
              <p:ext uri="{D42A27DB-BD31-4B8C-83A1-F6EECF244321}">
                <p14:modId xmlns:p14="http://schemas.microsoft.com/office/powerpoint/2010/main" val="3940147185"/>
              </p:ext>
            </p:extLst>
          </p:nvPr>
        </p:nvGraphicFramePr>
        <p:xfrm>
          <a:off x="4721469" y="1283676"/>
          <a:ext cx="6928339" cy="4589581"/>
        </p:xfrm>
        <a:graphic>
          <a:graphicData uri="http://schemas.openxmlformats.org/drawingml/2006/table">
            <a:tbl>
              <a:tblPr/>
              <a:tblGrid>
                <a:gridCol w="494146">
                  <a:extLst>
                    <a:ext uri="{9D8B030D-6E8A-4147-A177-3AD203B41FA5}">
                      <a16:colId xmlns:a16="http://schemas.microsoft.com/office/drawing/2014/main" val="2277968749"/>
                    </a:ext>
                  </a:extLst>
                </a:gridCol>
                <a:gridCol w="177584">
                  <a:extLst>
                    <a:ext uri="{9D8B030D-6E8A-4147-A177-3AD203B41FA5}">
                      <a16:colId xmlns:a16="http://schemas.microsoft.com/office/drawing/2014/main" val="3342867631"/>
                    </a:ext>
                  </a:extLst>
                </a:gridCol>
                <a:gridCol w="1134993">
                  <a:extLst>
                    <a:ext uri="{9D8B030D-6E8A-4147-A177-3AD203B41FA5}">
                      <a16:colId xmlns:a16="http://schemas.microsoft.com/office/drawing/2014/main" val="229528988"/>
                    </a:ext>
                  </a:extLst>
                </a:gridCol>
                <a:gridCol w="1101534">
                  <a:extLst>
                    <a:ext uri="{9D8B030D-6E8A-4147-A177-3AD203B41FA5}">
                      <a16:colId xmlns:a16="http://schemas.microsoft.com/office/drawing/2014/main" val="2901011300"/>
                    </a:ext>
                  </a:extLst>
                </a:gridCol>
                <a:gridCol w="329430">
                  <a:extLst>
                    <a:ext uri="{9D8B030D-6E8A-4147-A177-3AD203B41FA5}">
                      <a16:colId xmlns:a16="http://schemas.microsoft.com/office/drawing/2014/main" val="2059773498"/>
                    </a:ext>
                  </a:extLst>
                </a:gridCol>
                <a:gridCol w="609961">
                  <a:extLst>
                    <a:ext uri="{9D8B030D-6E8A-4147-A177-3AD203B41FA5}">
                      <a16:colId xmlns:a16="http://schemas.microsoft.com/office/drawing/2014/main" val="2236870546"/>
                    </a:ext>
                  </a:extLst>
                </a:gridCol>
                <a:gridCol w="298547">
                  <a:extLst>
                    <a:ext uri="{9D8B030D-6E8A-4147-A177-3AD203B41FA5}">
                      <a16:colId xmlns:a16="http://schemas.microsoft.com/office/drawing/2014/main" val="3440099454"/>
                    </a:ext>
                  </a:extLst>
                </a:gridCol>
                <a:gridCol w="833871">
                  <a:extLst>
                    <a:ext uri="{9D8B030D-6E8A-4147-A177-3AD203B41FA5}">
                      <a16:colId xmlns:a16="http://schemas.microsoft.com/office/drawing/2014/main" val="1155958086"/>
                    </a:ext>
                  </a:extLst>
                </a:gridCol>
                <a:gridCol w="154421">
                  <a:extLst>
                    <a:ext uri="{9D8B030D-6E8A-4147-A177-3AD203B41FA5}">
                      <a16:colId xmlns:a16="http://schemas.microsoft.com/office/drawing/2014/main" val="3978059074"/>
                    </a:ext>
                  </a:extLst>
                </a:gridCol>
                <a:gridCol w="640845">
                  <a:extLst>
                    <a:ext uri="{9D8B030D-6E8A-4147-A177-3AD203B41FA5}">
                      <a16:colId xmlns:a16="http://schemas.microsoft.com/office/drawing/2014/main" val="3677009057"/>
                    </a:ext>
                  </a:extLst>
                </a:gridCol>
                <a:gridCol w="658861">
                  <a:extLst>
                    <a:ext uri="{9D8B030D-6E8A-4147-A177-3AD203B41FA5}">
                      <a16:colId xmlns:a16="http://schemas.microsoft.com/office/drawing/2014/main" val="1889218429"/>
                    </a:ext>
                  </a:extLst>
                </a:gridCol>
                <a:gridCol w="494146">
                  <a:extLst>
                    <a:ext uri="{9D8B030D-6E8A-4147-A177-3AD203B41FA5}">
                      <a16:colId xmlns:a16="http://schemas.microsoft.com/office/drawing/2014/main" val="875874121"/>
                    </a:ext>
                  </a:extLst>
                </a:gridCol>
              </a:tblGrid>
              <a:tr h="135475">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2466698595"/>
                  </a:ext>
                </a:extLst>
              </a:tr>
              <a:tr h="195686">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085443194"/>
                  </a:ext>
                </a:extLst>
              </a:tr>
              <a:tr h="263423">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US" sz="700" b="1" i="0" u="none" strike="noStrike">
                          <a:effectLst/>
                          <a:latin typeface="Arial" panose="020B0604020202020204" pitchFamily="34" charset="0"/>
                        </a:rPr>
                        <a:t>ATD ACTUAL SERVICE ANALYSIS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387515070"/>
                  </a:ext>
                </a:extLst>
              </a:tr>
              <a:tr h="143001">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0" i="0" u="none" strike="noStrike">
                          <a:effectLst/>
                          <a:latin typeface="Arial" panose="020B0604020202020204" pitchFamily="34" charset="0"/>
                        </a:rPr>
                        <a:t>Performance</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083830963"/>
                  </a:ext>
                </a:extLst>
              </a:tr>
              <a:tr h="216760">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400" b="1" i="1" u="none" strike="noStrike">
                          <a:solidFill>
                            <a:srgbClr val="FFFFFF"/>
                          </a:solidFill>
                          <a:effectLst/>
                          <a:highlight>
                            <a:srgbClr val="000000"/>
                          </a:highligh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400" b="1" i="1" u="none" strike="noStrike">
                          <a:solidFill>
                            <a:srgbClr val="FFFFFF"/>
                          </a:solidFill>
                          <a:effectLst/>
                          <a:highlight>
                            <a:srgbClr val="000000"/>
                          </a:highlight>
                          <a:latin typeface="Arial" panose="020B0604020202020204" pitchFamily="34" charset="0"/>
                        </a:rPr>
                        <a:t>Labor Sales / Month</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400" b="1" i="1" u="none" strike="noStrike">
                          <a:solidFill>
                            <a:srgbClr val="FFFFFF"/>
                          </a:solidFill>
                          <a:effectLst/>
                          <a:highlight>
                            <a:srgbClr val="000000"/>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400" b="1" i="1" u="none" strike="noStrike">
                          <a:solidFill>
                            <a:srgbClr val="FFFFFF"/>
                          </a:solidFill>
                          <a:effectLst/>
                          <a:highlight>
                            <a:srgbClr val="000000"/>
                          </a:highlight>
                          <a:latin typeface="Arial" panose="020B0604020202020204" pitchFamily="34" charset="0"/>
                        </a:rPr>
                        <a:t>Hourly Labor Rate</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400" b="1" i="1" u="none" strike="noStrike">
                          <a:solidFill>
                            <a:srgbClr val="FFFFFF"/>
                          </a:solidFill>
                          <a:effectLst/>
                          <a:highlight>
                            <a:srgbClr val="000000"/>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400" b="1" i="1" u="none" strike="noStrike">
                          <a:solidFill>
                            <a:srgbClr val="FFFFFF"/>
                          </a:solidFill>
                          <a:effectLst/>
                          <a:highlight>
                            <a:srgbClr val="000000"/>
                          </a:highlight>
                          <a:latin typeface="Arial" panose="020B0604020202020204" pitchFamily="34" charset="0"/>
                        </a:rPr>
                        <a:t>Hours Billed</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400" b="1" i="1" u="none" strike="noStrike">
                          <a:solidFill>
                            <a:srgbClr val="FFFFFF"/>
                          </a:solidFill>
                          <a:effectLst/>
                          <a:highlight>
                            <a:srgbClr val="000000"/>
                          </a:highligh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5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870068751"/>
                  </a:ext>
                </a:extLst>
              </a:tr>
              <a:tr h="150527">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highlight>
                            <a:srgbClr val="FFFFFF"/>
                          </a:highlight>
                          <a:latin typeface="Arial" panose="020B0604020202020204" pitchFamily="34" charset="0"/>
                        </a:rPr>
                        <a:t>Customer Truck*</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effectLst/>
                          <a:highlight>
                            <a:srgbClr val="FFFF00"/>
                          </a:highlight>
                          <a:latin typeface="Arial" panose="020B0604020202020204" pitchFamily="34" charset="0"/>
                        </a:rPr>
                        <a:t> $                   251,623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500" b="0" i="0" u="none" strike="noStrike">
                          <a:effectLst/>
                          <a:highlight>
                            <a:srgbClr val="FFFFFF"/>
                          </a:highlight>
                          <a:latin typeface="Arial" panose="020B0604020202020204" pitchFamily="34" charset="0"/>
                        </a:rPr>
                        <a:t>215.00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highlight>
                            <a:srgbClr val="AEAAAA"/>
                          </a:highlight>
                          <a:latin typeface="Arial" panose="020B0604020202020204" pitchFamily="34" charset="0"/>
                        </a:rPr>
                        <a:t>=</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500" b="0" i="0" u="none" strike="noStrike">
                          <a:effectLst/>
                          <a:highlight>
                            <a:srgbClr val="FFFF00"/>
                          </a:highlight>
                          <a:latin typeface="Arial" panose="020B0604020202020204" pitchFamily="34" charset="0"/>
                        </a:rPr>
                        <a:t>1170.3</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highlight>
                            <a:srgbClr val="AEAAAA"/>
                          </a:highligh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5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779278575"/>
                  </a:ext>
                </a:extLst>
              </a:tr>
              <a:tr h="150527">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highlight>
                            <a:srgbClr val="FFFFFF"/>
                          </a:highlight>
                          <a:latin typeface="Arial" panose="020B0604020202020204" pitchFamily="34" charset="0"/>
                        </a:rPr>
                        <a:t>Customer Truck*</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effectLst/>
                          <a:highlight>
                            <a:srgbClr val="FFFF00"/>
                          </a:highligh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500" b="0" i="0" u="none" strike="noStrike">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highlight>
                            <a:srgbClr val="AEAAAA"/>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500" b="0" i="0" u="none" strike="noStrike">
                          <a:effectLst/>
                          <a:highlight>
                            <a:srgbClr val="FFFF00"/>
                          </a:highligh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highlight>
                            <a:srgbClr val="AEAAAA"/>
                          </a:highligh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5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851642076"/>
                  </a:ext>
                </a:extLst>
              </a:tr>
              <a:tr h="150527">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highlight>
                            <a:srgbClr val="FFFFFF"/>
                          </a:highlight>
                          <a:latin typeface="Arial" panose="020B0604020202020204" pitchFamily="34" charset="0"/>
                        </a:rPr>
                        <a:t>Customer Other*</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effectLst/>
                          <a:highlight>
                            <a:srgbClr val="FFFF00"/>
                          </a:highligh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500" b="0" i="0" u="none" strike="noStrike">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highlight>
                            <a:srgbClr val="AEAAAA"/>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500" b="0" i="0" u="none" strike="noStrike">
                          <a:effectLst/>
                          <a:highlight>
                            <a:srgbClr val="FFFF00"/>
                          </a:highligh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highlight>
                            <a:srgbClr val="AEAAAA"/>
                          </a:highligh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5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558839246"/>
                  </a:ext>
                </a:extLst>
              </a:tr>
              <a:tr h="150527">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highlight>
                            <a:srgbClr val="FFFFFF"/>
                          </a:highlight>
                          <a:latin typeface="Arial" panose="020B0604020202020204" pitchFamily="34" charset="0"/>
                        </a:rPr>
                        <a:t>Warranty</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effectLst/>
                          <a:highlight>
                            <a:srgbClr val="FFFF00"/>
                          </a:highlight>
                          <a:latin typeface="Arial" panose="020B0604020202020204" pitchFamily="34" charset="0"/>
                        </a:rPr>
                        <a:t> $                   137,100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500" b="0" i="0" u="none" strike="noStrike">
                          <a:effectLst/>
                          <a:highlight>
                            <a:srgbClr val="FFFFFF"/>
                          </a:highlight>
                          <a:latin typeface="Arial" panose="020B0604020202020204" pitchFamily="34" charset="0"/>
                        </a:rPr>
                        <a:t>201.00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highlight>
                            <a:srgbClr val="AEAAAA"/>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500" b="0" i="0" u="none" strike="noStrike">
                          <a:effectLst/>
                          <a:highlight>
                            <a:srgbClr val="FFFF00"/>
                          </a:highlight>
                          <a:latin typeface="Arial" panose="020B0604020202020204" pitchFamily="34" charset="0"/>
                        </a:rPr>
                        <a:t>682.1</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highlight>
                            <a:srgbClr val="AEAAAA"/>
                          </a:highligh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5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229341014"/>
                  </a:ext>
                </a:extLst>
              </a:tr>
              <a:tr h="158054">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highlight>
                            <a:srgbClr val="FFFFFF"/>
                          </a:highlight>
                          <a:latin typeface="Arial" panose="020B0604020202020204" pitchFamily="34" charset="0"/>
                        </a:rPr>
                        <a:t>Internal</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effectLst/>
                          <a:highlight>
                            <a:srgbClr val="FFFF00"/>
                          </a:highlight>
                          <a:latin typeface="Arial" panose="020B0604020202020204" pitchFamily="34" charset="0"/>
                        </a:rPr>
                        <a:t> $                    55,177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500" b="0" i="0" u="none" strike="noStrike">
                          <a:effectLst/>
                          <a:highlight>
                            <a:srgbClr val="FFFFFF"/>
                          </a:highlight>
                          <a:latin typeface="Arial" panose="020B0604020202020204" pitchFamily="34" charset="0"/>
                        </a:rPr>
                        <a:t>215.00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highlight>
                            <a:srgbClr val="AEAAAA"/>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500" b="0" i="0" u="none" strike="noStrike">
                          <a:effectLst/>
                          <a:highlight>
                            <a:srgbClr val="FFFF00"/>
                          </a:highlight>
                          <a:latin typeface="Arial" panose="020B0604020202020204" pitchFamily="34" charset="0"/>
                        </a:rPr>
                        <a:t>256.6</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highlight>
                            <a:srgbClr val="AEAAAA"/>
                          </a:highligh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5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39241702"/>
                  </a:ext>
                </a:extLst>
              </a:tr>
              <a:tr h="150527">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highlight>
                            <a:srgbClr val="FFFFFF"/>
                          </a:highlight>
                          <a:latin typeface="Arial" panose="020B0604020202020204" pitchFamily="34" charset="0"/>
                        </a:rPr>
                        <a:t>New Vehicle Prep</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effectLst/>
                          <a:highlight>
                            <a:srgbClr val="FFFF00"/>
                          </a:highligh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500" b="0" i="0" u="none" strike="noStrike">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highlight>
                            <a:srgbClr val="AEAAAA"/>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500" b="0" i="0" u="none" strike="noStrike">
                          <a:effectLst/>
                          <a:highlight>
                            <a:srgbClr val="FFFF00"/>
                          </a:highligh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highlight>
                            <a:srgbClr val="AEAAAA"/>
                          </a:highligh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5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607926280"/>
                  </a:ext>
                </a:extLst>
              </a:tr>
              <a:tr h="135475">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highlight>
                            <a:srgbClr val="FFFFFF"/>
                          </a:highlight>
                          <a:latin typeface="Arial" panose="020B0604020202020204" pitchFamily="34" charset="0"/>
                        </a:rPr>
                        <a:t>Total</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effectLst/>
                          <a:highlight>
                            <a:srgbClr val="FFFF00"/>
                          </a:highlight>
                          <a:latin typeface="Arial" panose="020B0604020202020204" pitchFamily="34" charset="0"/>
                        </a:rPr>
                        <a:t> $                   443,900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highlight>
                            <a:srgbClr val="AEAAAA"/>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500" b="0" i="0" u="none" strike="noStrike">
                          <a:solidFill>
                            <a:srgbClr val="FFFFFF"/>
                          </a:solidFill>
                          <a:effectLst/>
                          <a:highlight>
                            <a:srgbClr val="AEAAAA"/>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500" b="0" i="0" u="none" strike="noStrike">
                          <a:solidFill>
                            <a:srgbClr val="FFFFFF"/>
                          </a:solidFill>
                          <a:effectLst/>
                          <a:highlight>
                            <a:srgbClr val="AEAAAA"/>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500" b="0" i="0" u="none" strike="noStrike">
                          <a:effectLst/>
                          <a:highlight>
                            <a:srgbClr val="FFFF00"/>
                          </a:highlight>
                          <a:latin typeface="Arial" panose="020B0604020202020204" pitchFamily="34" charset="0"/>
                        </a:rPr>
                        <a:t>2109.1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highlight>
                            <a:srgbClr val="AEAAAA"/>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5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267832306"/>
                  </a:ext>
                </a:extLst>
              </a:tr>
              <a:tr h="135475">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4132451495"/>
                  </a:ext>
                </a:extLst>
              </a:tr>
              <a:tr h="135475">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1" i="1" u="none" strike="noStrike">
                          <a:effectLst/>
                          <a:highlight>
                            <a:srgbClr val="FFFFFF"/>
                          </a:highlight>
                          <a:latin typeface="Arial" panose="020B0604020202020204" pitchFamily="34" charset="0"/>
                        </a:rPr>
                        <a:t>POTENTIAL</a:t>
                      </a:r>
                    </a:p>
                  </a:txBody>
                  <a:tcPr marL="0" marR="0" marT="0" marB="0" anchor="b">
                    <a:lnL>
                      <a:noFill/>
                    </a:lnL>
                    <a:lnR>
                      <a:noFill/>
                    </a:lnR>
                    <a:lnT>
                      <a:noFill/>
                    </a:lnT>
                    <a:lnB>
                      <a:noFill/>
                    </a:lnB>
                    <a:solidFill>
                      <a:srgbClr val="FFFFFF"/>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766649467"/>
                  </a:ext>
                </a:extLst>
              </a:tr>
              <a:tr h="165580">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highlight>
                            <a:srgbClr val="FFFF00"/>
                          </a:highlight>
                          <a:latin typeface="Arial" panose="020B0604020202020204" pitchFamily="34" charset="0"/>
                        </a:rPr>
                        <a:t> $                   443,900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a:effectLst/>
                          <a:highlight>
                            <a:srgbClr val="FFFF00"/>
                          </a:highlight>
                          <a:latin typeface="Arial" panose="020B0604020202020204" pitchFamily="34" charset="0"/>
                        </a:rPr>
                        <a:t>2109.07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a:effectLst/>
                          <a:highlight>
                            <a:srgbClr val="FFFF00"/>
                          </a:highlight>
                          <a:latin typeface="Arial" panose="020B0604020202020204" pitchFamily="34" charset="0"/>
                        </a:rPr>
                        <a:t> $            210.47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5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351885179"/>
                  </a:ext>
                </a:extLst>
              </a:tr>
              <a:tr h="135475">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400" b="0" i="0" u="none" strike="noStrike">
                          <a:effectLst/>
                          <a:latin typeface="Arial" panose="020B0604020202020204" pitchFamily="34" charset="0"/>
                        </a:rPr>
                        <a:t>Total labor sales for 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400" b="0" i="0" u="none" strike="noStrike">
                          <a:effectLst/>
                          <a:latin typeface="Arial" panose="020B0604020202020204" pitchFamily="34" charset="0"/>
                        </a:rPr>
                        <a:t>Total hours billed</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016670765"/>
                  </a:ext>
                </a:extLst>
              </a:tr>
              <a:tr h="127948">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4139618209"/>
                  </a:ext>
                </a:extLst>
              </a:tr>
              <a:tr h="150527">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a:effectLst/>
                          <a:latin typeface="Arial" panose="020B0604020202020204" pitchFamily="34" charset="0"/>
                        </a:rPr>
                        <a:t>17.00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a:effectLst/>
                          <a:highlight>
                            <a:srgbClr val="FFFF00"/>
                          </a:highlight>
                          <a:latin typeface="Arial" panose="020B0604020202020204" pitchFamily="34" charset="0"/>
                        </a:rPr>
                        <a:t>2,992.0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893529627"/>
                  </a:ext>
                </a:extLst>
              </a:tr>
              <a:tr h="127948">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400" b="0" i="0" u="none" strike="noStrike">
                          <a:effectLst/>
                          <a:latin typeface="Arial" panose="020B0604020202020204" pitchFamily="34" charset="0"/>
                        </a:rPr>
                        <a:t># Service mechanical technicians</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 Hours/Day</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400" b="0" i="0" u="none" strike="noStrike">
                          <a:effectLst/>
                          <a:latin typeface="Arial" panose="020B0604020202020204" pitchFamily="34" charset="0"/>
                        </a:rPr>
                        <a:t>Working Days/Month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400" b="0" i="0" u="none" strike="noStrike">
                          <a:effectLst/>
                          <a:latin typeface="Arial" panose="020B0604020202020204" pitchFamily="34" charset="0"/>
                        </a:rPr>
                        <a:t>Clock Hour Aval</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028257868"/>
                  </a:ext>
                </a:extLst>
              </a:tr>
              <a:tr h="127948">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657684648"/>
                  </a:ext>
                </a:extLst>
              </a:tr>
              <a:tr h="135475">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a:effectLst/>
                          <a:highlight>
                            <a:srgbClr val="FFFF00"/>
                          </a:highlight>
                          <a:latin typeface="Arial" panose="020B0604020202020204" pitchFamily="34" charset="0"/>
                        </a:rPr>
                        <a:t>2,992.0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a:effectLst/>
                          <a:highlight>
                            <a:srgbClr val="FFFF00"/>
                          </a:highlight>
                          <a:latin typeface="Arial" panose="020B0604020202020204" pitchFamily="34" charset="0"/>
                        </a:rPr>
                        <a:t> $     210.47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1"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highlight>
                            <a:srgbClr val="FFFF00"/>
                          </a:highlight>
                          <a:latin typeface="Arial" panose="020B0604020202020204" pitchFamily="34" charset="0"/>
                        </a:rPr>
                        <a:t> $          629,733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5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4136707979"/>
                  </a:ext>
                </a:extLst>
              </a:tr>
              <a:tr h="135475">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r" fontAlgn="b"/>
                      <a:r>
                        <a:rPr lang="en-US" sz="400" b="0" i="0" u="none" strike="noStrike">
                          <a:effectLst/>
                          <a:latin typeface="Arial" panose="020B0604020202020204" pitchFamily="34" charset="0"/>
                        </a:rPr>
                        <a:t>Clock Hours Available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4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Labor sales potential</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669366922"/>
                  </a:ext>
                </a:extLst>
              </a:tr>
              <a:tr h="135475">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700881631"/>
                  </a:ext>
                </a:extLst>
              </a:tr>
              <a:tr h="135475">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r>
                        <a:rPr lang="en-US" sz="500" b="0" i="0" u="none" strike="noStrike">
                          <a:effectLst/>
                          <a:latin typeface="Arial" panose="020B0604020202020204" pitchFamily="34" charset="0"/>
                        </a:rPr>
                        <a:t>How proficient are your technicians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592965393"/>
                  </a:ext>
                </a:extLst>
              </a:tr>
              <a:tr h="127948">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959250696"/>
                  </a:ext>
                </a:extLst>
              </a:tr>
              <a:tr h="150527">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a:effectLst/>
                          <a:highlight>
                            <a:srgbClr val="FFFF00"/>
                          </a:highlight>
                          <a:latin typeface="Arial" panose="020B0604020202020204" pitchFamily="34" charset="0"/>
                        </a:rPr>
                        <a:t>2,109.1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a:effectLst/>
                          <a:highlight>
                            <a:srgbClr val="FFFF00"/>
                          </a:highlight>
                          <a:latin typeface="Arial" panose="020B0604020202020204" pitchFamily="34" charset="0"/>
                        </a:rPr>
                        <a:t>2,992.00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a:effectLst/>
                          <a:highlight>
                            <a:srgbClr val="FFFF00"/>
                          </a:highlight>
                          <a:latin typeface="Arial" panose="020B0604020202020204" pitchFamily="34" charset="0"/>
                        </a:rPr>
                        <a:t>70.49%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5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022129928"/>
                  </a:ext>
                </a:extLst>
              </a:tr>
              <a:tr h="135475">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400" b="0" i="0" u="none" strike="noStrike">
                          <a:effectLst/>
                          <a:latin typeface="Arial" panose="020B0604020202020204" pitchFamily="34" charset="0"/>
                        </a:rPr>
                        <a:t>Hours Produced</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400" b="0" i="0" u="none" strike="noStrike">
                          <a:effectLst/>
                          <a:latin typeface="Arial" panose="020B0604020202020204" pitchFamily="34" charset="0"/>
                        </a:rPr>
                        <a:t>Hours Available</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400" b="0" i="0" u="none" strike="noStrike">
                          <a:effectLst/>
                          <a:latin typeface="Arial" panose="020B0604020202020204" pitchFamily="34" charset="0"/>
                        </a:rPr>
                        <a:t>Tech Proficiency</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658012229"/>
                  </a:ext>
                </a:extLst>
              </a:tr>
              <a:tr h="127948">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31824882"/>
                  </a:ext>
                </a:extLst>
              </a:tr>
              <a:tr h="127948">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142216492"/>
                  </a:ext>
                </a:extLst>
              </a:tr>
              <a:tr h="135475">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713456136"/>
                  </a:ext>
                </a:extLst>
              </a:tr>
              <a:tr h="135475">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284269492"/>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Bays are not always utilized due to tech shortage</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Add one tech per month until we reach needed number of techs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Purchase ad space from Randall Riley</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Monitor head count vs budget.</a:t>
            </a:r>
            <a:endParaRPr lang="en-US" b="0" i="0" u="none" strike="noStrike" baseline="0" dirty="0">
              <a:solidFill>
                <a:srgbClr val="221E1F"/>
              </a:solidFill>
              <a:latin typeface="Calibri" panose="020F0502020204030204" pitchFamily="34" charset="0"/>
            </a:endParaRPr>
          </a:p>
          <a:p>
            <a:endParaRPr lang="en-US" dirty="0"/>
          </a:p>
        </p:txBody>
      </p:sp>
      <p:graphicFrame>
        <p:nvGraphicFramePr>
          <p:cNvPr id="6" name="Content Placeholder 5">
            <a:extLst>
              <a:ext uri="{FF2B5EF4-FFF2-40B4-BE49-F238E27FC236}">
                <a16:creationId xmlns:a16="http://schemas.microsoft.com/office/drawing/2014/main" id="{15D7AC6B-46F3-B851-00A1-50BAFC4923AA}"/>
              </a:ext>
            </a:extLst>
          </p:cNvPr>
          <p:cNvGraphicFramePr>
            <a:graphicFrameLocks noGrp="1"/>
          </p:cNvGraphicFramePr>
          <p:nvPr>
            <p:ph sz="half" idx="2"/>
            <p:extLst>
              <p:ext uri="{D42A27DB-BD31-4B8C-83A1-F6EECF244321}">
                <p14:modId xmlns:p14="http://schemas.microsoft.com/office/powerpoint/2010/main" val="1695170410"/>
              </p:ext>
            </p:extLst>
          </p:nvPr>
        </p:nvGraphicFramePr>
        <p:xfrm>
          <a:off x="5089524" y="1215736"/>
          <a:ext cx="5103956" cy="4534985"/>
        </p:xfrm>
        <a:graphic>
          <a:graphicData uri="http://schemas.openxmlformats.org/drawingml/2006/table">
            <a:tbl>
              <a:tblPr/>
              <a:tblGrid>
                <a:gridCol w="557746">
                  <a:extLst>
                    <a:ext uri="{9D8B030D-6E8A-4147-A177-3AD203B41FA5}">
                      <a16:colId xmlns:a16="http://schemas.microsoft.com/office/drawing/2014/main" val="3262963916"/>
                    </a:ext>
                  </a:extLst>
                </a:gridCol>
                <a:gridCol w="1243308">
                  <a:extLst>
                    <a:ext uri="{9D8B030D-6E8A-4147-A177-3AD203B41FA5}">
                      <a16:colId xmlns:a16="http://schemas.microsoft.com/office/drawing/2014/main" val="1259342178"/>
                    </a:ext>
                  </a:extLst>
                </a:gridCol>
                <a:gridCol w="976056">
                  <a:extLst>
                    <a:ext uri="{9D8B030D-6E8A-4147-A177-3AD203B41FA5}">
                      <a16:colId xmlns:a16="http://schemas.microsoft.com/office/drawing/2014/main" val="3726238112"/>
                    </a:ext>
                  </a:extLst>
                </a:gridCol>
                <a:gridCol w="883097">
                  <a:extLst>
                    <a:ext uri="{9D8B030D-6E8A-4147-A177-3AD203B41FA5}">
                      <a16:colId xmlns:a16="http://schemas.microsoft.com/office/drawing/2014/main" val="3981752305"/>
                    </a:ext>
                  </a:extLst>
                </a:gridCol>
                <a:gridCol w="557746">
                  <a:extLst>
                    <a:ext uri="{9D8B030D-6E8A-4147-A177-3AD203B41FA5}">
                      <a16:colId xmlns:a16="http://schemas.microsoft.com/office/drawing/2014/main" val="3512389820"/>
                    </a:ext>
                  </a:extLst>
                </a:gridCol>
                <a:gridCol w="162676">
                  <a:extLst>
                    <a:ext uri="{9D8B030D-6E8A-4147-A177-3AD203B41FA5}">
                      <a16:colId xmlns:a16="http://schemas.microsoft.com/office/drawing/2014/main" val="886985188"/>
                    </a:ext>
                  </a:extLst>
                </a:gridCol>
                <a:gridCol w="165581">
                  <a:extLst>
                    <a:ext uri="{9D8B030D-6E8A-4147-A177-3AD203B41FA5}">
                      <a16:colId xmlns:a16="http://schemas.microsoft.com/office/drawing/2014/main" val="1593167106"/>
                    </a:ext>
                  </a:extLst>
                </a:gridCol>
                <a:gridCol w="557746">
                  <a:extLst>
                    <a:ext uri="{9D8B030D-6E8A-4147-A177-3AD203B41FA5}">
                      <a16:colId xmlns:a16="http://schemas.microsoft.com/office/drawing/2014/main" val="2456215048"/>
                    </a:ext>
                  </a:extLst>
                </a:gridCol>
              </a:tblGrid>
              <a:tr h="343985">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312310744"/>
                  </a:ext>
                </a:extLst>
              </a:tr>
              <a:tr h="186734">
                <a:tc>
                  <a:txBody>
                    <a:bodyPr/>
                    <a:lstStyle/>
                    <a:p>
                      <a:pPr algn="l" fontAlgn="b"/>
                      <a:endParaRPr lang="en-US" sz="8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gridSpan="6">
                  <a:txBody>
                    <a:bodyPr/>
                    <a:lstStyle/>
                    <a:p>
                      <a:pPr algn="ctr" fontAlgn="b"/>
                      <a:r>
                        <a:rPr lang="en-US" sz="800" b="1" i="0" u="none" strike="noStrike">
                          <a:solidFill>
                            <a:srgbClr val="FFFFFF"/>
                          </a:solidFill>
                          <a:effectLst/>
                          <a:highlight>
                            <a:srgbClr val="AEAAAA"/>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AEAAAA"/>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8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687444001"/>
                  </a:ext>
                </a:extLst>
              </a:tr>
              <a:tr h="167606">
                <a:tc>
                  <a:txBody>
                    <a:bodyPr/>
                    <a:lstStyle/>
                    <a:p>
                      <a:pPr algn="l" fontAlgn="b"/>
                      <a:endParaRPr lang="en-US" sz="8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800" b="0" i="0" u="none" strike="noStrike">
                          <a:solidFill>
                            <a:srgbClr val="FFFFFF"/>
                          </a:solidFill>
                          <a:effectLst/>
                          <a:highlight>
                            <a:srgbClr val="AEAAAA"/>
                          </a:highlight>
                          <a:latin typeface="Arial" panose="020B0604020202020204" pitchFamily="34" charset="0"/>
                        </a:rPr>
                        <a:t>Number of Bays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800" b="0" i="0" u="none" strike="noStrike">
                          <a:effectLst/>
                          <a:highlight>
                            <a:srgbClr val="FFFFFF"/>
                          </a:highlight>
                          <a:latin typeface="Arial" panose="020B0604020202020204" pitchFamily="34" charset="0"/>
                        </a:rPr>
                        <a:t>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endParaRPr lang="en-US" sz="8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905573945"/>
                  </a:ext>
                </a:extLst>
              </a:tr>
              <a:tr h="196562">
                <a:tc>
                  <a:txBody>
                    <a:bodyPr/>
                    <a:lstStyle/>
                    <a:p>
                      <a:pPr algn="l" fontAlgn="b"/>
                      <a:endParaRPr lang="en-US" sz="8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800" b="1" i="0" u="none" strike="noStrike">
                          <a:solidFill>
                            <a:srgbClr val="FFFFFF"/>
                          </a:solidFill>
                          <a:effectLst/>
                          <a:highlight>
                            <a:srgbClr val="AEAAAA"/>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endParaRPr lang="en-US" sz="8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346463249"/>
                  </a:ext>
                </a:extLst>
              </a:tr>
              <a:tr h="196562">
                <a:tc>
                  <a:txBody>
                    <a:bodyPr/>
                    <a:lstStyle/>
                    <a:p>
                      <a:pPr algn="l" fontAlgn="b"/>
                      <a:endParaRPr lang="en-US" sz="8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800" b="0" i="0" u="none" strike="noStrike">
                          <a:solidFill>
                            <a:srgbClr val="FFFFFF"/>
                          </a:solidFill>
                          <a:effectLst/>
                          <a:highlight>
                            <a:srgbClr val="AEAAAA"/>
                          </a:highlight>
                          <a:latin typeface="Arial" panose="020B0604020202020204" pitchFamily="34" charset="0"/>
                        </a:rPr>
                        <a:t>Number of Days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800" b="0" i="0" u="none" strike="noStrike">
                          <a:effectLst/>
                          <a:highlight>
                            <a:srgbClr val="FFFFFF"/>
                          </a:highligh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endParaRPr lang="en-US" sz="8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581548194"/>
                  </a:ext>
                </a:extLst>
              </a:tr>
              <a:tr h="196562">
                <a:tc>
                  <a:txBody>
                    <a:bodyPr/>
                    <a:lstStyle/>
                    <a:p>
                      <a:pPr algn="l" fontAlgn="b"/>
                      <a:endParaRPr lang="en-US" sz="8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800" b="1" i="0" u="none" strike="noStrike">
                          <a:solidFill>
                            <a:srgbClr val="FFFFFF"/>
                          </a:solidFill>
                          <a:effectLst/>
                          <a:highlight>
                            <a:srgbClr val="AEAAAA"/>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endParaRPr lang="en-US" sz="8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467211722"/>
                  </a:ext>
                </a:extLst>
              </a:tr>
              <a:tr h="196562">
                <a:tc>
                  <a:txBody>
                    <a:bodyPr/>
                    <a:lstStyle/>
                    <a:p>
                      <a:pPr algn="l" fontAlgn="b"/>
                      <a:endParaRPr lang="en-US" sz="8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800" b="0" i="0" u="none" strike="noStrike">
                          <a:solidFill>
                            <a:srgbClr val="FFFFFF"/>
                          </a:solidFill>
                          <a:effectLst/>
                          <a:highlight>
                            <a:srgbClr val="AEAAAA"/>
                          </a:highlight>
                          <a:latin typeface="Arial" panose="020B0604020202020204" pitchFamily="34" charset="0"/>
                        </a:rPr>
                        <a:t>Number of Hours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800" b="0" i="0" u="none" strike="noStrike">
                          <a:effectLst/>
                          <a:highlight>
                            <a:srgbClr val="FFFFFF"/>
                          </a:highlight>
                          <a:latin typeface="Arial" panose="020B0604020202020204" pitchFamily="34" charset="0"/>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endParaRPr lang="en-US" sz="8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950770194"/>
                  </a:ext>
                </a:extLst>
              </a:tr>
              <a:tr h="206391">
                <a:tc>
                  <a:txBody>
                    <a:bodyPr/>
                    <a:lstStyle/>
                    <a:p>
                      <a:pPr algn="l" fontAlgn="b"/>
                      <a:endParaRPr lang="en-US" sz="8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800" b="1" i="0" u="none" strike="noStrike">
                          <a:solidFill>
                            <a:srgbClr val="FFFFFF"/>
                          </a:solidFill>
                          <a:effectLst/>
                          <a:highlight>
                            <a:srgbClr val="AEAAAA"/>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endParaRPr lang="en-US" sz="8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4251019560"/>
                  </a:ext>
                </a:extLst>
              </a:tr>
              <a:tr h="196562">
                <a:tc>
                  <a:txBody>
                    <a:bodyPr/>
                    <a:lstStyle/>
                    <a:p>
                      <a:pPr algn="l" fontAlgn="b"/>
                      <a:endParaRPr lang="en-US" sz="8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800" b="0" i="0" u="none" strike="noStrike">
                          <a:solidFill>
                            <a:srgbClr val="FFFFFF"/>
                          </a:solidFill>
                          <a:effectLst/>
                          <a:highlight>
                            <a:srgbClr val="AEAAAA"/>
                          </a:highlight>
                          <a:latin typeface="Arial" panose="020B0604020202020204" pitchFamily="34" charset="0"/>
                        </a:rPr>
                        <a:t>Effective Labor Rate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800" b="0" i="0" u="none" strike="noStrike">
                          <a:effectLst/>
                          <a:highlight>
                            <a:srgbClr val="FFFF00"/>
                          </a:highlight>
                          <a:latin typeface="Arial" panose="020B0604020202020204" pitchFamily="34" charset="0"/>
                        </a:rPr>
                        <a:t> $             210.47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endParaRPr lang="en-US" sz="8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327689467"/>
                  </a:ext>
                </a:extLst>
              </a:tr>
              <a:tr h="176906">
                <a:tc>
                  <a:txBody>
                    <a:bodyPr/>
                    <a:lstStyle/>
                    <a:p>
                      <a:pPr algn="l" fontAlgn="b"/>
                      <a:endParaRPr lang="en-US" sz="8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r" fontAlgn="b"/>
                      <a:r>
                        <a:rPr lang="en-US" sz="600" b="0" i="1" u="none" strike="noStrike">
                          <a:solidFill>
                            <a:srgbClr val="FFFFFF"/>
                          </a:solidFill>
                          <a:effectLst/>
                          <a:highlight>
                            <a:srgbClr val="AEAAAA"/>
                          </a:highligh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endParaRPr lang="en-US" sz="8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221216555"/>
                  </a:ext>
                </a:extLst>
              </a:tr>
              <a:tr h="335212">
                <a:tc>
                  <a:txBody>
                    <a:bodyPr/>
                    <a:lstStyle/>
                    <a:p>
                      <a:pPr algn="l" fontAlgn="b"/>
                      <a:endParaRPr lang="en-US" sz="8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800" b="0" i="0" u="none" strike="noStrike">
                          <a:solidFill>
                            <a:srgbClr val="FFFFFF"/>
                          </a:solidFill>
                          <a:effectLst/>
                          <a:highlight>
                            <a:srgbClr val="AEAAAA"/>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800" b="0" i="0" u="none" strike="noStrike">
                          <a:effectLst/>
                          <a:highlight>
                            <a:srgbClr val="FFFF00"/>
                          </a:highlight>
                          <a:latin typeface="Arial" panose="020B0604020202020204" pitchFamily="34" charset="0"/>
                        </a:rPr>
                        <a:t> $      1,481,725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endParaRPr lang="en-US" sz="8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729159099"/>
                  </a:ext>
                </a:extLst>
              </a:tr>
              <a:tr h="176906">
                <a:tc>
                  <a:txBody>
                    <a:bodyPr/>
                    <a:lstStyle/>
                    <a:p>
                      <a:pPr algn="l" fontAlgn="b"/>
                      <a:endParaRPr lang="en-US" sz="8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8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994615216"/>
                  </a:ext>
                </a:extLst>
              </a:tr>
              <a:tr h="216219">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3803648284"/>
                  </a:ext>
                </a:extLst>
              </a:tr>
              <a:tr h="176906">
                <a:tc>
                  <a:txBody>
                    <a:bodyPr/>
                    <a:lstStyle/>
                    <a:p>
                      <a:pPr algn="l" fontAlgn="b"/>
                      <a:endParaRPr lang="en-US" sz="8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gridSpan="6">
                  <a:txBody>
                    <a:bodyPr/>
                    <a:lstStyle/>
                    <a:p>
                      <a:pPr algn="ctr" fontAlgn="b"/>
                      <a:r>
                        <a:rPr lang="en-US" sz="800" b="1" i="0" u="none" strike="noStrike">
                          <a:solidFill>
                            <a:srgbClr val="FFFFFF"/>
                          </a:solidFill>
                          <a:effectLst/>
                          <a:highlight>
                            <a:srgbClr val="AEAAAA"/>
                          </a:highligh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AEAAAA"/>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8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618582072"/>
                  </a:ext>
                </a:extLst>
              </a:tr>
              <a:tr h="167606">
                <a:tc>
                  <a:txBody>
                    <a:bodyPr/>
                    <a:lstStyle/>
                    <a:p>
                      <a:pPr algn="l" fontAlgn="b"/>
                      <a:endParaRPr lang="en-US" sz="8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800" b="0" i="0" u="none" strike="noStrike">
                          <a:solidFill>
                            <a:srgbClr val="FFFFFF"/>
                          </a:solidFill>
                          <a:effectLst/>
                          <a:highlight>
                            <a:srgbClr val="AEAAAA"/>
                          </a:highligh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800" b="0" i="0" u="none" strike="noStrike">
                          <a:effectLst/>
                          <a:highlight>
                            <a:srgbClr val="FFFF00"/>
                          </a:highlight>
                          <a:latin typeface="Arial" panose="020B0604020202020204" pitchFamily="34" charset="0"/>
                        </a:rPr>
                        <a:t> $           443,900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endParaRPr lang="en-US" sz="8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590425877"/>
                  </a:ext>
                </a:extLst>
              </a:tr>
              <a:tr h="196562">
                <a:tc>
                  <a:txBody>
                    <a:bodyPr/>
                    <a:lstStyle/>
                    <a:p>
                      <a:pPr algn="l" fontAlgn="b"/>
                      <a:endParaRPr lang="en-US" sz="8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900" b="0" i="0" u="none" strike="noStrike">
                          <a:solidFill>
                            <a:srgbClr val="FFFFFF"/>
                          </a:solidFill>
                          <a:effectLst/>
                          <a:highlight>
                            <a:srgbClr val="AEAAAA"/>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endParaRPr lang="en-US" sz="8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055036625"/>
                  </a:ext>
                </a:extLst>
              </a:tr>
              <a:tr h="167606">
                <a:tc>
                  <a:txBody>
                    <a:bodyPr/>
                    <a:lstStyle/>
                    <a:p>
                      <a:pPr algn="l" fontAlgn="b"/>
                      <a:endParaRPr lang="en-US" sz="8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800" b="0" i="0" u="none" strike="noStrike">
                          <a:solidFill>
                            <a:srgbClr val="FFFFFF"/>
                          </a:solidFill>
                          <a:effectLst/>
                          <a:highlight>
                            <a:srgbClr val="AEAAAA"/>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800" b="0" i="0" u="none" strike="noStrike">
                          <a:effectLst/>
                          <a:highlight>
                            <a:srgbClr val="FFFF00"/>
                          </a:highlight>
                          <a:latin typeface="Arial" panose="020B0604020202020204" pitchFamily="34" charset="0"/>
                        </a:rPr>
                        <a:t> $        1,481,725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endParaRPr lang="en-US" sz="8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323317469"/>
                  </a:ext>
                </a:extLst>
              </a:tr>
              <a:tr h="167606">
                <a:tc>
                  <a:txBody>
                    <a:bodyPr/>
                    <a:lstStyle/>
                    <a:p>
                      <a:pPr algn="l" fontAlgn="b"/>
                      <a:endParaRPr lang="en-US" sz="8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r" fontAlgn="b"/>
                      <a:r>
                        <a:rPr lang="en-US" sz="600" b="0" i="1" u="none" strike="noStrike">
                          <a:solidFill>
                            <a:srgbClr val="FFFFFF"/>
                          </a:solidFill>
                          <a:effectLst/>
                          <a:highlight>
                            <a:srgbClr val="AEAAAA"/>
                          </a:highligh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endParaRPr lang="en-US" sz="8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51706362"/>
                  </a:ext>
                </a:extLst>
              </a:tr>
              <a:tr h="335212">
                <a:tc>
                  <a:txBody>
                    <a:bodyPr/>
                    <a:lstStyle/>
                    <a:p>
                      <a:pPr algn="l" fontAlgn="b"/>
                      <a:endParaRPr lang="en-US" sz="8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800" b="0" i="0" u="none" strike="noStrike">
                          <a:solidFill>
                            <a:srgbClr val="FFFFFF"/>
                          </a:solidFill>
                          <a:effectLst/>
                          <a:highlight>
                            <a:srgbClr val="AEAAAA"/>
                          </a:highligh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800" b="0" i="0" u="none" strike="noStrike">
                          <a:effectLst/>
                          <a:highlight>
                            <a:srgbClr val="FFFF00"/>
                          </a:highlight>
                          <a:latin typeface="Arial" panose="020B0604020202020204" pitchFamily="34" charset="0"/>
                        </a:rPr>
                        <a:t>29.96%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endParaRPr lang="en-US" sz="8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289089487"/>
                  </a:ext>
                </a:extLst>
              </a:tr>
              <a:tr h="176906">
                <a:tc>
                  <a:txBody>
                    <a:bodyPr/>
                    <a:lstStyle/>
                    <a:p>
                      <a:pPr algn="l" fontAlgn="b"/>
                      <a:endParaRPr lang="en-US" sz="8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endParaRPr lang="en-US" sz="8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928003958"/>
                  </a:ext>
                </a:extLst>
              </a:tr>
              <a:tr h="176906">
                <a:tc>
                  <a:txBody>
                    <a:bodyPr/>
                    <a:lstStyle/>
                    <a:p>
                      <a:pPr algn="l" fontAlgn="b"/>
                      <a:endParaRPr lang="en-US" sz="8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800" b="0" i="0" u="none" strike="noStrike">
                          <a:effectLst/>
                          <a:highlight>
                            <a:srgbClr val="AEAAAA"/>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8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889093634"/>
                  </a:ext>
                </a:extLst>
              </a:tr>
              <a:tr h="176906">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800" b="0" i="0" u="none" strike="noStrike" dirty="0">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2277671754"/>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31C91-AF3D-1566-FDD7-D48097D84AC0}"/>
              </a:ext>
            </a:extLst>
          </p:cNvPr>
          <p:cNvSpPr>
            <a:spLocks noGrp="1"/>
          </p:cNvSpPr>
          <p:nvPr>
            <p:ph type="title"/>
          </p:nvPr>
        </p:nvSpPr>
        <p:spPr/>
        <p:txBody>
          <a:bodyPr/>
          <a:lstStyle/>
          <a:p>
            <a:r>
              <a:rPr lang="en-US" b="1" dirty="0">
                <a:solidFill>
                  <a:schemeClr val="tx1"/>
                </a:solidFill>
              </a:rPr>
              <a:t>Proficiency </a:t>
            </a:r>
          </a:p>
        </p:txBody>
      </p:sp>
      <p:sp>
        <p:nvSpPr>
          <p:cNvPr id="4" name="Rectangle 1">
            <a:extLst>
              <a:ext uri="{FF2B5EF4-FFF2-40B4-BE49-F238E27FC236}">
                <a16:creationId xmlns:a16="http://schemas.microsoft.com/office/drawing/2014/main" id="{3967D1A2-1B76-116F-234F-AA6E499A55F6}"/>
              </a:ext>
            </a:extLst>
          </p:cNvPr>
          <p:cNvSpPr>
            <a:spLocks noGrp="1" noChangeArrowheads="1"/>
          </p:cNvSpPr>
          <p:nvPr>
            <p:ph idx="1"/>
          </p:nvPr>
        </p:nvSpPr>
        <p:spPr bwMode="auto">
          <a:xfrm>
            <a:off x="677334" y="3106364"/>
            <a:ext cx="10216335" cy="2585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rPr>
              <a:t>To raise our proficiency from 70.49% to the industry guide of 100%-110%, we will focus on optimizing both operational processes and customer interactions. First, we will conduct a thorough audit to pinpoint inefficiencies in tech utilization, repair workflows, and staff training. Invest in </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dirty="0">
                <a:solidFill>
                  <a:schemeClr val="tx1"/>
                </a:solidFill>
                <a:latin typeface="Arial" panose="020B0604020202020204" pitchFamily="34" charset="0"/>
              </a:rPr>
              <a:t>t</a:t>
            </a:r>
            <a:r>
              <a:rPr kumimoji="0" lang="en-US" altLang="en-US" sz="1800" b="0" i="0" u="none" strike="noStrike" cap="none" normalizeH="0" baseline="0" dirty="0">
                <a:ln>
                  <a:noFill/>
                </a:ln>
                <a:solidFill>
                  <a:schemeClr val="tx1"/>
                </a:solidFill>
                <a:effectLst/>
                <a:latin typeface="Arial" panose="020B0604020202020204" pitchFamily="34" charset="0"/>
              </a:rPr>
              <a:t>raining on our diagnostic tools and technologies to enhance service accuracy and reduce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rPr>
              <a:t>downtime. Concurrently, implement a robust customer feedback system and CRM tools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rPr>
              <a:t>to better understand and meet customer needs, ensuring that every interaction reflects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rPr>
              <a:t>high standards of service. By improving internal processes and elevating customer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rPr>
              <a:t>service, we will be better positioned to close the proficiency gap and meet industry standards.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899094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52479-605F-0F97-6838-9B4F1BEA2C7A}"/>
              </a:ext>
            </a:extLst>
          </p:cNvPr>
          <p:cNvSpPr>
            <a:spLocks noGrp="1"/>
          </p:cNvSpPr>
          <p:nvPr>
            <p:ph type="title"/>
          </p:nvPr>
        </p:nvSpPr>
        <p:spPr/>
        <p:txBody>
          <a:bodyPr/>
          <a:lstStyle/>
          <a:p>
            <a:r>
              <a:rPr lang="en-US" dirty="0">
                <a:solidFill>
                  <a:schemeClr val="tx1"/>
                </a:solidFill>
              </a:rPr>
              <a:t>Level of current training</a:t>
            </a:r>
          </a:p>
        </p:txBody>
      </p:sp>
      <p:sp>
        <p:nvSpPr>
          <p:cNvPr id="3" name="Content Placeholder 2">
            <a:extLst>
              <a:ext uri="{FF2B5EF4-FFF2-40B4-BE49-F238E27FC236}">
                <a16:creationId xmlns:a16="http://schemas.microsoft.com/office/drawing/2014/main" id="{9D414812-1DC4-25C3-C4F1-1FD91DC3043E}"/>
              </a:ext>
            </a:extLst>
          </p:cNvPr>
          <p:cNvSpPr>
            <a:spLocks noGrp="1"/>
          </p:cNvSpPr>
          <p:nvPr>
            <p:ph sz="half" idx="1"/>
          </p:nvPr>
        </p:nvSpPr>
        <p:spPr>
          <a:xfrm>
            <a:off x="677334" y="1362808"/>
            <a:ext cx="4184035" cy="5178669"/>
          </a:xfrm>
        </p:spPr>
        <p:txBody>
          <a:bodyPr/>
          <a:lstStyle/>
          <a:p>
            <a:r>
              <a:rPr lang="en-US" dirty="0"/>
              <a:t>Where are you currently at for your current level of training?</a:t>
            </a:r>
          </a:p>
          <a:p>
            <a:pPr lvl="1"/>
            <a:r>
              <a:rPr lang="en-US" dirty="0"/>
              <a:t>We are meeting or exceeding our OE requirements</a:t>
            </a:r>
          </a:p>
          <a:p>
            <a:r>
              <a:rPr lang="en-US" dirty="0"/>
              <a:t>What is your plan to maintain minimum standards?</a:t>
            </a:r>
          </a:p>
          <a:p>
            <a:pPr lvl="1"/>
            <a:r>
              <a:rPr lang="en-US" dirty="0"/>
              <a:t>Monitor new training available and get new employees through training as soon as possible.</a:t>
            </a:r>
          </a:p>
          <a:p>
            <a:r>
              <a:rPr lang="en-US" dirty="0"/>
              <a:t>What are your plans for training  your service department technicians, advisors, managers, ?</a:t>
            </a:r>
          </a:p>
          <a:p>
            <a:pPr lvl="1"/>
            <a:r>
              <a:rPr lang="en-US" dirty="0"/>
              <a:t>Continue our in-house train the trainer program</a:t>
            </a:r>
          </a:p>
          <a:p>
            <a:pPr lvl="1"/>
            <a:r>
              <a:rPr lang="en-US" dirty="0"/>
              <a:t>Sales training for advisors will be added to our onboarding</a:t>
            </a:r>
          </a:p>
          <a:p>
            <a:endParaRPr lang="en-US" dirty="0"/>
          </a:p>
        </p:txBody>
      </p:sp>
    </p:spTree>
    <p:extLst>
      <p:ext uri="{BB962C8B-B14F-4D97-AF65-F5344CB8AC3E}">
        <p14:creationId xmlns:p14="http://schemas.microsoft.com/office/powerpoint/2010/main" val="38814297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lvl="1"/>
            <a:r>
              <a:rPr lang="en-US" b="1" dirty="0"/>
              <a:t>Established Reputation:</a:t>
            </a:r>
            <a:r>
              <a:rPr lang="en-US" dirty="0"/>
              <a:t> Long-standing presence in the market with a solid reputation for reliability and quality service.</a:t>
            </a:r>
          </a:p>
          <a:p>
            <a:pPr lvl="1"/>
            <a:r>
              <a:rPr lang="en-US" b="1" dirty="0"/>
              <a:t>Experienced Staff:</a:t>
            </a:r>
            <a:r>
              <a:rPr lang="en-US" dirty="0"/>
              <a:t> Skilled technicians and knowledgeable sales staff who understand heavy-duty trucks and can provide expert advice and support.</a:t>
            </a:r>
          </a:p>
          <a:p>
            <a:pPr lvl="1"/>
            <a:r>
              <a:rPr lang="en-US" b="1" dirty="0"/>
              <a:t>Comprehensive Inventory:</a:t>
            </a:r>
            <a:r>
              <a:rPr lang="en-US" dirty="0"/>
              <a:t> A wide range of heavy-duty trucks and parts available, meeting diverse customer needs.</a:t>
            </a:r>
          </a:p>
          <a:p>
            <a:pPr lvl="1"/>
            <a:r>
              <a:rPr lang="en-US" b="1" dirty="0"/>
              <a:t>Strong Supplier Relationships:</a:t>
            </a:r>
            <a:r>
              <a:rPr lang="en-US" dirty="0"/>
              <a:t> Established connections with reputable truck manufacturers and parts suppliers, ensuring access to quality products.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lvl="1"/>
            <a:r>
              <a:rPr lang="en-US" b="1" dirty="0"/>
              <a:t>Inconsistent utilization of Paccar Solutions Program:</a:t>
            </a:r>
            <a:r>
              <a:rPr lang="en-US" dirty="0"/>
              <a:t> Staff provided various thoughts about the system with some pockets of strong support and others with low confidence in the tool.</a:t>
            </a:r>
          </a:p>
          <a:p>
            <a:pPr lvl="1"/>
            <a:r>
              <a:rPr lang="en-US" b="1" dirty="0"/>
              <a:t>Inconsistent Customer Service:</a:t>
            </a:r>
            <a:r>
              <a:rPr lang="en-US" dirty="0"/>
              <a:t> Variability in customer service quality or communication, potentially leading to customer dissatisfaction or lost business.</a:t>
            </a:r>
          </a:p>
          <a:p>
            <a:pPr lvl="1"/>
            <a:r>
              <a:rPr lang="en-US" b="1" dirty="0"/>
              <a:t>High Operational Costs:</a:t>
            </a:r>
            <a:r>
              <a:rPr lang="en-US" dirty="0"/>
              <a:t> Elevated costs for maintaining facilities, inventory, and staff, impacting overall profitability.</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286</TotalTime>
  <Words>1815</Words>
  <Application>Microsoft Office PowerPoint</Application>
  <PresentationFormat>Widescreen</PresentationFormat>
  <Paragraphs>534</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ATD Service Homework </vt:lpstr>
      <vt:lpstr>  Analyze Cost of Labor   </vt:lpstr>
      <vt:lpstr> Changes in Expense Structure    </vt:lpstr>
      <vt:lpstr> Productivity   </vt:lpstr>
      <vt:lpstr> Facility   </vt:lpstr>
      <vt:lpstr>Proficiency </vt:lpstr>
      <vt:lpstr>Level of current training</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Troy Powers</cp:lastModifiedBy>
  <cp:revision>7</cp:revision>
  <dcterms:created xsi:type="dcterms:W3CDTF">2022-12-04T13:10:55Z</dcterms:created>
  <dcterms:modified xsi:type="dcterms:W3CDTF">2024-08-12T19:47:53Z</dcterms:modified>
</cp:coreProperties>
</file>