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26" r:id="rId1"/>
  </p:sldMasterIdLst>
  <p:sldIdLst>
    <p:sldId id="256" r:id="rId2"/>
    <p:sldId id="270" r:id="rId3"/>
    <p:sldId id="271" r:id="rId4"/>
    <p:sldId id="272" r:id="rId5"/>
    <p:sldId id="273" r:id="rId6"/>
    <p:sldId id="275" r:id="rId7"/>
    <p:sldId id="274"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2" d="100"/>
          <a:sy n="112" d="100"/>
        </p:scale>
        <p:origin x="55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8/23/2024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042281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796791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0672788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279863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2571372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51601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8/23/2024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9941181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8/23/2024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5970446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8/23/2024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16208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051898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8/23/2024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39234775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8/23/2024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522998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8/23/2024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18397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8/23/2024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049295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8/23/2024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11657301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8/23/2024</a:t>
            </a:fld>
            <a:endParaRPr lang="en-US" dirty="0"/>
          </a:p>
        </p:txBody>
      </p:sp>
    </p:spTree>
    <p:extLst>
      <p:ext uri="{BB962C8B-B14F-4D97-AF65-F5344CB8AC3E}">
        <p14:creationId xmlns:p14="http://schemas.microsoft.com/office/powerpoint/2010/main" val="18364354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8/23/2024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52426412"/>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ATD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ATD 51- Gavin Humby (Hickman Truck Centre)</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10000"/>
          </a:bodyPr>
          <a:lstStyle/>
          <a:p>
            <a:r>
              <a:rPr lang="en-US" b="1" dirty="0"/>
              <a:t>Opportunities:</a:t>
            </a:r>
          </a:p>
          <a:p>
            <a:pPr lvl="1"/>
            <a:r>
              <a:rPr lang="en-US" dirty="0"/>
              <a:t>Better utilization of online presence for Parts, Repair Services Available, Service Appointments and Sales Appointments. </a:t>
            </a:r>
          </a:p>
          <a:p>
            <a:pPr lvl="2"/>
            <a:r>
              <a:rPr lang="en-US" dirty="0"/>
              <a:t>Update our website to be more relevant.</a:t>
            </a:r>
          </a:p>
          <a:p>
            <a:pPr lvl="1"/>
            <a:r>
              <a:rPr lang="en-US" dirty="0"/>
              <a:t>Marketing Campaign for new potential customers: Service, Parts, and Sales. </a:t>
            </a:r>
          </a:p>
          <a:p>
            <a:pPr lvl="2"/>
            <a:r>
              <a:rPr lang="en-US" dirty="0"/>
              <a:t>Increase our market share in our area.</a:t>
            </a:r>
          </a:p>
          <a:p>
            <a:pPr lvl="1"/>
            <a:r>
              <a:rPr lang="en-US" dirty="0"/>
              <a:t>Promote Aftermarket Part and/or Accessory Line.</a:t>
            </a:r>
          </a:p>
          <a:p>
            <a:pPr lvl="2"/>
            <a:r>
              <a:rPr lang="en-US" dirty="0"/>
              <a:t>Website</a:t>
            </a:r>
          </a:p>
          <a:p>
            <a:pPr lvl="2"/>
            <a:r>
              <a:rPr lang="en-US" dirty="0"/>
              <a:t>Flyers / emails to local customers and shops to promote products.</a:t>
            </a:r>
          </a:p>
          <a:p>
            <a:pPr lvl="2"/>
            <a:r>
              <a:rPr lang="en-US" dirty="0"/>
              <a:t>Connect with wholesalers to promote parts and delivery parts.</a:t>
            </a:r>
          </a:p>
          <a:p>
            <a:pPr lvl="1"/>
            <a:r>
              <a:rPr lang="en-US" dirty="0"/>
              <a:t>Start working on other brands. </a:t>
            </a:r>
          </a:p>
          <a:p>
            <a:pPr lvl="1"/>
            <a:r>
              <a:rPr lang="en-US" dirty="0"/>
              <a:t>In the process of building a much larger new facility. </a:t>
            </a:r>
          </a:p>
          <a:p>
            <a:pPr lvl="1"/>
            <a:endParaRPr lang="en-US" dirty="0"/>
          </a:p>
          <a:p>
            <a:pPr lvl="1"/>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85000" lnSpcReduction="10000"/>
          </a:bodyPr>
          <a:lstStyle/>
          <a:p>
            <a:r>
              <a:rPr lang="en-US" b="1" dirty="0"/>
              <a:t>Threats:</a:t>
            </a:r>
          </a:p>
          <a:p>
            <a:pPr lvl="1"/>
            <a:r>
              <a:rPr lang="en-US" dirty="0"/>
              <a:t>Customers going else where – unable to get into our service department for an appointment. </a:t>
            </a:r>
          </a:p>
          <a:p>
            <a:pPr lvl="2"/>
            <a:r>
              <a:rPr lang="en-US" dirty="0"/>
              <a:t>Numerous local repair shops.</a:t>
            </a:r>
          </a:p>
          <a:p>
            <a:pPr lvl="2"/>
            <a:r>
              <a:rPr lang="en-US" dirty="0"/>
              <a:t>All brands represented within 2 km radius. </a:t>
            </a:r>
          </a:p>
          <a:p>
            <a:pPr lvl="1"/>
            <a:r>
              <a:rPr lang="en-US" dirty="0"/>
              <a:t>Customers shopping our competition for Parts – lack of space to be able to carry parts and accessories.</a:t>
            </a:r>
          </a:p>
          <a:p>
            <a:pPr lvl="1"/>
            <a:r>
              <a:rPr lang="en-US" dirty="0"/>
              <a:t>Limited number of customers.</a:t>
            </a:r>
          </a:p>
          <a:p>
            <a:pPr lvl="2"/>
            <a:r>
              <a:rPr lang="en-US" dirty="0"/>
              <a:t>Small trucking population on the island.</a:t>
            </a:r>
          </a:p>
          <a:p>
            <a:pPr lvl="1"/>
            <a:r>
              <a:rPr lang="en-US" dirty="0"/>
              <a:t>Limited population and applicant pool due to our geographical location for qualified candidates.</a:t>
            </a:r>
          </a:p>
          <a:p>
            <a:pPr lvl="2"/>
            <a:r>
              <a:rPr lang="en-US" dirty="0"/>
              <a:t>Remote island in the north.</a:t>
            </a:r>
          </a:p>
          <a:p>
            <a:pPr lvl="1"/>
            <a:r>
              <a:rPr lang="en-US" dirty="0"/>
              <a:t>Technicians leaving to go and work with other dealers and government depots.</a:t>
            </a:r>
          </a:p>
          <a:p>
            <a:pPr lvl="1"/>
            <a:r>
              <a:rPr lang="en-US" dirty="0"/>
              <a:t>Current level of capacity. We have outgrown our building and unable to service our customers.</a:t>
            </a:r>
          </a:p>
          <a:p>
            <a:pPr lvl="1"/>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t>Objectives:</a:t>
            </a:r>
          </a:p>
          <a:p>
            <a:pPr lvl="1"/>
            <a:r>
              <a:rPr lang="en-US" dirty="0"/>
              <a:t>Improve motivation for techs.</a:t>
            </a:r>
          </a:p>
          <a:p>
            <a:pPr lvl="2"/>
            <a:r>
              <a:rPr lang="en-US" dirty="0"/>
              <a:t>Productivity, efficiency, and proficiency.</a:t>
            </a:r>
          </a:p>
          <a:p>
            <a:pPr lvl="1"/>
            <a:r>
              <a:rPr lang="en-US" dirty="0"/>
              <a:t>Establish a succession plan for employees. </a:t>
            </a:r>
          </a:p>
          <a:p>
            <a:pPr lvl="1"/>
            <a:r>
              <a:rPr lang="en-US" dirty="0"/>
              <a:t>Improve dealership morale. </a:t>
            </a:r>
          </a:p>
          <a:p>
            <a:pPr lvl="1"/>
            <a:r>
              <a:rPr lang="en-US" dirty="0"/>
              <a:t>Update dealer website.</a:t>
            </a:r>
          </a:p>
          <a:p>
            <a:pPr lvl="2"/>
            <a:r>
              <a:rPr lang="en-US" dirty="0"/>
              <a:t>Service – Operations and contacts. Work on all brands.</a:t>
            </a:r>
          </a:p>
          <a:p>
            <a:pPr lvl="1"/>
            <a:endParaRPr lang="en-US" dirty="0"/>
          </a:p>
          <a:p>
            <a:pPr lvl="1"/>
            <a:endParaRPr lang="en-US" dirty="0"/>
          </a:p>
          <a:p>
            <a:pPr lvl="1"/>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20000"/>
          </a:bodyPr>
          <a:lstStyle/>
          <a:p>
            <a:r>
              <a:rPr lang="en-US" b="1" dirty="0"/>
              <a:t>Strategies:</a:t>
            </a:r>
          </a:p>
          <a:p>
            <a:pPr lvl="1"/>
            <a:r>
              <a:rPr lang="en-US" dirty="0"/>
              <a:t>Create an incentive plan for tech proficiency.</a:t>
            </a:r>
          </a:p>
          <a:p>
            <a:pPr lvl="1"/>
            <a:r>
              <a:rPr lang="en-US" dirty="0"/>
              <a:t>Succession Plan.</a:t>
            </a:r>
          </a:p>
          <a:p>
            <a:pPr lvl="2"/>
            <a:r>
              <a:rPr lang="en-US" dirty="0"/>
              <a:t>Identify employees that are retiring and when they are planning to retire. </a:t>
            </a:r>
          </a:p>
          <a:p>
            <a:pPr lvl="2"/>
            <a:r>
              <a:rPr lang="en-US" dirty="0"/>
              <a:t>Have leaders in place 8 months to 1 year before key employees retire. </a:t>
            </a:r>
          </a:p>
          <a:p>
            <a:pPr lvl="1"/>
            <a:r>
              <a:rPr lang="en-US" dirty="0"/>
              <a:t>Better utilization of Technology throughout the dealership.</a:t>
            </a:r>
          </a:p>
          <a:p>
            <a:pPr lvl="2"/>
            <a:r>
              <a:rPr lang="en-US" dirty="0" err="1"/>
              <a:t>Decisiv</a:t>
            </a:r>
            <a:r>
              <a:rPr lang="en-US" dirty="0"/>
              <a:t> throughout departments.</a:t>
            </a:r>
          </a:p>
          <a:p>
            <a:pPr lvl="2"/>
            <a:r>
              <a:rPr lang="en-US" dirty="0" err="1"/>
              <a:t>Decisiv</a:t>
            </a:r>
            <a:r>
              <a:rPr lang="en-US" dirty="0"/>
              <a:t> for Customer contact point and estimates.</a:t>
            </a:r>
          </a:p>
          <a:p>
            <a:pPr lvl="2"/>
            <a:r>
              <a:rPr lang="en-US" dirty="0"/>
              <a:t>This will create a more positive employee morale and customer satisfaction. </a:t>
            </a:r>
          </a:p>
          <a:p>
            <a:pPr lvl="1"/>
            <a:r>
              <a:rPr lang="en-US" dirty="0"/>
              <a:t>Ongoing training plan that is evaluated once a month with dealership managers. </a:t>
            </a:r>
          </a:p>
          <a:p>
            <a:pPr lvl="2"/>
            <a:r>
              <a:rPr lang="en-US" dirty="0"/>
              <a:t>Evaluate if / what type of training is needed for employees.</a:t>
            </a:r>
          </a:p>
          <a:p>
            <a:pPr lvl="1"/>
            <a:r>
              <a:rPr lang="en-US" dirty="0"/>
              <a:t>Increase amount of work in the shop by working on all brands and advertising this on our website. </a:t>
            </a:r>
          </a:p>
          <a:p>
            <a:pPr lvl="1"/>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t>Tactics:</a:t>
            </a:r>
          </a:p>
          <a:p>
            <a:pPr lvl="1"/>
            <a:r>
              <a:rPr lang="en-US" dirty="0"/>
              <a:t>Coaching and mentoring employees.</a:t>
            </a:r>
          </a:p>
          <a:p>
            <a:pPr lvl="2"/>
            <a:r>
              <a:rPr lang="en-US" dirty="0"/>
              <a:t>Meet with employees and department managers on a regular weekly basis. </a:t>
            </a:r>
          </a:p>
          <a:p>
            <a:pPr lvl="1"/>
            <a:r>
              <a:rPr lang="en-US" dirty="0"/>
              <a:t>Work with senior management and executive to have a plan for employees. </a:t>
            </a:r>
          </a:p>
          <a:p>
            <a:pPr lvl="1"/>
            <a:r>
              <a:rPr lang="en-US" dirty="0"/>
              <a:t>Weekly meeting with department managers to keep lines of communication open.</a:t>
            </a:r>
          </a:p>
          <a:p>
            <a:pPr lvl="1"/>
            <a:r>
              <a:rPr lang="en-US" dirty="0"/>
              <a:t>Have weekly meeting with Service Manager to discuss workflow and amount of work.</a:t>
            </a:r>
          </a:p>
          <a:p>
            <a:pPr lvl="1"/>
            <a:r>
              <a:rPr lang="en-US" dirty="0"/>
              <a:t>Advertise on website for Parts and Service.  </a:t>
            </a:r>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b="1"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792809611"/>
              </p:ext>
            </p:extLst>
          </p:nvPr>
        </p:nvGraphicFramePr>
        <p:xfrm>
          <a:off x="480780" y="1730997"/>
          <a:ext cx="9132492" cy="3765404"/>
        </p:xfrm>
        <a:graphic>
          <a:graphicData uri="http://schemas.openxmlformats.org/drawingml/2006/table">
            <a:tbl>
              <a:tblPr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b="1" dirty="0"/>
                        <a:t>TASK</a:t>
                      </a:r>
                    </a:p>
                  </a:txBody>
                  <a:tcPr/>
                </a:tc>
                <a:tc>
                  <a:txBody>
                    <a:bodyPr/>
                    <a:lstStyle/>
                    <a:p>
                      <a:r>
                        <a:rPr lang="en-US" b="1" dirty="0"/>
                        <a:t>Position responsible</a:t>
                      </a:r>
                    </a:p>
                  </a:txBody>
                  <a:tcPr/>
                </a:tc>
                <a:tc>
                  <a:txBody>
                    <a:bodyPr/>
                    <a:lstStyle/>
                    <a:p>
                      <a:r>
                        <a:rPr lang="en-US" b="1" dirty="0"/>
                        <a:t>Check in/completion schedule</a:t>
                      </a:r>
                    </a:p>
                  </a:txBody>
                  <a:tcPr/>
                </a:tc>
                <a:extLst>
                  <a:ext uri="{0D108BD9-81ED-4DB2-BD59-A6C34878D82A}">
                    <a16:rowId xmlns:a16="http://schemas.microsoft.com/office/drawing/2014/main" val="1083418974"/>
                  </a:ext>
                </a:extLst>
              </a:tr>
              <a:tr h="565004">
                <a:tc>
                  <a:txBody>
                    <a:bodyPr/>
                    <a:lstStyle/>
                    <a:p>
                      <a:r>
                        <a:rPr lang="en-US" dirty="0"/>
                        <a:t>Streamline communication</a:t>
                      </a:r>
                    </a:p>
                  </a:txBody>
                  <a:tcPr/>
                </a:tc>
                <a:tc>
                  <a:txBody>
                    <a:bodyPr/>
                    <a:lstStyle/>
                    <a:p>
                      <a:r>
                        <a:rPr lang="en-US" dirty="0"/>
                        <a:t>General Manager/Service Manager / Parts Manager</a:t>
                      </a:r>
                    </a:p>
                  </a:txBody>
                  <a:tcPr/>
                </a:tc>
                <a:tc>
                  <a:txBody>
                    <a:bodyPr/>
                    <a:lstStyle/>
                    <a:p>
                      <a:r>
                        <a:rPr lang="en-US" dirty="0"/>
                        <a:t>Weekly / ongoing</a:t>
                      </a:r>
                    </a:p>
                  </a:txBody>
                  <a:tcPr/>
                </a:tc>
                <a:extLst>
                  <a:ext uri="{0D108BD9-81ED-4DB2-BD59-A6C34878D82A}">
                    <a16:rowId xmlns:a16="http://schemas.microsoft.com/office/drawing/2014/main" val="2400365483"/>
                  </a:ext>
                </a:extLst>
              </a:tr>
              <a:tr h="565004">
                <a:tc>
                  <a:txBody>
                    <a:bodyPr/>
                    <a:lstStyle/>
                    <a:p>
                      <a:r>
                        <a:rPr lang="en-US" dirty="0"/>
                        <a:t>Utilize </a:t>
                      </a:r>
                      <a:r>
                        <a:rPr lang="en-US" dirty="0" err="1"/>
                        <a:t>Decisiv</a:t>
                      </a:r>
                      <a:endParaRPr lang="en-US" dirty="0"/>
                    </a:p>
                  </a:txBody>
                  <a:tcPr/>
                </a:tc>
                <a:tc>
                  <a:txBody>
                    <a:bodyPr/>
                    <a:lstStyle/>
                    <a:p>
                      <a:r>
                        <a:rPr lang="en-US" dirty="0"/>
                        <a:t>General Manager / Service Manager / Parts Manager</a:t>
                      </a:r>
                    </a:p>
                  </a:txBody>
                  <a:tcPr/>
                </a:tc>
                <a:tc>
                  <a:txBody>
                    <a:bodyPr/>
                    <a:lstStyle/>
                    <a:p>
                      <a:r>
                        <a:rPr lang="en-US" dirty="0"/>
                        <a:t>Weekly / ongoing</a:t>
                      </a:r>
                    </a:p>
                  </a:txBody>
                  <a:tcPr/>
                </a:tc>
                <a:extLst>
                  <a:ext uri="{0D108BD9-81ED-4DB2-BD59-A6C34878D82A}">
                    <a16:rowId xmlns:a16="http://schemas.microsoft.com/office/drawing/2014/main" val="107845787"/>
                  </a:ext>
                </a:extLst>
              </a:tr>
              <a:tr h="565004">
                <a:tc>
                  <a:txBody>
                    <a:bodyPr/>
                    <a:lstStyle/>
                    <a:p>
                      <a:r>
                        <a:rPr lang="en-US" dirty="0"/>
                        <a:t>Modify Dealer Website</a:t>
                      </a:r>
                    </a:p>
                  </a:txBody>
                  <a:tcPr/>
                </a:tc>
                <a:tc>
                  <a:txBody>
                    <a:bodyPr/>
                    <a:lstStyle/>
                    <a:p>
                      <a:r>
                        <a:rPr lang="en-US" dirty="0"/>
                        <a:t>General Manger / Marketing Manager</a:t>
                      </a:r>
                    </a:p>
                  </a:txBody>
                  <a:tcPr/>
                </a:tc>
                <a:tc>
                  <a:txBody>
                    <a:bodyPr/>
                    <a:lstStyle/>
                    <a:p>
                      <a:r>
                        <a:rPr lang="en-US" dirty="0"/>
                        <a:t>Sept 30 / ongoing</a:t>
                      </a:r>
                    </a:p>
                  </a:txBody>
                  <a:tcPr/>
                </a:tc>
                <a:extLst>
                  <a:ext uri="{0D108BD9-81ED-4DB2-BD59-A6C34878D82A}">
                    <a16:rowId xmlns:a16="http://schemas.microsoft.com/office/drawing/2014/main" val="1530126605"/>
                  </a:ext>
                </a:extLst>
              </a:tr>
              <a:tr h="565004">
                <a:tc>
                  <a:txBody>
                    <a:bodyPr/>
                    <a:lstStyle/>
                    <a:p>
                      <a:r>
                        <a:rPr lang="en-US" dirty="0"/>
                        <a:t>Training – Parts / Service Advisors</a:t>
                      </a:r>
                    </a:p>
                  </a:txBody>
                  <a:tcPr/>
                </a:tc>
                <a:tc>
                  <a:txBody>
                    <a:bodyPr/>
                    <a:lstStyle/>
                    <a:p>
                      <a:r>
                        <a:rPr lang="en-US" dirty="0"/>
                        <a:t>Service Manager</a:t>
                      </a:r>
                    </a:p>
                    <a:p>
                      <a:endParaRPr lang="en-US" dirty="0"/>
                    </a:p>
                  </a:txBody>
                  <a:tcPr/>
                </a:tc>
                <a:tc>
                  <a:txBody>
                    <a:bodyPr/>
                    <a:lstStyle/>
                    <a:p>
                      <a:r>
                        <a:rPr lang="en-US" dirty="0"/>
                        <a:t>Monthly / ongoing</a:t>
                      </a:r>
                    </a:p>
                  </a:txBody>
                  <a:tcPr/>
                </a:tc>
                <a:extLst>
                  <a:ext uri="{0D108BD9-81ED-4DB2-BD59-A6C34878D82A}">
                    <a16:rowId xmlns:a16="http://schemas.microsoft.com/office/drawing/2014/main" val="1950345431"/>
                  </a:ext>
                </a:extLst>
              </a:tr>
              <a:tr h="565004">
                <a:tc>
                  <a:txBody>
                    <a:bodyPr/>
                    <a:lstStyle/>
                    <a:p>
                      <a:r>
                        <a:rPr lang="en-US" dirty="0"/>
                        <a:t>Incentive Plan</a:t>
                      </a:r>
                    </a:p>
                  </a:txBody>
                  <a:tcPr/>
                </a:tc>
                <a:tc>
                  <a:txBody>
                    <a:bodyPr/>
                    <a:lstStyle/>
                    <a:p>
                      <a:r>
                        <a:rPr lang="en-US" dirty="0"/>
                        <a:t>Service Manager</a:t>
                      </a:r>
                    </a:p>
                  </a:txBody>
                  <a:tcPr/>
                </a:tc>
                <a:tc>
                  <a:txBody>
                    <a:bodyPr/>
                    <a:lstStyle/>
                    <a:p>
                      <a:r>
                        <a:rPr lang="en-US" dirty="0"/>
                        <a:t>Sept 30, 2024</a:t>
                      </a:r>
                    </a:p>
                  </a:txBody>
                  <a:tcPr/>
                </a:tc>
                <a:extLst>
                  <a:ext uri="{0D108BD9-81ED-4DB2-BD59-A6C34878D82A}">
                    <a16:rowId xmlns:a16="http://schemas.microsoft.com/office/drawing/2014/main" val="1960891333"/>
                  </a:ext>
                </a:extLst>
              </a:tr>
            </a:tbl>
          </a:graphicData>
        </a:graphic>
      </p:graphicFrame>
      <p:graphicFrame>
        <p:nvGraphicFramePr>
          <p:cNvPr id="6" name="Table 5">
            <a:extLst>
              <a:ext uri="{FF2B5EF4-FFF2-40B4-BE49-F238E27FC236}">
                <a16:creationId xmlns:a16="http://schemas.microsoft.com/office/drawing/2014/main" id="{C388985F-D309-4F11-C40A-DED86A7D90F2}"/>
              </a:ext>
            </a:extLst>
          </p:cNvPr>
          <p:cNvGraphicFramePr>
            <a:graphicFrameLocks noGrp="1"/>
          </p:cNvGraphicFramePr>
          <p:nvPr>
            <p:extLst>
              <p:ext uri="{D42A27DB-BD31-4B8C-83A1-F6EECF244321}">
                <p14:modId xmlns:p14="http://schemas.microsoft.com/office/powerpoint/2010/main" val="741839096"/>
              </p:ext>
            </p:extLst>
          </p:nvPr>
        </p:nvGraphicFramePr>
        <p:xfrm>
          <a:off x="480780" y="5496401"/>
          <a:ext cx="9132492" cy="640080"/>
        </p:xfrm>
        <a:graphic>
          <a:graphicData uri="http://schemas.openxmlformats.org/drawingml/2006/table">
            <a:tbl>
              <a:tblPr firstRow="1" bandRow="1">
                <a:tableStyleId>{5C22544A-7EE6-4342-B048-85BDC9FD1C3A}</a:tableStyleId>
              </a:tblPr>
              <a:tblGrid>
                <a:gridCol w="3048633">
                  <a:extLst>
                    <a:ext uri="{9D8B030D-6E8A-4147-A177-3AD203B41FA5}">
                      <a16:colId xmlns:a16="http://schemas.microsoft.com/office/drawing/2014/main" val="2986366138"/>
                    </a:ext>
                  </a:extLst>
                </a:gridCol>
                <a:gridCol w="3042303">
                  <a:extLst>
                    <a:ext uri="{9D8B030D-6E8A-4147-A177-3AD203B41FA5}">
                      <a16:colId xmlns:a16="http://schemas.microsoft.com/office/drawing/2014/main" val="779043734"/>
                    </a:ext>
                  </a:extLst>
                </a:gridCol>
                <a:gridCol w="3041556">
                  <a:extLst>
                    <a:ext uri="{9D8B030D-6E8A-4147-A177-3AD203B41FA5}">
                      <a16:colId xmlns:a16="http://schemas.microsoft.com/office/drawing/2014/main" val="2067080281"/>
                    </a:ext>
                  </a:extLst>
                </a:gridCol>
              </a:tblGrid>
              <a:tr h="370840">
                <a:tc>
                  <a:txBody>
                    <a:bodyPr/>
                    <a:lstStyle/>
                    <a:p>
                      <a:r>
                        <a:rPr lang="en-US" b="0" dirty="0">
                          <a:solidFill>
                            <a:schemeClr val="tx1"/>
                          </a:solidFill>
                        </a:rPr>
                        <a:t>Succession Plan</a:t>
                      </a:r>
                      <a:endParaRPr lang="en-CA" b="0" dirty="0">
                        <a:solidFill>
                          <a:schemeClr val="tx1"/>
                        </a:solidFill>
                      </a:endParaRPr>
                    </a:p>
                  </a:txBody>
                  <a:tcPr>
                    <a:solidFill>
                      <a:schemeClr val="accent2">
                        <a:lumMod val="20000"/>
                        <a:lumOff val="80000"/>
                      </a:schemeClr>
                    </a:solidFill>
                  </a:tcPr>
                </a:tc>
                <a:tc>
                  <a:txBody>
                    <a:bodyPr/>
                    <a:lstStyle/>
                    <a:p>
                      <a:r>
                        <a:rPr lang="en-US" b="0" dirty="0">
                          <a:solidFill>
                            <a:schemeClr val="tx1"/>
                          </a:solidFill>
                        </a:rPr>
                        <a:t>General Manager / Executive</a:t>
                      </a:r>
                      <a:endParaRPr lang="en-CA" b="0" dirty="0">
                        <a:solidFill>
                          <a:schemeClr val="tx1"/>
                        </a:solidFill>
                      </a:endParaRPr>
                    </a:p>
                  </a:txBody>
                  <a:tcPr>
                    <a:solidFill>
                      <a:schemeClr val="accent2">
                        <a:lumMod val="20000"/>
                        <a:lumOff val="80000"/>
                      </a:schemeClr>
                    </a:solidFill>
                  </a:tcPr>
                </a:tc>
                <a:tc>
                  <a:txBody>
                    <a:bodyPr/>
                    <a:lstStyle/>
                    <a:p>
                      <a:r>
                        <a:rPr lang="en-US" b="0" dirty="0">
                          <a:solidFill>
                            <a:schemeClr val="tx1"/>
                          </a:solidFill>
                        </a:rPr>
                        <a:t>Ongoing</a:t>
                      </a:r>
                      <a:endParaRPr lang="en-CA" b="0" dirty="0">
                        <a:solidFill>
                          <a:schemeClr val="tx1"/>
                        </a:solidFill>
                      </a:endParaRPr>
                    </a:p>
                  </a:txBody>
                  <a:tcPr>
                    <a:solidFill>
                      <a:schemeClr val="accent2">
                        <a:lumMod val="20000"/>
                        <a:lumOff val="80000"/>
                      </a:schemeClr>
                    </a:solidFill>
                  </a:tcPr>
                </a:tc>
                <a:extLst>
                  <a:ext uri="{0D108BD9-81ED-4DB2-BD59-A6C34878D82A}">
                    <a16:rowId xmlns:a16="http://schemas.microsoft.com/office/drawing/2014/main" val="372531311"/>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20000"/>
          </a:bodyPr>
          <a:lstStyle/>
          <a:p>
            <a:r>
              <a:rPr lang="en-US" b="1" dirty="0"/>
              <a:t>Synopsis:</a:t>
            </a:r>
          </a:p>
          <a:p>
            <a:pPr lvl="1"/>
            <a:r>
              <a:rPr lang="en-US" dirty="0"/>
              <a:t>The lack of communication between departments is having an impact of the overall morale of the dealership.</a:t>
            </a:r>
          </a:p>
          <a:p>
            <a:pPr lvl="2"/>
            <a:r>
              <a:rPr lang="en-US" dirty="0"/>
              <a:t>Little use of available technology, </a:t>
            </a:r>
            <a:r>
              <a:rPr lang="en-US" dirty="0" err="1"/>
              <a:t>Decisiv</a:t>
            </a:r>
            <a:r>
              <a:rPr lang="en-US" dirty="0"/>
              <a:t>, and missed opportunity.</a:t>
            </a:r>
          </a:p>
          <a:p>
            <a:pPr lvl="1"/>
            <a:r>
              <a:rPr lang="en-US" dirty="0"/>
              <a:t>The absence of a Succession Plan for retiring employees is creating a future concern. Currently, there is no plan, and there is a risk that years of knowledge will walk out of the front door. This would have a negative result on the future performance of the dealership.</a:t>
            </a:r>
          </a:p>
          <a:p>
            <a:pPr lvl="1"/>
            <a:r>
              <a:rPr lang="en-US" dirty="0"/>
              <a:t>Updating our dealership website will have a positive increase in our business. Advertising that we work on all makes and models will increase our workload and available work. </a:t>
            </a:r>
          </a:p>
          <a:p>
            <a:pPr lvl="1"/>
            <a:r>
              <a:rPr lang="en-US" dirty="0"/>
              <a:t>Available space for parts and storage is restricting our ability to sell. The ownership is combating this issue with building a new much larger facility. </a:t>
            </a:r>
          </a:p>
          <a:p>
            <a:pPr lvl="1"/>
            <a:r>
              <a:rPr lang="en-US" dirty="0"/>
              <a:t>There is a bright future for this dealership. We have the experience, expertise, and loyal customer base. The new larger building will bring it to the next level and be able to service the customers more efficiently and in a timely manner. </a:t>
            </a:r>
          </a:p>
          <a:p>
            <a:pPr lvl="1"/>
            <a:endParaRPr lang="en-US" dirty="0"/>
          </a:p>
          <a:p>
            <a:pPr lvl="1"/>
            <a:endParaRPr lang="en-US" dirty="0"/>
          </a:p>
          <a:p>
            <a:pPr lvl="1"/>
            <a:endParaRPr lang="en-US" dirty="0"/>
          </a:p>
          <a:p>
            <a:pPr lvl="1"/>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551076" cy="4530221"/>
          </a:xfrm>
        </p:spPr>
        <p:txBody>
          <a:bodyPr>
            <a:normAutofit fontScale="6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a:t>
            </a:r>
          </a:p>
          <a:p>
            <a:pPr lvl="1"/>
            <a:r>
              <a:rPr lang="en-US" dirty="0">
                <a:solidFill>
                  <a:srgbClr val="221E1F"/>
                </a:solidFill>
                <a:latin typeface="Calibri" panose="020F0502020204030204" pitchFamily="34" charset="0"/>
              </a:rPr>
              <a:t>Techs are paid hourly based on union contract and level of training within their Apprenticeship Program.</a:t>
            </a:r>
          </a:p>
          <a:p>
            <a:pPr lvl="1"/>
            <a:r>
              <a:rPr lang="en-US" b="0" i="0" u="none" strike="noStrike" baseline="0" dirty="0">
                <a:solidFill>
                  <a:srgbClr val="221E1F"/>
                </a:solidFill>
                <a:latin typeface="Calibri" panose="020F0502020204030204" pitchFamily="34" charset="0"/>
              </a:rPr>
              <a:t>No bonus or incentive structure in place</a:t>
            </a:r>
          </a:p>
          <a:p>
            <a:r>
              <a:rPr lang="en-US" sz="1800" b="0" i="0" u="none" strike="noStrike" baseline="0" dirty="0">
                <a:solidFill>
                  <a:srgbClr val="221E1F"/>
                </a:solidFill>
                <a:latin typeface="Calibri" panose="020F0502020204030204" pitchFamily="34" charset="0"/>
              </a:rPr>
              <a:t>Goals for improvement: </a:t>
            </a:r>
          </a:p>
          <a:p>
            <a:pPr lvl="1"/>
            <a:r>
              <a:rPr lang="en-US" b="0" i="0" u="none" strike="noStrike" baseline="0" dirty="0">
                <a:solidFill>
                  <a:srgbClr val="221E1F"/>
                </a:solidFill>
                <a:latin typeface="Calibri" panose="020F0502020204030204" pitchFamily="34" charset="0"/>
              </a:rPr>
              <a:t>Put an incentive plan in place for Service Staff. </a:t>
            </a:r>
          </a:p>
          <a:p>
            <a:r>
              <a:rPr lang="en-US" sz="1800" b="0" i="0" u="none" strike="noStrike" baseline="0" dirty="0">
                <a:solidFill>
                  <a:srgbClr val="221E1F"/>
                </a:solidFill>
                <a:latin typeface="Calibri" panose="020F0502020204030204" pitchFamily="34" charset="0"/>
              </a:rPr>
              <a:t>Plans to achieve your goals </a:t>
            </a:r>
          </a:p>
          <a:p>
            <a:pPr lvl="1"/>
            <a:r>
              <a:rPr lang="en-US" dirty="0">
                <a:solidFill>
                  <a:srgbClr val="221E1F"/>
                </a:solidFill>
                <a:latin typeface="Calibri" panose="020F0502020204030204" pitchFamily="34" charset="0"/>
              </a:rPr>
              <a:t>Increase warranty penetration on new truck sales.</a:t>
            </a:r>
          </a:p>
          <a:p>
            <a:pPr lvl="1"/>
            <a:r>
              <a:rPr lang="en-US" b="0" i="0" u="none" strike="noStrike" baseline="0" dirty="0">
                <a:solidFill>
                  <a:srgbClr val="221E1F"/>
                </a:solidFill>
                <a:latin typeface="Calibri" panose="020F0502020204030204" pitchFamily="34" charset="0"/>
              </a:rPr>
              <a:t>Promote and install more accessories on dealer in stock truck inventory.</a:t>
            </a:r>
          </a:p>
          <a:p>
            <a:pPr lvl="1"/>
            <a:r>
              <a:rPr lang="en-US" b="0" i="0" u="none" strike="noStrike" baseline="0" dirty="0">
                <a:solidFill>
                  <a:srgbClr val="221E1F"/>
                </a:solidFill>
                <a:latin typeface="Calibri" panose="020F0502020204030204" pitchFamily="34" charset="0"/>
              </a:rPr>
              <a:t>Isuzu offers free oil changes for the first 2 years. We utilize 20% of these. </a:t>
            </a:r>
          </a:p>
          <a:p>
            <a:pPr lvl="1"/>
            <a:r>
              <a:rPr lang="en-US" b="0" i="0" u="none" strike="noStrike" baseline="0" dirty="0">
                <a:solidFill>
                  <a:srgbClr val="221E1F"/>
                </a:solidFill>
                <a:latin typeface="Calibri" panose="020F0502020204030204" pitchFamily="34" charset="0"/>
              </a:rPr>
              <a:t>Have Tech complete Service Point Inspection when truck in brought in for repair.</a:t>
            </a:r>
          </a:p>
          <a:p>
            <a:r>
              <a:rPr lang="en-US" sz="1800" b="0" i="0" u="none" strike="noStrike" baseline="0" dirty="0">
                <a:solidFill>
                  <a:srgbClr val="221E1F"/>
                </a:solidFill>
                <a:latin typeface="Calibri" panose="020F0502020204030204" pitchFamily="34" charset="0"/>
              </a:rPr>
              <a:t>Plans to evaluate your changes </a:t>
            </a:r>
          </a:p>
          <a:p>
            <a:pPr lvl="1"/>
            <a:r>
              <a:rPr lang="en-US" dirty="0">
                <a:solidFill>
                  <a:srgbClr val="221E1F"/>
                </a:solidFill>
                <a:latin typeface="Calibri" panose="020F0502020204030204" pitchFamily="34" charset="0"/>
              </a:rPr>
              <a:t>Review the workflow with Service Manager on a weekly basis. </a:t>
            </a:r>
          </a:p>
          <a:p>
            <a:pPr lvl="1"/>
            <a:r>
              <a:rPr lang="en-US" b="0" i="0" u="none" strike="noStrike" baseline="0" dirty="0">
                <a:solidFill>
                  <a:srgbClr val="221E1F"/>
                </a:solidFill>
                <a:latin typeface="Calibri" panose="020F0502020204030204" pitchFamily="34" charset="0"/>
              </a:rPr>
              <a:t>Review Work Orders with Service Manager on a weekly basis. Identify areas of opportunity for the Service Shop.</a:t>
            </a:r>
          </a:p>
          <a:p>
            <a:pPr lvl="1"/>
            <a:r>
              <a:rPr lang="en-US" dirty="0">
                <a:solidFill>
                  <a:srgbClr val="221E1F"/>
                </a:solidFill>
                <a:latin typeface="Calibri" panose="020F0502020204030204" pitchFamily="34" charset="0"/>
              </a:rPr>
              <a:t>Review Productivity, Efficiency, and Proficiency monthly. </a:t>
            </a:r>
            <a:endParaRPr lang="en-US" b="0" i="0" u="none" strike="noStrike" baseline="0" dirty="0">
              <a:solidFill>
                <a:srgbClr val="221E1F"/>
              </a:solidFill>
              <a:latin typeface="Calibri" panose="020F0502020204030204" pitchFamily="34" charset="0"/>
            </a:endParaRPr>
          </a:p>
          <a:p>
            <a:endParaRPr lang="en-US" dirty="0"/>
          </a:p>
        </p:txBody>
      </p:sp>
      <p:pic>
        <p:nvPicPr>
          <p:cNvPr id="6" name="Content Placeholder 5">
            <a:extLst>
              <a:ext uri="{FF2B5EF4-FFF2-40B4-BE49-F238E27FC236}">
                <a16:creationId xmlns:a16="http://schemas.microsoft.com/office/drawing/2014/main" id="{D6C4FF70-CE73-0A19-A8C7-B3AD2DBCDC11}"/>
              </a:ext>
            </a:extLst>
          </p:cNvPr>
          <p:cNvPicPr>
            <a:picLocks noGrp="1" noChangeAspect="1"/>
          </p:cNvPicPr>
          <p:nvPr>
            <p:ph sz="quarter" idx="4"/>
          </p:nvPr>
        </p:nvPicPr>
        <p:blipFill>
          <a:blip r:embed="rId2"/>
          <a:stretch>
            <a:fillRect/>
          </a:stretch>
        </p:blipFill>
        <p:spPr>
          <a:xfrm>
            <a:off x="4975668" y="1341136"/>
            <a:ext cx="6211834" cy="2923215"/>
          </a:xfrm>
        </p:spPr>
      </p:pic>
    </p:spTree>
    <p:extLst>
      <p:ext uri="{BB962C8B-B14F-4D97-AF65-F5344CB8AC3E}">
        <p14:creationId xmlns:p14="http://schemas.microsoft.com/office/powerpoint/2010/main" val="38876414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468927"/>
            <a:ext cx="4903070" cy="5290796"/>
          </a:xfrm>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a:t>
            </a:r>
          </a:p>
          <a:p>
            <a:pPr lvl="1"/>
            <a:r>
              <a:rPr lang="en-US" b="0" i="0" u="none" strike="noStrike" baseline="0" dirty="0">
                <a:solidFill>
                  <a:srgbClr val="221E1F"/>
                </a:solidFill>
                <a:latin typeface="Calibri" panose="020F0502020204030204" pitchFamily="34" charset="0"/>
              </a:rPr>
              <a:t>Expenses are close to being in line with Guide.</a:t>
            </a:r>
          </a:p>
          <a:p>
            <a:pPr lvl="1"/>
            <a:r>
              <a:rPr lang="en-US" dirty="0">
                <a:solidFill>
                  <a:srgbClr val="221E1F"/>
                </a:solidFill>
                <a:latin typeface="Calibri" panose="020F0502020204030204" pitchFamily="34" charset="0"/>
              </a:rPr>
              <a:t>Personnel is higher than Guide, but we are part of a Dealer Group and share some Corporate personnel expenses.</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a:t>
            </a:r>
          </a:p>
          <a:p>
            <a:pPr lvl="1"/>
            <a:r>
              <a:rPr lang="en-US" dirty="0">
                <a:solidFill>
                  <a:srgbClr val="221E1F"/>
                </a:solidFill>
                <a:latin typeface="Calibri" panose="020F0502020204030204" pitchFamily="34" charset="0"/>
              </a:rPr>
              <a:t>Looking to increase Gross. </a:t>
            </a:r>
          </a:p>
          <a:p>
            <a:r>
              <a:rPr lang="en-US" sz="1800" b="0" i="0" u="none" strike="noStrike" baseline="0" dirty="0">
                <a:solidFill>
                  <a:srgbClr val="221E1F"/>
                </a:solidFill>
                <a:latin typeface="Calibri" panose="020F0502020204030204" pitchFamily="34" charset="0"/>
              </a:rPr>
              <a:t>Plans to achieve your goals:</a:t>
            </a:r>
          </a:p>
          <a:p>
            <a:pPr lvl="1"/>
            <a:r>
              <a:rPr lang="en-US" dirty="0">
                <a:solidFill>
                  <a:srgbClr val="221E1F"/>
                </a:solidFill>
                <a:latin typeface="Calibri" panose="020F0502020204030204" pitchFamily="34" charset="0"/>
              </a:rPr>
              <a:t>Increasing Door Rate as of Sept 1 to $120 from current $115.</a:t>
            </a:r>
            <a:r>
              <a:rPr lang="en-US" b="0" i="0" u="none" strike="noStrike" baseline="0" dirty="0">
                <a:solidFill>
                  <a:srgbClr val="221E1F"/>
                </a:solidFill>
                <a:latin typeface="Calibri" panose="020F0502020204030204" pitchFamily="34" charset="0"/>
              </a:rPr>
              <a:t> </a:t>
            </a:r>
          </a:p>
          <a:p>
            <a:pPr lvl="1"/>
            <a:r>
              <a:rPr lang="en-US" dirty="0">
                <a:solidFill>
                  <a:srgbClr val="221E1F"/>
                </a:solidFill>
                <a:latin typeface="Calibri" panose="020F0502020204030204" pitchFamily="34" charset="0"/>
              </a:rPr>
              <a:t>Submitting request to Manufacturer for an increase in Warranty Rate after new Door Rate is in place.  </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a:t>
            </a:r>
          </a:p>
          <a:p>
            <a:pPr lvl="1"/>
            <a:r>
              <a:rPr lang="en-US" dirty="0">
                <a:solidFill>
                  <a:srgbClr val="221E1F"/>
                </a:solidFill>
                <a:latin typeface="Calibri" panose="020F0502020204030204" pitchFamily="34" charset="0"/>
              </a:rPr>
              <a:t>Track Sales on a monthly to ensure they do not drop with increase in rate. Complete a Competitive Analysis. </a:t>
            </a:r>
          </a:p>
          <a:p>
            <a:pPr lvl="1"/>
            <a:r>
              <a:rPr lang="en-US" b="0" i="0" u="none" strike="noStrike" baseline="0" dirty="0">
                <a:solidFill>
                  <a:srgbClr val="221E1F"/>
                </a:solidFill>
                <a:latin typeface="Calibri" panose="020F0502020204030204" pitchFamily="34" charset="0"/>
              </a:rPr>
              <a:t>Review expenses on a Monthly basis. </a:t>
            </a:r>
          </a:p>
          <a:p>
            <a:endParaRPr lang="en-US" dirty="0"/>
          </a:p>
        </p:txBody>
      </p:sp>
      <p:pic>
        <p:nvPicPr>
          <p:cNvPr id="7" name="Content Placeholder 6">
            <a:extLst>
              <a:ext uri="{FF2B5EF4-FFF2-40B4-BE49-F238E27FC236}">
                <a16:creationId xmlns:a16="http://schemas.microsoft.com/office/drawing/2014/main" id="{A9211CED-3465-83B0-4CD6-60BBFD27160F}"/>
              </a:ext>
            </a:extLst>
          </p:cNvPr>
          <p:cNvPicPr>
            <a:picLocks noGrp="1" noChangeAspect="1"/>
          </p:cNvPicPr>
          <p:nvPr>
            <p:ph sz="half" idx="2"/>
          </p:nvPr>
        </p:nvPicPr>
        <p:blipFill>
          <a:blip r:embed="rId2"/>
          <a:stretch>
            <a:fillRect/>
          </a:stretch>
        </p:blipFill>
        <p:spPr>
          <a:xfrm>
            <a:off x="5422811" y="1468927"/>
            <a:ext cx="5965162" cy="3343752"/>
          </a:xfrm>
        </p:spPr>
      </p:pic>
    </p:spTree>
    <p:extLst>
      <p:ext uri="{BB962C8B-B14F-4D97-AF65-F5344CB8AC3E}">
        <p14:creationId xmlns:p14="http://schemas.microsoft.com/office/powerpoint/2010/main" val="13065923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854436"/>
            <a:ext cx="5418665" cy="4717279"/>
          </a:xfrm>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a:t>
            </a:r>
          </a:p>
          <a:p>
            <a:pPr lvl="1"/>
            <a:r>
              <a:rPr lang="en-US" dirty="0">
                <a:solidFill>
                  <a:srgbClr val="221E1F"/>
                </a:solidFill>
                <a:latin typeface="Calibri" panose="020F0502020204030204" pitchFamily="34" charset="0"/>
              </a:rPr>
              <a:t>No incentives or bonus structure in place for service staff. </a:t>
            </a:r>
            <a:r>
              <a:rPr lang="en-US" b="0" i="0" u="none" strike="noStrike" baseline="0" dirty="0">
                <a:solidFill>
                  <a:srgbClr val="221E1F"/>
                </a:solidFill>
                <a:latin typeface="Calibri" panose="020F0502020204030204" pitchFamily="34" charset="0"/>
              </a:rPr>
              <a:t> </a:t>
            </a:r>
          </a:p>
          <a:p>
            <a:pPr lvl="1"/>
            <a:r>
              <a:rPr lang="en-US" dirty="0">
                <a:solidFill>
                  <a:srgbClr val="221E1F"/>
                </a:solidFill>
                <a:latin typeface="Calibri" panose="020F0502020204030204" pitchFamily="34" charset="0"/>
              </a:rPr>
              <a:t>Currently all employees are paid hourly.</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a:t>
            </a:r>
          </a:p>
          <a:p>
            <a:pPr lvl="1"/>
            <a:r>
              <a:rPr lang="en-US" b="0" i="0" u="none" strike="noStrike" baseline="0" dirty="0">
                <a:solidFill>
                  <a:srgbClr val="221E1F"/>
                </a:solidFill>
                <a:latin typeface="Calibri" panose="020F0502020204030204" pitchFamily="34" charset="0"/>
              </a:rPr>
              <a:t> </a:t>
            </a:r>
            <a:r>
              <a:rPr lang="en-US" dirty="0">
                <a:solidFill>
                  <a:srgbClr val="221E1F"/>
                </a:solidFill>
                <a:latin typeface="Calibri" panose="020F0502020204030204" pitchFamily="34" charset="0"/>
              </a:rPr>
              <a:t>I</a:t>
            </a:r>
            <a:r>
              <a:rPr lang="en-US" b="0" i="0" u="none" strike="noStrike" baseline="0" dirty="0">
                <a:solidFill>
                  <a:srgbClr val="221E1F"/>
                </a:solidFill>
                <a:latin typeface="Calibri" panose="020F0502020204030204" pitchFamily="34" charset="0"/>
              </a:rPr>
              <a:t>ncrease Tech Proficiency from 105% to 115% (Hours Produced / Hours Available)</a:t>
            </a:r>
          </a:p>
          <a:p>
            <a:r>
              <a:rPr lang="en-US" sz="1800" b="0" i="0" u="none" strike="noStrike" baseline="0" dirty="0">
                <a:solidFill>
                  <a:srgbClr val="221E1F"/>
                </a:solidFill>
                <a:latin typeface="Calibri" panose="020F0502020204030204" pitchFamily="34" charset="0"/>
              </a:rPr>
              <a:t>Plans to achieve your goals:</a:t>
            </a:r>
          </a:p>
          <a:p>
            <a:pPr lvl="1"/>
            <a:r>
              <a:rPr lang="en-US" b="0" i="0" u="none" strike="noStrike" baseline="0" dirty="0">
                <a:solidFill>
                  <a:srgbClr val="221E1F"/>
                </a:solidFill>
                <a:latin typeface="Calibri" panose="020F0502020204030204" pitchFamily="34" charset="0"/>
              </a:rPr>
              <a:t> Work with Techs to increase Efficiency </a:t>
            </a:r>
          </a:p>
          <a:p>
            <a:pPr lvl="2"/>
            <a:r>
              <a:rPr lang="en-US" b="0" i="0" u="none" strike="noStrike" baseline="0" dirty="0">
                <a:solidFill>
                  <a:srgbClr val="221E1F"/>
                </a:solidFill>
                <a:latin typeface="Calibri" panose="020F0502020204030204" pitchFamily="34" charset="0"/>
              </a:rPr>
              <a:t>Clean up the shop and organize the tool room</a:t>
            </a:r>
          </a:p>
          <a:p>
            <a:pPr lvl="2"/>
            <a:r>
              <a:rPr lang="en-US" b="0" i="0" u="none" strike="noStrike" baseline="0" dirty="0">
                <a:solidFill>
                  <a:srgbClr val="221E1F"/>
                </a:solidFill>
                <a:latin typeface="Calibri" panose="020F0502020204030204" pitchFamily="34" charset="0"/>
              </a:rPr>
              <a:t>Work with the back counter to increase FTFR and hire parts runner. </a:t>
            </a:r>
          </a:p>
          <a:p>
            <a:pPr lvl="1"/>
            <a:r>
              <a:rPr lang="en-US" b="0" i="0" u="none" strike="noStrike" baseline="0" dirty="0">
                <a:solidFill>
                  <a:srgbClr val="221E1F"/>
                </a:solidFill>
                <a:latin typeface="Calibri" panose="020F0502020204030204" pitchFamily="34" charset="0"/>
              </a:rPr>
              <a:t>Productivity</a:t>
            </a:r>
          </a:p>
          <a:p>
            <a:pPr lvl="2"/>
            <a:r>
              <a:rPr lang="en-US" b="0" i="0" u="none" strike="noStrike" baseline="0" dirty="0">
                <a:solidFill>
                  <a:srgbClr val="221E1F"/>
                </a:solidFill>
                <a:latin typeface="Calibri" panose="020F0502020204030204" pitchFamily="34" charset="0"/>
              </a:rPr>
              <a:t>Work with the Service Manager to ensure the right tech is on the right job. </a:t>
            </a:r>
          </a:p>
          <a:p>
            <a:pPr lvl="2"/>
            <a:r>
              <a:rPr lang="en-US" dirty="0">
                <a:solidFill>
                  <a:srgbClr val="221E1F"/>
                </a:solidFill>
                <a:latin typeface="Calibri" panose="020F0502020204030204" pitchFamily="34" charset="0"/>
              </a:rPr>
              <a:t>Ensure all techs have proper training to complete their job.</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p>
          <a:p>
            <a:pPr lvl="1"/>
            <a:r>
              <a:rPr lang="en-US" dirty="0">
                <a:solidFill>
                  <a:srgbClr val="221E1F"/>
                </a:solidFill>
                <a:latin typeface="Calibri" panose="020F0502020204030204" pitchFamily="34" charset="0"/>
              </a:rPr>
              <a:t>Monitor Tech Training Progress monthly.</a:t>
            </a:r>
          </a:p>
          <a:p>
            <a:pPr lvl="1"/>
            <a:r>
              <a:rPr lang="en-US" b="0" i="0" u="none" strike="noStrike" baseline="0" dirty="0">
                <a:solidFill>
                  <a:srgbClr val="221E1F"/>
                </a:solidFill>
                <a:latin typeface="Calibri" panose="020F0502020204030204" pitchFamily="34" charset="0"/>
              </a:rPr>
              <a:t>Weekly walk through the shop to evaluate tidiness and cleanliness. </a:t>
            </a:r>
          </a:p>
          <a:p>
            <a:endParaRPr lang="en-US" dirty="0"/>
          </a:p>
        </p:txBody>
      </p:sp>
      <p:pic>
        <p:nvPicPr>
          <p:cNvPr id="12" name="Content Placeholder 11">
            <a:extLst>
              <a:ext uri="{FF2B5EF4-FFF2-40B4-BE49-F238E27FC236}">
                <a16:creationId xmlns:a16="http://schemas.microsoft.com/office/drawing/2014/main" id="{6232308F-1EF3-1144-967F-88A4BEAA66C2}"/>
              </a:ext>
            </a:extLst>
          </p:cNvPr>
          <p:cNvPicPr>
            <a:picLocks noGrp="1" noChangeAspect="1"/>
          </p:cNvPicPr>
          <p:nvPr>
            <p:ph sz="half" idx="2"/>
          </p:nvPr>
        </p:nvPicPr>
        <p:blipFill>
          <a:blip r:embed="rId2"/>
          <a:stretch>
            <a:fillRect/>
          </a:stretch>
        </p:blipFill>
        <p:spPr>
          <a:xfrm>
            <a:off x="6095999" y="489794"/>
            <a:ext cx="5777261" cy="4261667"/>
          </a:xfrm>
        </p:spPr>
      </p:pic>
    </p:spTree>
    <p:extLst>
      <p:ext uri="{BB962C8B-B14F-4D97-AF65-F5344CB8AC3E}">
        <p14:creationId xmlns:p14="http://schemas.microsoft.com/office/powerpoint/2010/main" val="19014779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a:t>
            </a:r>
          </a:p>
          <a:p>
            <a:pPr lvl="1"/>
            <a:r>
              <a:rPr lang="en-US" dirty="0">
                <a:solidFill>
                  <a:srgbClr val="221E1F"/>
                </a:solidFill>
                <a:latin typeface="Calibri" panose="020F0502020204030204" pitchFamily="34" charset="0"/>
              </a:rPr>
              <a:t>9 Service bays with 6 Techs.</a:t>
            </a:r>
            <a:r>
              <a:rPr lang="en-US"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Goals for improvement: </a:t>
            </a:r>
          </a:p>
          <a:p>
            <a:pPr lvl="1"/>
            <a:r>
              <a:rPr lang="en-US" dirty="0">
                <a:solidFill>
                  <a:srgbClr val="221E1F"/>
                </a:solidFill>
                <a:latin typeface="Calibri" panose="020F0502020204030204" pitchFamily="34" charset="0"/>
              </a:rPr>
              <a:t>Increase Labor Sales. </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a:t>
            </a:r>
          </a:p>
          <a:p>
            <a:pPr lvl="1"/>
            <a:r>
              <a:rPr lang="en-US" dirty="0">
                <a:solidFill>
                  <a:srgbClr val="221E1F"/>
                </a:solidFill>
                <a:latin typeface="Calibri" panose="020F0502020204030204" pitchFamily="34" charset="0"/>
              </a:rPr>
              <a:t>Complete point inspection form when every</a:t>
            </a:r>
            <a:r>
              <a:rPr lang="en-US" b="0" i="0" u="none" strike="noStrike" baseline="0" dirty="0">
                <a:solidFill>
                  <a:srgbClr val="221E1F"/>
                </a:solidFill>
                <a:latin typeface="Calibri" panose="020F0502020204030204" pitchFamily="34" charset="0"/>
              </a:rPr>
              <a:t> truck comes into the shop.</a:t>
            </a:r>
          </a:p>
          <a:p>
            <a:r>
              <a:rPr lang="en-US" sz="1800" b="0" i="0" u="none" strike="noStrike" baseline="0" dirty="0">
                <a:solidFill>
                  <a:srgbClr val="221E1F"/>
                </a:solidFill>
                <a:latin typeface="Calibri" panose="020F0502020204030204" pitchFamily="34" charset="0"/>
              </a:rPr>
              <a:t>Plans to evaluate your changes:</a:t>
            </a:r>
          </a:p>
          <a:p>
            <a:pPr lvl="1"/>
            <a:r>
              <a:rPr lang="en-US" dirty="0">
                <a:solidFill>
                  <a:srgbClr val="221E1F"/>
                </a:solidFill>
                <a:latin typeface="Calibri" panose="020F0502020204030204" pitchFamily="34" charset="0"/>
              </a:rPr>
              <a:t>Weekly review of additional items/lines added to RO</a:t>
            </a:r>
            <a:r>
              <a:rPr lang="en-US" b="0" i="0" u="none" strike="noStrike" baseline="0" dirty="0">
                <a:solidFill>
                  <a:srgbClr val="221E1F"/>
                </a:solidFill>
                <a:latin typeface="Calibri" panose="020F0502020204030204" pitchFamily="34" charset="0"/>
              </a:rPr>
              <a:t> after check in.</a:t>
            </a:r>
          </a:p>
          <a:p>
            <a:pPr lvl="1"/>
            <a:r>
              <a:rPr lang="en-US" dirty="0">
                <a:solidFill>
                  <a:srgbClr val="221E1F"/>
                </a:solidFill>
                <a:latin typeface="Calibri" panose="020F0502020204030204" pitchFamily="34" charset="0"/>
              </a:rPr>
              <a:t>Recap weekly workflow with Service Manager.</a:t>
            </a:r>
            <a:endParaRPr lang="en-US" b="0" i="0" u="none" strike="noStrike" baseline="0" dirty="0">
              <a:solidFill>
                <a:srgbClr val="221E1F"/>
              </a:solidFill>
              <a:latin typeface="Calibri" panose="020F0502020204030204" pitchFamily="34" charset="0"/>
            </a:endParaRPr>
          </a:p>
          <a:p>
            <a:endParaRPr lang="en-US" dirty="0"/>
          </a:p>
        </p:txBody>
      </p:sp>
      <p:pic>
        <p:nvPicPr>
          <p:cNvPr id="7" name="Content Placeholder 6">
            <a:extLst>
              <a:ext uri="{FF2B5EF4-FFF2-40B4-BE49-F238E27FC236}">
                <a16:creationId xmlns:a16="http://schemas.microsoft.com/office/drawing/2014/main" id="{E9389742-F23B-A78A-2FD3-22AC70DE6335}"/>
              </a:ext>
            </a:extLst>
          </p:cNvPr>
          <p:cNvPicPr>
            <a:picLocks noGrp="1" noChangeAspect="1"/>
          </p:cNvPicPr>
          <p:nvPr>
            <p:ph sz="half" idx="2"/>
          </p:nvPr>
        </p:nvPicPr>
        <p:blipFill>
          <a:blip r:embed="rId2"/>
          <a:stretch>
            <a:fillRect/>
          </a:stretch>
        </p:blipFill>
        <p:spPr>
          <a:xfrm>
            <a:off x="5140798" y="1285713"/>
            <a:ext cx="4673045" cy="3930973"/>
          </a:xfrm>
        </p:spPr>
      </p:pic>
    </p:spTree>
    <p:extLst>
      <p:ext uri="{BB962C8B-B14F-4D97-AF65-F5344CB8AC3E}">
        <p14:creationId xmlns:p14="http://schemas.microsoft.com/office/powerpoint/2010/main" val="33334526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31C91-AF3D-1566-FDD7-D48097D84AC0}"/>
              </a:ext>
            </a:extLst>
          </p:cNvPr>
          <p:cNvSpPr>
            <a:spLocks noGrp="1"/>
          </p:cNvSpPr>
          <p:nvPr>
            <p:ph type="title"/>
          </p:nvPr>
        </p:nvSpPr>
        <p:spPr/>
        <p:txBody>
          <a:bodyPr/>
          <a:lstStyle/>
          <a:p>
            <a:r>
              <a:rPr lang="en-US" b="1" dirty="0">
                <a:solidFill>
                  <a:schemeClr val="tx1"/>
                </a:solidFill>
              </a:rPr>
              <a:t>Proficiency </a:t>
            </a:r>
          </a:p>
        </p:txBody>
      </p:sp>
      <p:sp>
        <p:nvSpPr>
          <p:cNvPr id="3" name="Content Placeholder 2">
            <a:extLst>
              <a:ext uri="{FF2B5EF4-FFF2-40B4-BE49-F238E27FC236}">
                <a16:creationId xmlns:a16="http://schemas.microsoft.com/office/drawing/2014/main" id="{D7203F1C-8E18-9115-CD2F-625622287D49}"/>
              </a:ext>
            </a:extLst>
          </p:cNvPr>
          <p:cNvSpPr>
            <a:spLocks noGrp="1"/>
          </p:cNvSpPr>
          <p:nvPr>
            <p:ph idx="1"/>
          </p:nvPr>
        </p:nvSpPr>
        <p:spPr/>
        <p:txBody>
          <a:bodyPr/>
          <a:lstStyle/>
          <a:p>
            <a:r>
              <a:rPr lang="en-US" dirty="0"/>
              <a:t>Goal is to bring all techs to &gt;110% proficiency.</a:t>
            </a:r>
          </a:p>
          <a:p>
            <a:pPr lvl="1"/>
            <a:r>
              <a:rPr lang="en-US" dirty="0"/>
              <a:t>I want to create a Service Dept Incentive Plan to bring Techs to &gt;110%</a:t>
            </a:r>
          </a:p>
          <a:p>
            <a:pPr lvl="2"/>
            <a:r>
              <a:rPr lang="en-US" dirty="0"/>
              <a:t>Techs will only receive an incentive when they are over 110%</a:t>
            </a:r>
          </a:p>
          <a:p>
            <a:pPr lvl="2"/>
            <a:r>
              <a:rPr lang="en-US" dirty="0"/>
              <a:t>Service Advisors and Back Counter will receive an incentive if the shop average tech Proficiency is greater than 110%</a:t>
            </a:r>
          </a:p>
          <a:p>
            <a:r>
              <a:rPr lang="en-US" dirty="0"/>
              <a:t>To help bring everyone to this level:</a:t>
            </a:r>
          </a:p>
          <a:p>
            <a:pPr lvl="1"/>
            <a:r>
              <a:rPr lang="en-US" dirty="0"/>
              <a:t>Hire a parts runner to bring parts to and from the Service Bays.</a:t>
            </a:r>
          </a:p>
          <a:p>
            <a:pPr lvl="1"/>
            <a:r>
              <a:rPr lang="en-US" dirty="0"/>
              <a:t>Create open line of communication between the Shop Foreman and Service Advisors.</a:t>
            </a:r>
          </a:p>
          <a:p>
            <a:pPr lvl="1"/>
            <a:r>
              <a:rPr lang="en-US" dirty="0"/>
              <a:t>Ensure all Parts and Service Staff are fully utilizing </a:t>
            </a:r>
            <a:r>
              <a:rPr lang="en-US" dirty="0" err="1"/>
              <a:t>Decisiv</a:t>
            </a:r>
            <a:r>
              <a:rPr lang="en-US" dirty="0"/>
              <a:t> to maximize communication between all parties involved in the Work Order. </a:t>
            </a:r>
          </a:p>
        </p:txBody>
      </p:sp>
    </p:spTree>
    <p:extLst>
      <p:ext uri="{BB962C8B-B14F-4D97-AF65-F5344CB8AC3E}">
        <p14:creationId xmlns:p14="http://schemas.microsoft.com/office/powerpoint/2010/main" val="38990949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852479-605F-0F97-6838-9B4F1BEA2C7A}"/>
              </a:ext>
            </a:extLst>
          </p:cNvPr>
          <p:cNvSpPr>
            <a:spLocks noGrp="1"/>
          </p:cNvSpPr>
          <p:nvPr>
            <p:ph type="title"/>
          </p:nvPr>
        </p:nvSpPr>
        <p:spPr/>
        <p:txBody>
          <a:bodyPr/>
          <a:lstStyle/>
          <a:p>
            <a:r>
              <a:rPr lang="en-US" dirty="0">
                <a:solidFill>
                  <a:schemeClr val="tx1"/>
                </a:solidFill>
              </a:rPr>
              <a:t>Level of current training</a:t>
            </a:r>
          </a:p>
        </p:txBody>
      </p:sp>
      <p:sp>
        <p:nvSpPr>
          <p:cNvPr id="3" name="Content Placeholder 2">
            <a:extLst>
              <a:ext uri="{FF2B5EF4-FFF2-40B4-BE49-F238E27FC236}">
                <a16:creationId xmlns:a16="http://schemas.microsoft.com/office/drawing/2014/main" id="{9D414812-1DC4-25C3-C4F1-1FD91DC3043E}"/>
              </a:ext>
            </a:extLst>
          </p:cNvPr>
          <p:cNvSpPr>
            <a:spLocks noGrp="1"/>
          </p:cNvSpPr>
          <p:nvPr>
            <p:ph sz="half" idx="1"/>
          </p:nvPr>
        </p:nvSpPr>
        <p:spPr/>
        <p:txBody>
          <a:bodyPr>
            <a:normAutofit fontScale="92500" lnSpcReduction="10000"/>
          </a:bodyPr>
          <a:lstStyle/>
          <a:p>
            <a:r>
              <a:rPr lang="en-US" dirty="0"/>
              <a:t>Where are you currently at for your current level of training?</a:t>
            </a:r>
          </a:p>
          <a:p>
            <a:pPr lvl="1"/>
            <a:r>
              <a:rPr lang="en-US" dirty="0"/>
              <a:t>Volvo/ Mack = 75%</a:t>
            </a:r>
          </a:p>
          <a:p>
            <a:pPr lvl="1"/>
            <a:r>
              <a:rPr lang="en-US" dirty="0"/>
              <a:t>Isuzu = 94%</a:t>
            </a:r>
          </a:p>
          <a:p>
            <a:r>
              <a:rPr lang="en-US" dirty="0"/>
              <a:t>What is your plan to maintain minimum standards?</a:t>
            </a:r>
          </a:p>
          <a:p>
            <a:pPr lvl="1"/>
            <a:r>
              <a:rPr lang="en-US" dirty="0"/>
              <a:t>We are at Min. standards</a:t>
            </a:r>
          </a:p>
          <a:p>
            <a:r>
              <a:rPr lang="en-US" dirty="0"/>
              <a:t>What are your plans for training  your service department technicians, advisors, managers, ?</a:t>
            </a:r>
          </a:p>
          <a:p>
            <a:pPr lvl="1"/>
            <a:r>
              <a:rPr lang="en-US" dirty="0"/>
              <a:t>Planning to Complete Advisor Training – NADA</a:t>
            </a:r>
          </a:p>
          <a:p>
            <a:pPr lvl="1"/>
            <a:r>
              <a:rPr lang="en-US" dirty="0"/>
              <a:t>Parts Rep need Sales Training. </a:t>
            </a:r>
          </a:p>
          <a:p>
            <a:endParaRPr lang="en-US" dirty="0"/>
          </a:p>
        </p:txBody>
      </p:sp>
      <p:sp>
        <p:nvSpPr>
          <p:cNvPr id="4" name="Content Placeholder 3">
            <a:extLst>
              <a:ext uri="{FF2B5EF4-FFF2-40B4-BE49-F238E27FC236}">
                <a16:creationId xmlns:a16="http://schemas.microsoft.com/office/drawing/2014/main" id="{624C40E3-6898-CF66-B86D-432B65FDE561}"/>
              </a:ext>
            </a:extLst>
          </p:cNvPr>
          <p:cNvSpPr>
            <a:spLocks noGrp="1"/>
          </p:cNvSpPr>
          <p:nvPr>
            <p:ph sz="half" idx="2"/>
          </p:nvPr>
        </p:nvSpPr>
        <p:spPr/>
        <p:txBody>
          <a:bodyPr>
            <a:normAutofit fontScale="92500" lnSpcReduction="10000"/>
          </a:bodyPr>
          <a:lstStyle/>
          <a:p>
            <a:endParaRPr lang="en-US"/>
          </a:p>
        </p:txBody>
      </p:sp>
    </p:spTree>
    <p:extLst>
      <p:ext uri="{BB962C8B-B14F-4D97-AF65-F5344CB8AC3E}">
        <p14:creationId xmlns:p14="http://schemas.microsoft.com/office/powerpoint/2010/main" val="38814297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10000"/>
          </a:bodyPr>
          <a:lstStyle/>
          <a:p>
            <a:r>
              <a:rPr lang="en-US" b="1" dirty="0"/>
              <a:t>Strengths:</a:t>
            </a:r>
          </a:p>
          <a:p>
            <a:pPr lvl="1"/>
            <a:r>
              <a:rPr lang="en-US" dirty="0"/>
              <a:t>Employee’s years of experience.</a:t>
            </a:r>
          </a:p>
          <a:p>
            <a:pPr lvl="1"/>
            <a:r>
              <a:rPr lang="en-US" dirty="0"/>
              <a:t>30% of employees have been with the dealership more than 25 years.</a:t>
            </a:r>
          </a:p>
          <a:p>
            <a:pPr lvl="1"/>
            <a:r>
              <a:rPr lang="en-US" dirty="0"/>
              <a:t>Our dealership is owned by a local well known dealer group (Family). </a:t>
            </a:r>
          </a:p>
          <a:p>
            <a:pPr lvl="1"/>
            <a:r>
              <a:rPr lang="en-US" dirty="0"/>
              <a:t>Dealership in the same location for 40+ years</a:t>
            </a:r>
          </a:p>
          <a:p>
            <a:pPr lvl="1"/>
            <a:r>
              <a:rPr lang="en-US" dirty="0"/>
              <a:t>In the process of building a new much larger building on a larger lot only 2 km’s from current location.</a:t>
            </a:r>
          </a:p>
          <a:p>
            <a:pPr lvl="1"/>
            <a:r>
              <a:rPr lang="en-US" dirty="0"/>
              <a:t>High CSI scores with OEM. Well above national average. </a:t>
            </a:r>
          </a:p>
          <a:p>
            <a:pPr lvl="1"/>
            <a:r>
              <a:rPr lang="en-US" dirty="0"/>
              <a:t>Community involvement – local food bank, community groups and associations.</a:t>
            </a:r>
          </a:p>
          <a:p>
            <a:pPr lvl="1"/>
            <a:r>
              <a:rPr lang="en-US" dirty="0"/>
              <a:t>Loyal customer base.</a:t>
            </a:r>
          </a:p>
          <a:p>
            <a:pPr lvl="1"/>
            <a:r>
              <a:rPr lang="en-US" dirty="0"/>
              <a:t>Small close net team.</a:t>
            </a:r>
          </a:p>
          <a:p>
            <a:pPr lvl="1"/>
            <a:r>
              <a:rPr lang="en-US" dirty="0"/>
              <a:t>Excellent relationship with local municipalities.  </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t>Weaknesses:</a:t>
            </a:r>
          </a:p>
          <a:p>
            <a:pPr lvl="1"/>
            <a:r>
              <a:rPr lang="en-US" dirty="0"/>
              <a:t>Aging dealership employees.</a:t>
            </a:r>
          </a:p>
          <a:p>
            <a:pPr lvl="1"/>
            <a:r>
              <a:rPr lang="en-US" dirty="0"/>
              <a:t>25% of employees will retire within the next 5 years. </a:t>
            </a:r>
          </a:p>
          <a:p>
            <a:pPr lvl="1"/>
            <a:r>
              <a:rPr lang="en-US" dirty="0"/>
              <a:t>Struggle with communication flow between departments.</a:t>
            </a:r>
          </a:p>
          <a:p>
            <a:pPr lvl="1"/>
            <a:r>
              <a:rPr lang="en-US" dirty="0"/>
              <a:t>Utilization of available technology – </a:t>
            </a:r>
            <a:r>
              <a:rPr lang="en-US" dirty="0" err="1"/>
              <a:t>Decisiv</a:t>
            </a:r>
            <a:endParaRPr lang="en-US" dirty="0"/>
          </a:p>
          <a:p>
            <a:pPr lvl="1"/>
            <a:r>
              <a:rPr lang="en-US" dirty="0"/>
              <a:t>Technician Proficiency.</a:t>
            </a:r>
          </a:p>
          <a:p>
            <a:pPr lvl="2"/>
            <a:r>
              <a:rPr lang="en-US" dirty="0"/>
              <a:t>No Incentive in place to motivate employees.</a:t>
            </a:r>
          </a:p>
          <a:p>
            <a:pPr lvl="1"/>
            <a:r>
              <a:rPr lang="en-US" dirty="0"/>
              <a:t>Wait time for service appointment.</a:t>
            </a:r>
          </a:p>
          <a:p>
            <a:pPr lvl="1"/>
            <a:r>
              <a:rPr lang="en-US" dirty="0"/>
              <a:t>Physical space restriction.</a:t>
            </a:r>
          </a:p>
          <a:p>
            <a:pPr lvl="1"/>
            <a:r>
              <a:rPr lang="en-US" dirty="0"/>
              <a:t>First time fill rate. DMS = 67% Real = 25%</a:t>
            </a:r>
          </a:p>
          <a:p>
            <a:pPr lvl="1"/>
            <a:endParaRPr lang="en-US" dirty="0"/>
          </a:p>
          <a:p>
            <a:pPr lvl="1"/>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emplate>Facet</Template>
  <TotalTime>2031</TotalTime>
  <Words>1558</Words>
  <Application>Microsoft Office PowerPoint</Application>
  <PresentationFormat>Widescreen</PresentationFormat>
  <Paragraphs>194</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ATD Service Homework </vt:lpstr>
      <vt:lpstr>  Analyze Cost of Labor   </vt:lpstr>
      <vt:lpstr> Changes in Expense Structure    </vt:lpstr>
      <vt:lpstr> Productivity   </vt:lpstr>
      <vt:lpstr> Facility   </vt:lpstr>
      <vt:lpstr>Proficiency </vt:lpstr>
      <vt:lpstr>Level of current training</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Gavin Humby</cp:lastModifiedBy>
  <cp:revision>22</cp:revision>
  <dcterms:created xsi:type="dcterms:W3CDTF">2022-12-04T13:10:55Z</dcterms:created>
  <dcterms:modified xsi:type="dcterms:W3CDTF">2024-08-23T17:35:21Z</dcterms:modified>
</cp:coreProperties>
</file>