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8/22/2024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Kris Musgrave</a:t>
            </a:r>
          </a:p>
          <a:p>
            <a:pPr algn="ctr"/>
            <a:r>
              <a:rPr lang="en-US" sz="3200" dirty="0"/>
              <a:t>Peterbilt of Garden City</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Training</a:t>
            </a:r>
          </a:p>
          <a:p>
            <a:r>
              <a:rPr lang="en-US" dirty="0"/>
              <a:t>Processes for walk around suggestive selling</a:t>
            </a:r>
          </a:p>
          <a:p>
            <a:r>
              <a:rPr lang="en-US" dirty="0"/>
              <a:t>Parts availability</a:t>
            </a:r>
          </a:p>
          <a:p>
            <a:r>
              <a:rPr lang="en-US" dirty="0"/>
              <a:t>Shop size</a:t>
            </a:r>
          </a:p>
          <a:p>
            <a:r>
              <a:rPr lang="en-US" dirty="0"/>
              <a:t>Available bays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Competitive market</a:t>
            </a:r>
          </a:p>
          <a:p>
            <a:r>
              <a:rPr lang="en-US" dirty="0"/>
              <a:t>Lack of available, employable people</a:t>
            </a:r>
          </a:p>
          <a:p>
            <a:r>
              <a:rPr lang="en-US" dirty="0"/>
              <a:t>Low proficiencies</a:t>
            </a:r>
          </a:p>
          <a:p>
            <a:r>
              <a:rPr lang="en-US" dirty="0"/>
              <a:t>Low Shop utilization</a:t>
            </a:r>
          </a:p>
          <a:p>
            <a:r>
              <a:rPr lang="en-US" dirty="0"/>
              <a:t>No available menu pricing for maintenance</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Formulate a plan to increase billable hours</a:t>
            </a:r>
          </a:p>
          <a:p>
            <a:r>
              <a:rPr lang="en-US" dirty="0"/>
              <a:t>Increase Efficiency/Proficiency</a:t>
            </a:r>
          </a:p>
          <a:p>
            <a:r>
              <a:rPr lang="en-US" dirty="0"/>
              <a:t>Increase shop utilization</a:t>
            </a:r>
          </a:p>
          <a:p>
            <a:r>
              <a:rPr lang="en-US" dirty="0"/>
              <a:t>Maximize shop scheduling</a:t>
            </a:r>
          </a:p>
          <a:p>
            <a:r>
              <a:rPr lang="en-US" dirty="0"/>
              <a:t>Customer communication</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Work with management as well as technicians to formulate a plan of action</a:t>
            </a:r>
          </a:p>
          <a:p>
            <a:r>
              <a:rPr lang="en-US" dirty="0"/>
              <a:t>Comparative analysis of competition</a:t>
            </a:r>
          </a:p>
          <a:p>
            <a:r>
              <a:rPr lang="en-US" dirty="0"/>
              <a:t>Follow up with customers</a:t>
            </a:r>
          </a:p>
          <a:p>
            <a:r>
              <a:rPr lang="en-US" dirty="0"/>
              <a:t>Mystery shopping</a:t>
            </a:r>
          </a:p>
          <a:p>
            <a:r>
              <a:rPr lang="en-US" dirty="0"/>
              <a:t>Shadowing techs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Concentrate on “buy in” from employees. Make sure that they believe in the process</a:t>
            </a:r>
          </a:p>
          <a:p>
            <a:r>
              <a:rPr lang="en-US" dirty="0"/>
              <a:t>Offer monthly </a:t>
            </a:r>
            <a:r>
              <a:rPr lang="en-US" dirty="0" err="1"/>
              <a:t>specails</a:t>
            </a:r>
            <a:endParaRPr lang="en-US" dirty="0"/>
          </a:p>
          <a:p>
            <a:r>
              <a:rPr lang="en-US" dirty="0"/>
              <a:t>Menu pricing</a:t>
            </a:r>
          </a:p>
          <a:p>
            <a:r>
              <a:rPr lang="en-US" dirty="0"/>
              <a:t>Scheduling</a:t>
            </a:r>
          </a:p>
          <a:p>
            <a:r>
              <a:rPr lang="en-US" dirty="0"/>
              <a:t>Communication</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449758321"/>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Utilize schedule to increase shop utilization</a:t>
                      </a:r>
                    </a:p>
                  </a:txBody>
                  <a:tcPr/>
                </a:tc>
                <a:tc>
                  <a:txBody>
                    <a:bodyPr/>
                    <a:lstStyle/>
                    <a:p>
                      <a:r>
                        <a:rPr lang="en-US" dirty="0"/>
                        <a:t>Service Advisor/Manager</a:t>
                      </a:r>
                    </a:p>
                  </a:txBody>
                  <a:tcPr/>
                </a:tc>
                <a:tc>
                  <a:txBody>
                    <a:bodyPr/>
                    <a:lstStyle/>
                    <a:p>
                      <a:r>
                        <a:rPr lang="en-US" dirty="0"/>
                        <a:t>10/01/2024</a:t>
                      </a:r>
                    </a:p>
                  </a:txBody>
                  <a:tcPr/>
                </a:tc>
                <a:extLst>
                  <a:ext uri="{0D108BD9-81ED-4DB2-BD59-A6C34878D82A}">
                    <a16:rowId xmlns:a16="http://schemas.microsoft.com/office/drawing/2014/main" val="2400365483"/>
                  </a:ext>
                </a:extLst>
              </a:tr>
              <a:tr h="565004">
                <a:tc>
                  <a:txBody>
                    <a:bodyPr/>
                    <a:lstStyle/>
                    <a:p>
                      <a:r>
                        <a:rPr lang="en-US" dirty="0"/>
                        <a:t>Tech Training</a:t>
                      </a:r>
                    </a:p>
                  </a:txBody>
                  <a:tcPr/>
                </a:tc>
                <a:tc>
                  <a:txBody>
                    <a:bodyPr/>
                    <a:lstStyle/>
                    <a:p>
                      <a:r>
                        <a:rPr lang="en-US" dirty="0"/>
                        <a:t>Techs/Service Manager</a:t>
                      </a:r>
                    </a:p>
                  </a:txBody>
                  <a:tcPr/>
                </a:tc>
                <a:tc>
                  <a:txBody>
                    <a:bodyPr/>
                    <a:lstStyle/>
                    <a:p>
                      <a:r>
                        <a:rPr lang="en-US" dirty="0"/>
                        <a:t>01/01/2025</a:t>
                      </a:r>
                    </a:p>
                  </a:txBody>
                  <a:tcPr/>
                </a:tc>
                <a:extLst>
                  <a:ext uri="{0D108BD9-81ED-4DB2-BD59-A6C34878D82A}">
                    <a16:rowId xmlns:a16="http://schemas.microsoft.com/office/drawing/2014/main" val="107845787"/>
                  </a:ext>
                </a:extLst>
              </a:tr>
              <a:tr h="565004">
                <a:tc>
                  <a:txBody>
                    <a:bodyPr/>
                    <a:lstStyle/>
                    <a:p>
                      <a:r>
                        <a:rPr lang="en-US" dirty="0"/>
                        <a:t>Increase productivity</a:t>
                      </a:r>
                    </a:p>
                  </a:txBody>
                  <a:tcPr/>
                </a:tc>
                <a:tc>
                  <a:txBody>
                    <a:bodyPr/>
                    <a:lstStyle/>
                    <a:p>
                      <a:r>
                        <a:rPr lang="en-US" dirty="0"/>
                        <a:t>Service Advisor/Manager/Techs</a:t>
                      </a:r>
                    </a:p>
                  </a:txBody>
                  <a:tcPr/>
                </a:tc>
                <a:tc>
                  <a:txBody>
                    <a:bodyPr/>
                    <a:lstStyle/>
                    <a:p>
                      <a:r>
                        <a:rPr lang="en-US" dirty="0"/>
                        <a:t>12/30/2024</a:t>
                      </a:r>
                    </a:p>
                  </a:txBody>
                  <a:tcPr/>
                </a:tc>
                <a:extLst>
                  <a:ext uri="{0D108BD9-81ED-4DB2-BD59-A6C34878D82A}">
                    <a16:rowId xmlns:a16="http://schemas.microsoft.com/office/drawing/2014/main" val="1530126605"/>
                  </a:ext>
                </a:extLst>
              </a:tr>
              <a:tr h="565004">
                <a:tc>
                  <a:txBody>
                    <a:bodyPr/>
                    <a:lstStyle/>
                    <a:p>
                      <a:r>
                        <a:rPr lang="en-US" dirty="0"/>
                        <a:t>Re-structure tech pay-plan</a:t>
                      </a:r>
                    </a:p>
                  </a:txBody>
                  <a:tcPr/>
                </a:tc>
                <a:tc>
                  <a:txBody>
                    <a:bodyPr/>
                    <a:lstStyle/>
                    <a:p>
                      <a:r>
                        <a:rPr lang="en-US" dirty="0"/>
                        <a:t>General Manager/Service Manager</a:t>
                      </a:r>
                    </a:p>
                  </a:txBody>
                  <a:tcPr/>
                </a:tc>
                <a:tc>
                  <a:txBody>
                    <a:bodyPr/>
                    <a:lstStyle/>
                    <a:p>
                      <a:r>
                        <a:rPr lang="en-US" dirty="0"/>
                        <a:t>08/01/2025</a:t>
                      </a:r>
                    </a:p>
                  </a:txBody>
                  <a:tcPr/>
                </a:tc>
                <a:extLst>
                  <a:ext uri="{0D108BD9-81ED-4DB2-BD59-A6C34878D82A}">
                    <a16:rowId xmlns:a16="http://schemas.microsoft.com/office/drawing/2014/main" val="1950345431"/>
                  </a:ext>
                </a:extLst>
              </a:tr>
              <a:tr h="565004">
                <a:tc>
                  <a:txBody>
                    <a:bodyPr/>
                    <a:lstStyle/>
                    <a:p>
                      <a:r>
                        <a:rPr lang="en-US" dirty="0"/>
                        <a:t>Parts Availability</a:t>
                      </a:r>
                    </a:p>
                  </a:txBody>
                  <a:tcPr/>
                </a:tc>
                <a:tc>
                  <a:txBody>
                    <a:bodyPr/>
                    <a:lstStyle/>
                    <a:p>
                      <a:r>
                        <a:rPr lang="en-US" dirty="0"/>
                        <a:t>Parts Manager/Service Manager</a:t>
                      </a:r>
                    </a:p>
                  </a:txBody>
                  <a:tcPr/>
                </a:tc>
                <a:tc>
                  <a:txBody>
                    <a:bodyPr/>
                    <a:lstStyle/>
                    <a:p>
                      <a:r>
                        <a:rPr lang="en-US" dirty="0"/>
                        <a:t>09/01/2024</a:t>
                      </a:r>
                    </a:p>
                  </a:txBody>
                  <a:tcPr/>
                </a:tc>
                <a:extLst>
                  <a:ext uri="{0D108BD9-81ED-4DB2-BD59-A6C34878D82A}">
                    <a16:rowId xmlns:a16="http://schemas.microsoft.com/office/drawing/2014/main" val="1960891333"/>
                  </a:ext>
                </a:extLst>
              </a:tr>
              <a:tr h="565004">
                <a:tc>
                  <a:txBody>
                    <a:bodyPr/>
                    <a:lstStyle/>
                    <a:p>
                      <a:r>
                        <a:rPr lang="en-US" dirty="0"/>
                        <a:t>Communication</a:t>
                      </a:r>
                    </a:p>
                  </a:txBody>
                  <a:tcPr/>
                </a:tc>
                <a:tc>
                  <a:txBody>
                    <a:bodyPr/>
                    <a:lstStyle/>
                    <a:p>
                      <a:r>
                        <a:rPr lang="en-US" dirty="0"/>
                        <a:t>Parts Manager/Service Manager/Advisor/Techs</a:t>
                      </a:r>
                    </a:p>
                  </a:txBody>
                  <a:tcPr/>
                </a:tc>
                <a:tc>
                  <a:txBody>
                    <a:bodyPr/>
                    <a:lstStyle/>
                    <a:p>
                      <a:r>
                        <a:rPr lang="en-US" dirty="0"/>
                        <a:t>immediately</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We have the framework to accomplish all the goals listed in this presentation. We need to work on processes and put them into place and have the buy in from management as well as staff and customers to make the vision come to fruition. I believe, with communication and the right direction, we can produce a top-tier after sales operation within our dealer group with just a few changes in the current processes.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11096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Techs on % of door. Lower GP on warranty work.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Formulate a new tech pay plan that is beneficial to techs as well as to increase GP. RO Survey to OEM to increase warranty pay.</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Work with management to determine course of action to increase GP decrease costs and to increase warranty labor rate.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 plan on working with the service department to formulate a plan to go after the “low hanging fruit” and to create processes to increase GP</a:t>
            </a:r>
            <a:r>
              <a:rPr lang="en-US" sz="1800" b="0" i="0" u="none" strike="noStrike" baseline="0" dirty="0">
                <a:solidFill>
                  <a:srgbClr val="221E1F"/>
                </a:solidFill>
                <a:latin typeface="Calibri" panose="020F0502020204030204" pitchFamily="34" charset="0"/>
              </a:rPr>
              <a:t> </a:t>
            </a:r>
          </a:p>
          <a:p>
            <a:endParaRPr lang="en-US" dirty="0"/>
          </a:p>
        </p:txBody>
      </p:sp>
      <p:sp>
        <p:nvSpPr>
          <p:cNvPr id="7" name="Content Placeholder 6">
            <a:extLst>
              <a:ext uri="{FF2B5EF4-FFF2-40B4-BE49-F238E27FC236}">
                <a16:creationId xmlns:a16="http://schemas.microsoft.com/office/drawing/2014/main" id="{2297863D-95DE-5DE7-5FB9-9AFD9B6DDCA0}"/>
              </a:ext>
            </a:extLst>
          </p:cNvPr>
          <p:cNvSpPr>
            <a:spLocks noGrp="1"/>
          </p:cNvSpPr>
          <p:nvPr>
            <p:ph sz="quarter" idx="4"/>
          </p:nvPr>
        </p:nvSpPr>
        <p:spPr/>
        <p:txBody>
          <a:bodyPr>
            <a:normAutofit fontScale="92500" lnSpcReduction="10000"/>
          </a:bodyPr>
          <a:lstStyle/>
          <a:p>
            <a:endParaRPr lang="en-US" dirty="0"/>
          </a:p>
        </p:txBody>
      </p:sp>
      <p:pic>
        <p:nvPicPr>
          <p:cNvPr id="6" name="Picture 5">
            <a:extLst>
              <a:ext uri="{FF2B5EF4-FFF2-40B4-BE49-F238E27FC236}">
                <a16:creationId xmlns:a16="http://schemas.microsoft.com/office/drawing/2014/main" id="{DC85FA43-A696-3E7F-4E57-D4E80403C70F}"/>
              </a:ext>
            </a:extLst>
          </p:cNvPr>
          <p:cNvPicPr>
            <a:picLocks noChangeAspect="1"/>
          </p:cNvPicPr>
          <p:nvPr/>
        </p:nvPicPr>
        <p:blipFill>
          <a:blip r:embed="rId2"/>
          <a:stretch>
            <a:fillRect/>
          </a:stretch>
        </p:blipFill>
        <p:spPr>
          <a:xfrm>
            <a:off x="4870580" y="2388353"/>
            <a:ext cx="6651191" cy="263258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5" y="2160589"/>
            <a:ext cx="3894666" cy="3880772"/>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Technicians % of door.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Change to true flat rate with bonus structure.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Structure a tier pay plan around training.</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Formulate pay plan, discuss with managers as well as payroll to devise a solution geared around pay and training.</a:t>
            </a:r>
            <a:r>
              <a:rPr lang="en-US" sz="1800" b="0" i="0" u="none" strike="noStrike" baseline="0" dirty="0">
                <a:solidFill>
                  <a:srgbClr val="221E1F"/>
                </a:solidFill>
                <a:latin typeface="Calibri" panose="020F0502020204030204" pitchFamily="34" charset="0"/>
              </a:rPr>
              <a:t> </a:t>
            </a:r>
          </a:p>
          <a:p>
            <a:endParaRPr lang="en-US" dirty="0"/>
          </a:p>
        </p:txBody>
      </p:sp>
      <p:sp>
        <p:nvSpPr>
          <p:cNvPr id="5" name="Content Placeholder 4">
            <a:extLst>
              <a:ext uri="{FF2B5EF4-FFF2-40B4-BE49-F238E27FC236}">
                <a16:creationId xmlns:a16="http://schemas.microsoft.com/office/drawing/2014/main" id="{EC5A6FD4-78B1-17FC-2A16-46589739554F}"/>
              </a:ext>
            </a:extLst>
          </p:cNvPr>
          <p:cNvSpPr>
            <a:spLocks noGrp="1"/>
          </p:cNvSpPr>
          <p:nvPr>
            <p:ph sz="half" idx="2"/>
          </p:nvPr>
        </p:nvSpPr>
        <p:spPr/>
        <p:txBody>
          <a:bodyPr/>
          <a:lstStyle/>
          <a:p>
            <a:endParaRPr lang="en-US" dirty="0"/>
          </a:p>
        </p:txBody>
      </p:sp>
      <p:pic>
        <p:nvPicPr>
          <p:cNvPr id="7" name="Picture 6">
            <a:extLst>
              <a:ext uri="{FF2B5EF4-FFF2-40B4-BE49-F238E27FC236}">
                <a16:creationId xmlns:a16="http://schemas.microsoft.com/office/drawing/2014/main" id="{770A5177-B1C5-3C06-4696-2D1DF8A5F609}"/>
              </a:ext>
            </a:extLst>
          </p:cNvPr>
          <p:cNvPicPr>
            <a:picLocks noChangeAspect="1"/>
          </p:cNvPicPr>
          <p:nvPr/>
        </p:nvPicPr>
        <p:blipFill>
          <a:blip r:embed="rId2"/>
          <a:stretch>
            <a:fillRect/>
          </a:stretch>
        </p:blipFill>
        <p:spPr>
          <a:xfrm>
            <a:off x="4451723" y="2160589"/>
            <a:ext cx="5944430" cy="307997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Slow and Steady </a:t>
            </a:r>
          </a:p>
          <a:p>
            <a:r>
              <a:rPr lang="en-US" dirty="0">
                <a:solidFill>
                  <a:srgbClr val="221E1F"/>
                </a:solidFill>
                <a:latin typeface="Calibri" panose="020F0502020204030204" pitchFamily="34" charset="0"/>
              </a:rPr>
              <a:t>Greater emphasis on time utilization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Structure pay-plan to include proficiency and accuracy.</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Meet with managers to formulate a solution to increase tech proficiency. </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D37588FA-5EBD-0643-C294-2FFE2A5D98EC}"/>
              </a:ext>
            </a:extLst>
          </p:cNvPr>
          <p:cNvPicPr>
            <a:picLocks noGrp="1" noChangeAspect="1"/>
          </p:cNvPicPr>
          <p:nvPr>
            <p:ph sz="half" idx="2"/>
          </p:nvPr>
        </p:nvPicPr>
        <p:blipFill>
          <a:blip r:embed="rId2"/>
          <a:stretch>
            <a:fillRect/>
          </a:stretch>
        </p:blipFill>
        <p:spPr>
          <a:xfrm>
            <a:off x="4861369" y="1540747"/>
            <a:ext cx="4921326" cy="3776506"/>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Not utilizing the full potential of hours available and availability of bays.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Increase hours billed per day. Streamline process to produce more hours and utilize available shop space.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Observe check in and scheduling process to determine where the constraints on utilization could be.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Work with advisors on scheduling and parts on availability. </a:t>
            </a:r>
            <a:endParaRPr lang="en-US" sz="1800"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DE11AE93-5BC4-EF21-A08B-36CB263A8B24}"/>
              </a:ext>
            </a:extLst>
          </p:cNvPr>
          <p:cNvSpPr>
            <a:spLocks noGrp="1"/>
          </p:cNvSpPr>
          <p:nvPr>
            <p:ph sz="half" idx="2"/>
          </p:nvPr>
        </p:nvSpPr>
        <p:spPr/>
        <p:txBody>
          <a:bodyPr/>
          <a:lstStyle/>
          <a:p>
            <a:endParaRPr lang="en-US"/>
          </a:p>
        </p:txBody>
      </p:sp>
      <p:pic>
        <p:nvPicPr>
          <p:cNvPr id="7" name="Picture 6">
            <a:extLst>
              <a:ext uri="{FF2B5EF4-FFF2-40B4-BE49-F238E27FC236}">
                <a16:creationId xmlns:a16="http://schemas.microsoft.com/office/drawing/2014/main" id="{B63BCE52-3F3E-CF8D-9E9F-DA3153960C4C}"/>
              </a:ext>
            </a:extLst>
          </p:cNvPr>
          <p:cNvPicPr>
            <a:picLocks noChangeAspect="1"/>
          </p:cNvPicPr>
          <p:nvPr/>
        </p:nvPicPr>
        <p:blipFill>
          <a:blip r:embed="rId2"/>
          <a:stretch>
            <a:fillRect/>
          </a:stretch>
        </p:blipFill>
        <p:spPr>
          <a:xfrm>
            <a:off x="4672785" y="1790994"/>
            <a:ext cx="4601217" cy="413442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pic>
        <p:nvPicPr>
          <p:cNvPr id="5" name="Content Placeholder 4">
            <a:extLst>
              <a:ext uri="{FF2B5EF4-FFF2-40B4-BE49-F238E27FC236}">
                <a16:creationId xmlns:a16="http://schemas.microsoft.com/office/drawing/2014/main" id="{5557658E-183F-156E-10F1-D9EC10886458}"/>
              </a:ext>
            </a:extLst>
          </p:cNvPr>
          <p:cNvPicPr>
            <a:picLocks noGrp="1" noChangeAspect="1"/>
          </p:cNvPicPr>
          <p:nvPr>
            <p:ph idx="1"/>
          </p:nvPr>
        </p:nvPicPr>
        <p:blipFill>
          <a:blip r:embed="rId2"/>
          <a:stretch>
            <a:fillRect/>
          </a:stretch>
        </p:blipFill>
        <p:spPr>
          <a:xfrm>
            <a:off x="5815073" y="1675396"/>
            <a:ext cx="5319851" cy="3881437"/>
          </a:xfrm>
        </p:spPr>
      </p:pic>
      <p:sp>
        <p:nvSpPr>
          <p:cNvPr id="9" name="TextBox 8">
            <a:extLst>
              <a:ext uri="{FF2B5EF4-FFF2-40B4-BE49-F238E27FC236}">
                <a16:creationId xmlns:a16="http://schemas.microsoft.com/office/drawing/2014/main" id="{A6A8D177-9921-37E2-3A04-28BA90BE89D7}"/>
              </a:ext>
            </a:extLst>
          </p:cNvPr>
          <p:cNvSpPr txBox="1"/>
          <p:nvPr/>
        </p:nvSpPr>
        <p:spPr>
          <a:xfrm>
            <a:off x="951722" y="1754155"/>
            <a:ext cx="2636427" cy="2031325"/>
          </a:xfrm>
          <a:prstGeom prst="rect">
            <a:avLst/>
          </a:prstGeom>
          <a:noFill/>
        </p:spPr>
        <p:txBody>
          <a:bodyPr wrap="none" rtlCol="0">
            <a:spAutoFit/>
          </a:bodyPr>
          <a:lstStyle/>
          <a:p>
            <a:pPr marL="342900" indent="-342900">
              <a:buAutoNum type="arabicParenR"/>
            </a:pPr>
            <a:r>
              <a:rPr lang="en-US" dirty="0"/>
              <a:t>Tech Utilization</a:t>
            </a:r>
          </a:p>
          <a:p>
            <a:pPr marL="342900" indent="-342900">
              <a:buAutoNum type="arabicParenR"/>
            </a:pPr>
            <a:r>
              <a:rPr lang="en-US" dirty="0"/>
              <a:t>Shop Utilization</a:t>
            </a:r>
          </a:p>
          <a:p>
            <a:pPr marL="342900" indent="-342900">
              <a:buAutoNum type="arabicParenR"/>
            </a:pPr>
            <a:r>
              <a:rPr lang="en-US" dirty="0"/>
              <a:t>Proper Scheduling </a:t>
            </a:r>
          </a:p>
          <a:p>
            <a:pPr marL="342900" indent="-342900">
              <a:buAutoNum type="arabicParenR"/>
            </a:pPr>
            <a:r>
              <a:rPr lang="en-US" dirty="0"/>
              <a:t>Right Tech Right Job</a:t>
            </a:r>
          </a:p>
          <a:p>
            <a:pPr marL="342900" indent="-342900">
              <a:buAutoNum type="arabicParenR"/>
            </a:pPr>
            <a:r>
              <a:rPr lang="en-US" dirty="0"/>
              <a:t>Training</a:t>
            </a:r>
          </a:p>
          <a:p>
            <a:pPr marL="342900" indent="-342900">
              <a:buAutoNum type="arabicParenR"/>
            </a:pPr>
            <a:r>
              <a:rPr lang="en-US" dirty="0"/>
              <a:t>Staffing</a:t>
            </a:r>
          </a:p>
          <a:p>
            <a:pPr marL="342900" indent="-342900">
              <a:buAutoNum type="arabicParenR"/>
            </a:pPr>
            <a:r>
              <a:rPr lang="en-US" dirty="0"/>
              <a:t>Communication</a:t>
            </a:r>
          </a:p>
        </p:txBody>
      </p:sp>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We currently have the minimum training requirements set by PACCAR</a:t>
            </a:r>
          </a:p>
          <a:p>
            <a:r>
              <a:rPr lang="en-US" dirty="0"/>
              <a:t>We are currently working on getting all other technicians to Master Certification. </a:t>
            </a:r>
          </a:p>
          <a:p>
            <a:r>
              <a:rPr lang="en-US" dirty="0"/>
              <a:t>We are constantly looking for opportunities for training. Availability of classes and staffing tend to make this a difficult process.</a:t>
            </a:r>
          </a:p>
          <a:p>
            <a:endParaRPr lang="en-US" dirty="0"/>
          </a:p>
        </p:txBody>
      </p:sp>
      <p:pic>
        <p:nvPicPr>
          <p:cNvPr id="6" name="Content Placeholder 5">
            <a:extLst>
              <a:ext uri="{FF2B5EF4-FFF2-40B4-BE49-F238E27FC236}">
                <a16:creationId xmlns:a16="http://schemas.microsoft.com/office/drawing/2014/main" id="{362FC2FE-80BB-609C-496D-B8399DEE1F09}"/>
              </a:ext>
            </a:extLst>
          </p:cNvPr>
          <p:cNvPicPr>
            <a:picLocks noGrp="1" noChangeAspect="1"/>
          </p:cNvPicPr>
          <p:nvPr>
            <p:ph sz="half" idx="2"/>
          </p:nvPr>
        </p:nvPicPr>
        <p:blipFill>
          <a:blip r:embed="rId2"/>
          <a:stretch>
            <a:fillRect/>
          </a:stretch>
        </p:blipFill>
        <p:spPr>
          <a:xfrm>
            <a:off x="5089525" y="2532063"/>
            <a:ext cx="4184650" cy="3138487"/>
          </a:xfrm>
        </p:spPr>
      </p:pic>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Knowledgeable technicians</a:t>
            </a:r>
          </a:p>
          <a:p>
            <a:r>
              <a:rPr lang="en-US" dirty="0"/>
              <a:t>Many years of experience</a:t>
            </a:r>
          </a:p>
          <a:p>
            <a:r>
              <a:rPr lang="en-US" dirty="0"/>
              <a:t>Availability of tools and resources</a:t>
            </a:r>
          </a:p>
          <a:p>
            <a:r>
              <a:rPr lang="en-US" dirty="0"/>
              <a:t>Shop size</a:t>
            </a:r>
          </a:p>
          <a:p>
            <a:r>
              <a:rPr lang="en-US" dirty="0"/>
              <a:t>Availability of training</a:t>
            </a:r>
          </a:p>
          <a:p>
            <a:r>
              <a:rPr lang="en-US" dirty="0"/>
              <a:t>Variety of work</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Aged techs</a:t>
            </a:r>
          </a:p>
          <a:p>
            <a:r>
              <a:rPr lang="en-US" dirty="0"/>
              <a:t>Young/inexperienced techs</a:t>
            </a:r>
          </a:p>
          <a:p>
            <a:r>
              <a:rPr lang="en-US" dirty="0"/>
              <a:t>Lack of training</a:t>
            </a:r>
          </a:p>
          <a:p>
            <a:r>
              <a:rPr lang="en-US" dirty="0"/>
              <a:t>Many large jobs</a:t>
            </a:r>
          </a:p>
          <a:p>
            <a:r>
              <a:rPr lang="en-US" dirty="0"/>
              <a:t>Not recommending maintenance</a:t>
            </a:r>
          </a:p>
          <a:p>
            <a:r>
              <a:rPr lang="en-US" dirty="0"/>
              <a:t>Lack of walk around processes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1889</TotalTime>
  <Words>629</Words>
  <Application>Microsoft Office PowerPoint</Application>
  <PresentationFormat>Widescreen</PresentationFormat>
  <Paragraphs>116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Kris Musgrave</cp:lastModifiedBy>
  <cp:revision>8</cp:revision>
  <dcterms:created xsi:type="dcterms:W3CDTF">2022-12-04T13:10:55Z</dcterms:created>
  <dcterms:modified xsi:type="dcterms:W3CDTF">2024-08-23T00:08:59Z</dcterms:modified>
</cp:coreProperties>
</file>