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7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B515FE-635D-4C29-B88A-FB3D80496BCE}" v="5" dt="2024-08-26T20:59:09.7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ndy Tyerman" userId="d5d4c2f0-6afd-4203-abbb-baedc135b92d" providerId="ADAL" clId="{CAB515FE-635D-4C29-B88A-FB3D80496BCE}"/>
    <pc:docChg chg="undo custSel addSld delSld modSld sldOrd">
      <pc:chgData name="Randy Tyerman" userId="d5d4c2f0-6afd-4203-abbb-baedc135b92d" providerId="ADAL" clId="{CAB515FE-635D-4C29-B88A-FB3D80496BCE}" dt="2024-08-26T21:45:36.880" v="11033" actId="5793"/>
      <pc:docMkLst>
        <pc:docMk/>
      </pc:docMkLst>
      <pc:sldChg chg="modSp mod">
        <pc:chgData name="Randy Tyerman" userId="d5d4c2f0-6afd-4203-abbb-baedc135b92d" providerId="ADAL" clId="{CAB515FE-635D-4C29-B88A-FB3D80496BCE}" dt="2024-08-24T02:54:17.796" v="1627" actId="20577"/>
        <pc:sldMkLst>
          <pc:docMk/>
          <pc:sldMk cId="3839221384" sldId="257"/>
        </pc:sldMkLst>
        <pc:spChg chg="mod">
          <ac:chgData name="Randy Tyerman" userId="d5d4c2f0-6afd-4203-abbb-baedc135b92d" providerId="ADAL" clId="{CAB515FE-635D-4C29-B88A-FB3D80496BCE}" dt="2024-08-24T02:54:17.796" v="1627" actId="20577"/>
          <ac:spMkLst>
            <pc:docMk/>
            <pc:sldMk cId="3839221384" sldId="257"/>
            <ac:spMk id="3" creationId="{203A9D90-6288-FF85-A14B-EAAC61E0E9A8}"/>
          </ac:spMkLst>
        </pc:spChg>
      </pc:sldChg>
      <pc:sldChg chg="modSp mod">
        <pc:chgData name="Randy Tyerman" userId="d5d4c2f0-6afd-4203-abbb-baedc135b92d" providerId="ADAL" clId="{CAB515FE-635D-4C29-B88A-FB3D80496BCE}" dt="2024-08-24T03:02:31.518" v="1889" actId="20577"/>
        <pc:sldMkLst>
          <pc:docMk/>
          <pc:sldMk cId="2417698126" sldId="262"/>
        </pc:sldMkLst>
        <pc:spChg chg="mod">
          <ac:chgData name="Randy Tyerman" userId="d5d4c2f0-6afd-4203-abbb-baedc135b92d" providerId="ADAL" clId="{CAB515FE-635D-4C29-B88A-FB3D80496BCE}" dt="2024-08-24T03:02:31.518" v="1889" actId="20577"/>
          <ac:spMkLst>
            <pc:docMk/>
            <pc:sldMk cId="2417698126" sldId="262"/>
            <ac:spMk id="3" creationId="{203A9D90-6288-FF85-A14B-EAAC61E0E9A8}"/>
          </ac:spMkLst>
        </pc:spChg>
      </pc:sldChg>
      <pc:sldChg chg="modSp mod">
        <pc:chgData name="Randy Tyerman" userId="d5d4c2f0-6afd-4203-abbb-baedc135b92d" providerId="ADAL" clId="{CAB515FE-635D-4C29-B88A-FB3D80496BCE}" dt="2024-08-24T02:33:37.102" v="797" actId="20577"/>
        <pc:sldMkLst>
          <pc:docMk/>
          <pc:sldMk cId="3912869560" sldId="263"/>
        </pc:sldMkLst>
        <pc:spChg chg="mod">
          <ac:chgData name="Randy Tyerman" userId="d5d4c2f0-6afd-4203-abbb-baedc135b92d" providerId="ADAL" clId="{CAB515FE-635D-4C29-B88A-FB3D80496BCE}" dt="2024-08-24T02:33:37.102" v="797" actId="20577"/>
          <ac:spMkLst>
            <pc:docMk/>
            <pc:sldMk cId="3912869560" sldId="263"/>
            <ac:spMk id="3" creationId="{203A9D90-6288-FF85-A14B-EAAC61E0E9A8}"/>
          </ac:spMkLst>
        </pc:spChg>
      </pc:sldChg>
      <pc:sldChg chg="modSp mod">
        <pc:chgData name="Randy Tyerman" userId="d5d4c2f0-6afd-4203-abbb-baedc135b92d" providerId="ADAL" clId="{CAB515FE-635D-4C29-B88A-FB3D80496BCE}" dt="2024-08-26T19:06:42.353" v="7115" actId="313"/>
        <pc:sldMkLst>
          <pc:docMk/>
          <pc:sldMk cId="627664966" sldId="264"/>
        </pc:sldMkLst>
        <pc:spChg chg="mod">
          <ac:chgData name="Randy Tyerman" userId="d5d4c2f0-6afd-4203-abbb-baedc135b92d" providerId="ADAL" clId="{CAB515FE-635D-4C29-B88A-FB3D80496BCE}" dt="2024-08-26T19:06:42.353" v="7115" actId="313"/>
          <ac:spMkLst>
            <pc:docMk/>
            <pc:sldMk cId="627664966" sldId="264"/>
            <ac:spMk id="3" creationId="{203A9D90-6288-FF85-A14B-EAAC61E0E9A8}"/>
          </ac:spMkLst>
        </pc:spChg>
      </pc:sldChg>
      <pc:sldChg chg="modSp mod">
        <pc:chgData name="Randy Tyerman" userId="d5d4c2f0-6afd-4203-abbb-baedc135b92d" providerId="ADAL" clId="{CAB515FE-635D-4C29-B88A-FB3D80496BCE}" dt="2024-08-25T03:23:03.718" v="2292" actId="313"/>
        <pc:sldMkLst>
          <pc:docMk/>
          <pc:sldMk cId="3985272254" sldId="265"/>
        </pc:sldMkLst>
        <pc:spChg chg="mod">
          <ac:chgData name="Randy Tyerman" userId="d5d4c2f0-6afd-4203-abbb-baedc135b92d" providerId="ADAL" clId="{CAB515FE-635D-4C29-B88A-FB3D80496BCE}" dt="2024-08-25T03:23:03.718" v="2292" actId="313"/>
          <ac:spMkLst>
            <pc:docMk/>
            <pc:sldMk cId="3985272254" sldId="265"/>
            <ac:spMk id="3" creationId="{203A9D90-6288-FF85-A14B-EAAC61E0E9A8}"/>
          </ac:spMkLst>
        </pc:spChg>
      </pc:sldChg>
      <pc:sldChg chg="modSp mod">
        <pc:chgData name="Randy Tyerman" userId="d5d4c2f0-6afd-4203-abbb-baedc135b92d" providerId="ADAL" clId="{CAB515FE-635D-4C29-B88A-FB3D80496BCE}" dt="2024-08-26T19:18:53.332" v="7493" actId="20577"/>
        <pc:sldMkLst>
          <pc:docMk/>
          <pc:sldMk cId="4226099158" sldId="266"/>
        </pc:sldMkLst>
        <pc:spChg chg="mod">
          <ac:chgData name="Randy Tyerman" userId="d5d4c2f0-6afd-4203-abbb-baedc135b92d" providerId="ADAL" clId="{CAB515FE-635D-4C29-B88A-FB3D80496BCE}" dt="2024-08-26T19:18:53.332" v="7493" actId="20577"/>
          <ac:spMkLst>
            <pc:docMk/>
            <pc:sldMk cId="4226099158" sldId="266"/>
            <ac:spMk id="3" creationId="{203A9D90-6288-FF85-A14B-EAAC61E0E9A8}"/>
          </ac:spMkLst>
        </pc:spChg>
      </pc:sldChg>
      <pc:sldChg chg="modSp mod ord">
        <pc:chgData name="Randy Tyerman" userId="d5d4c2f0-6afd-4203-abbb-baedc135b92d" providerId="ADAL" clId="{CAB515FE-635D-4C29-B88A-FB3D80496BCE}" dt="2024-08-26T20:58:35.849" v="8493" actId="20577"/>
        <pc:sldMkLst>
          <pc:docMk/>
          <pc:sldMk cId="850427537" sldId="267"/>
        </pc:sldMkLst>
        <pc:spChg chg="mod">
          <ac:chgData name="Randy Tyerman" userId="d5d4c2f0-6afd-4203-abbb-baedc135b92d" providerId="ADAL" clId="{CAB515FE-635D-4C29-B88A-FB3D80496BCE}" dt="2024-08-26T20:58:35.849" v="8493" actId="20577"/>
          <ac:spMkLst>
            <pc:docMk/>
            <pc:sldMk cId="850427537" sldId="267"/>
            <ac:spMk id="3" creationId="{203A9D90-6288-FF85-A14B-EAAC61E0E9A8}"/>
          </ac:spMkLst>
        </pc:spChg>
      </pc:sldChg>
      <pc:sldChg chg="modSp mod">
        <pc:chgData name="Randy Tyerman" userId="d5d4c2f0-6afd-4203-abbb-baedc135b92d" providerId="ADAL" clId="{CAB515FE-635D-4C29-B88A-FB3D80496BCE}" dt="2024-08-26T21:12:38.954" v="9105" actId="20577"/>
        <pc:sldMkLst>
          <pc:docMk/>
          <pc:sldMk cId="3364109993" sldId="268"/>
        </pc:sldMkLst>
        <pc:spChg chg="mod">
          <ac:chgData name="Randy Tyerman" userId="d5d4c2f0-6afd-4203-abbb-baedc135b92d" providerId="ADAL" clId="{CAB515FE-635D-4C29-B88A-FB3D80496BCE}" dt="2024-08-26T20:52:06.469" v="7997" actId="1076"/>
          <ac:spMkLst>
            <pc:docMk/>
            <pc:sldMk cId="3364109993" sldId="268"/>
            <ac:spMk id="2" creationId="{103DC290-7A27-95C0-53A2-21B3816BBA33}"/>
          </ac:spMkLst>
        </pc:spChg>
        <pc:graphicFrameChg chg="mod modGraphic">
          <ac:chgData name="Randy Tyerman" userId="d5d4c2f0-6afd-4203-abbb-baedc135b92d" providerId="ADAL" clId="{CAB515FE-635D-4C29-B88A-FB3D80496BCE}" dt="2024-08-26T21:12:38.954" v="9105" actId="20577"/>
          <ac:graphicFrameMkLst>
            <pc:docMk/>
            <pc:sldMk cId="3364109993" sldId="268"/>
            <ac:graphicFrameMk id="4" creationId="{BC8B6778-11BB-9A9A-F0BF-8949F85F8237}"/>
          </ac:graphicFrameMkLst>
        </pc:graphicFrameChg>
      </pc:sldChg>
      <pc:sldChg chg="modSp mod">
        <pc:chgData name="Randy Tyerman" userId="d5d4c2f0-6afd-4203-abbb-baedc135b92d" providerId="ADAL" clId="{CAB515FE-635D-4C29-B88A-FB3D80496BCE}" dt="2024-08-26T21:45:36.880" v="11033" actId="5793"/>
        <pc:sldMkLst>
          <pc:docMk/>
          <pc:sldMk cId="3799370086" sldId="269"/>
        </pc:sldMkLst>
        <pc:spChg chg="mod">
          <ac:chgData name="Randy Tyerman" userId="d5d4c2f0-6afd-4203-abbb-baedc135b92d" providerId="ADAL" clId="{CAB515FE-635D-4C29-B88A-FB3D80496BCE}" dt="2024-08-26T21:45:36.880" v="11033" actId="5793"/>
          <ac:spMkLst>
            <pc:docMk/>
            <pc:sldMk cId="3799370086" sldId="269"/>
            <ac:spMk id="3" creationId="{203A9D90-6288-FF85-A14B-EAAC61E0E9A8}"/>
          </ac:spMkLst>
        </pc:spChg>
      </pc:sldChg>
      <pc:sldChg chg="modSp mod">
        <pc:chgData name="Randy Tyerman" userId="d5d4c2f0-6afd-4203-abbb-baedc135b92d" providerId="ADAL" clId="{CAB515FE-635D-4C29-B88A-FB3D80496BCE}" dt="2024-08-26T18:53:17.422" v="6638" actId="20577"/>
        <pc:sldMkLst>
          <pc:docMk/>
          <pc:sldMk cId="3887641486" sldId="270"/>
        </pc:sldMkLst>
        <pc:spChg chg="mod">
          <ac:chgData name="Randy Tyerman" userId="d5d4c2f0-6afd-4203-abbb-baedc135b92d" providerId="ADAL" clId="{CAB515FE-635D-4C29-B88A-FB3D80496BCE}" dt="2024-08-26T18:53:17.422" v="6638" actId="20577"/>
          <ac:spMkLst>
            <pc:docMk/>
            <pc:sldMk cId="3887641486" sldId="270"/>
            <ac:spMk id="3" creationId="{0CC31931-4847-F763-D4D1-1433E7E0CE49}"/>
          </ac:spMkLst>
        </pc:spChg>
      </pc:sldChg>
      <pc:sldChg chg="modSp mod">
        <pc:chgData name="Randy Tyerman" userId="d5d4c2f0-6afd-4203-abbb-baedc135b92d" providerId="ADAL" clId="{CAB515FE-635D-4C29-B88A-FB3D80496BCE}" dt="2024-08-25T14:27:11.744" v="3963" actId="20577"/>
        <pc:sldMkLst>
          <pc:docMk/>
          <pc:sldMk cId="1306592365" sldId="271"/>
        </pc:sldMkLst>
        <pc:spChg chg="mod">
          <ac:chgData name="Randy Tyerman" userId="d5d4c2f0-6afd-4203-abbb-baedc135b92d" providerId="ADAL" clId="{CAB515FE-635D-4C29-B88A-FB3D80496BCE}" dt="2024-08-25T14:27:11.744" v="3963" actId="20577"/>
          <ac:spMkLst>
            <pc:docMk/>
            <pc:sldMk cId="1306592365" sldId="271"/>
            <ac:spMk id="3" creationId="{0CC31931-4847-F763-D4D1-1433E7E0CE49}"/>
          </ac:spMkLst>
        </pc:spChg>
      </pc:sldChg>
      <pc:sldChg chg="modSp mod ord">
        <pc:chgData name="Randy Tyerman" userId="d5d4c2f0-6afd-4203-abbb-baedc135b92d" providerId="ADAL" clId="{CAB515FE-635D-4C29-B88A-FB3D80496BCE}" dt="2024-08-25T14:49:58.882" v="4877" actId="20577"/>
        <pc:sldMkLst>
          <pc:docMk/>
          <pc:sldMk cId="1901477980" sldId="272"/>
        </pc:sldMkLst>
        <pc:spChg chg="mod">
          <ac:chgData name="Randy Tyerman" userId="d5d4c2f0-6afd-4203-abbb-baedc135b92d" providerId="ADAL" clId="{CAB515FE-635D-4C29-B88A-FB3D80496BCE}" dt="2024-08-25T14:49:58.882" v="4877" actId="20577"/>
          <ac:spMkLst>
            <pc:docMk/>
            <pc:sldMk cId="1901477980" sldId="272"/>
            <ac:spMk id="3" creationId="{0CC31931-4847-F763-D4D1-1433E7E0CE49}"/>
          </ac:spMkLst>
        </pc:spChg>
      </pc:sldChg>
      <pc:sldChg chg="modSp mod">
        <pc:chgData name="Randy Tyerman" userId="d5d4c2f0-6afd-4203-abbb-baedc135b92d" providerId="ADAL" clId="{CAB515FE-635D-4C29-B88A-FB3D80496BCE}" dt="2024-08-26T18:49:22.163" v="6637" actId="20577"/>
        <pc:sldMkLst>
          <pc:docMk/>
          <pc:sldMk cId="3333452679" sldId="273"/>
        </pc:sldMkLst>
        <pc:spChg chg="mod">
          <ac:chgData name="Randy Tyerman" userId="d5d4c2f0-6afd-4203-abbb-baedc135b92d" providerId="ADAL" clId="{CAB515FE-635D-4C29-B88A-FB3D80496BCE}" dt="2024-08-26T18:49:22.163" v="6637" actId="20577"/>
          <ac:spMkLst>
            <pc:docMk/>
            <pc:sldMk cId="3333452679" sldId="273"/>
            <ac:spMk id="3" creationId="{0CC31931-4847-F763-D4D1-1433E7E0CE49}"/>
          </ac:spMkLst>
        </pc:spChg>
      </pc:sldChg>
      <pc:sldChg chg="modSp mod">
        <pc:chgData name="Randy Tyerman" userId="d5d4c2f0-6afd-4203-abbb-baedc135b92d" providerId="ADAL" clId="{CAB515FE-635D-4C29-B88A-FB3D80496BCE}" dt="2024-08-25T15:13:36.635" v="6133" actId="20577"/>
        <pc:sldMkLst>
          <pc:docMk/>
          <pc:sldMk cId="3881429727" sldId="274"/>
        </pc:sldMkLst>
        <pc:spChg chg="mod">
          <ac:chgData name="Randy Tyerman" userId="d5d4c2f0-6afd-4203-abbb-baedc135b92d" providerId="ADAL" clId="{CAB515FE-635D-4C29-B88A-FB3D80496BCE}" dt="2024-08-25T15:13:16.035" v="6086" actId="27636"/>
          <ac:spMkLst>
            <pc:docMk/>
            <pc:sldMk cId="3881429727" sldId="274"/>
            <ac:spMk id="3" creationId="{9D414812-1DC4-25C3-C4F1-1FD91DC3043E}"/>
          </ac:spMkLst>
        </pc:spChg>
        <pc:spChg chg="mod">
          <ac:chgData name="Randy Tyerman" userId="d5d4c2f0-6afd-4203-abbb-baedc135b92d" providerId="ADAL" clId="{CAB515FE-635D-4C29-B88A-FB3D80496BCE}" dt="2024-08-25T15:13:36.635" v="6133" actId="20577"/>
          <ac:spMkLst>
            <pc:docMk/>
            <pc:sldMk cId="3881429727" sldId="274"/>
            <ac:spMk id="4" creationId="{624C40E3-6898-CF66-B86D-432B65FDE561}"/>
          </ac:spMkLst>
        </pc:spChg>
      </pc:sldChg>
      <pc:sldChg chg="modSp mod">
        <pc:chgData name="Randy Tyerman" userId="d5d4c2f0-6afd-4203-abbb-baedc135b92d" providerId="ADAL" clId="{CAB515FE-635D-4C29-B88A-FB3D80496BCE}" dt="2024-08-26T17:45:10.778" v="6611" actId="20577"/>
        <pc:sldMkLst>
          <pc:docMk/>
          <pc:sldMk cId="3899094933" sldId="275"/>
        </pc:sldMkLst>
        <pc:spChg chg="mod">
          <ac:chgData name="Randy Tyerman" userId="d5d4c2f0-6afd-4203-abbb-baedc135b92d" providerId="ADAL" clId="{CAB515FE-635D-4C29-B88A-FB3D80496BCE}" dt="2024-08-26T17:45:10.778" v="6611" actId="20577"/>
          <ac:spMkLst>
            <pc:docMk/>
            <pc:sldMk cId="3899094933" sldId="275"/>
            <ac:spMk id="3" creationId="{D7203F1C-8E18-9115-CD2F-625622287D49}"/>
          </ac:spMkLst>
        </pc:spChg>
      </pc:sldChg>
      <pc:sldChg chg="new del">
        <pc:chgData name="Randy Tyerman" userId="d5d4c2f0-6afd-4203-abbb-baedc135b92d" providerId="ADAL" clId="{CAB515FE-635D-4C29-B88A-FB3D80496BCE}" dt="2024-08-26T20:52:53.406" v="7999" actId="2696"/>
        <pc:sldMkLst>
          <pc:docMk/>
          <pc:sldMk cId="3372521669" sldId="276"/>
        </pc:sldMkLst>
      </pc:sldChg>
      <pc:sldChg chg="modSp add mod ord">
        <pc:chgData name="Randy Tyerman" userId="d5d4c2f0-6afd-4203-abbb-baedc135b92d" providerId="ADAL" clId="{CAB515FE-635D-4C29-B88A-FB3D80496BCE}" dt="2024-08-26T21:01:37.826" v="8620" actId="14100"/>
        <pc:sldMkLst>
          <pc:docMk/>
          <pc:sldMk cId="3311419813" sldId="277"/>
        </pc:sldMkLst>
        <pc:spChg chg="mod">
          <ac:chgData name="Randy Tyerman" userId="d5d4c2f0-6afd-4203-abbb-baedc135b92d" providerId="ADAL" clId="{CAB515FE-635D-4C29-B88A-FB3D80496BCE}" dt="2024-08-26T21:01:13.391" v="8616" actId="14100"/>
          <ac:spMkLst>
            <pc:docMk/>
            <pc:sldMk cId="3311419813" sldId="277"/>
            <ac:spMk id="2" creationId="{103DC290-7A27-95C0-53A2-21B3816BBA33}"/>
          </ac:spMkLst>
        </pc:spChg>
        <pc:spChg chg="mod">
          <ac:chgData name="Randy Tyerman" userId="d5d4c2f0-6afd-4203-abbb-baedc135b92d" providerId="ADAL" clId="{CAB515FE-635D-4C29-B88A-FB3D80496BCE}" dt="2024-08-26T21:01:20.251" v="8617" actId="688"/>
          <ac:spMkLst>
            <pc:docMk/>
            <pc:sldMk cId="3311419813" sldId="277"/>
            <ac:spMk id="3" creationId="{203A9D90-6288-FF85-A14B-EAAC61E0E9A8}"/>
          </ac:spMkLst>
        </pc:spChg>
        <pc:graphicFrameChg chg="mod modGraphic">
          <ac:chgData name="Randy Tyerman" userId="d5d4c2f0-6afd-4203-abbb-baedc135b92d" providerId="ADAL" clId="{CAB515FE-635D-4C29-B88A-FB3D80496BCE}" dt="2024-08-26T21:01:37.826" v="8620" actId="14100"/>
          <ac:graphicFrameMkLst>
            <pc:docMk/>
            <pc:sldMk cId="3311419813" sldId="277"/>
            <ac:graphicFrameMk id="4" creationId="{BC8B6778-11BB-9A9A-F0BF-8949F85F8237}"/>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8/26/2024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Randy Tyerman ATD051</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Bring in off make customers</a:t>
            </a:r>
          </a:p>
          <a:p>
            <a:pPr lvl="1"/>
            <a:r>
              <a:rPr lang="en-US" dirty="0"/>
              <a:t>Expanded services offering</a:t>
            </a:r>
          </a:p>
          <a:p>
            <a:pPr lvl="1"/>
            <a:r>
              <a:rPr lang="en-US" dirty="0"/>
              <a:t>Seek out new customers</a:t>
            </a:r>
          </a:p>
          <a:p>
            <a:pPr lvl="1"/>
            <a:r>
              <a:rPr lang="en-US" dirty="0"/>
              <a:t>Loyalty Rewards for customers</a:t>
            </a:r>
          </a:p>
          <a:p>
            <a:pPr lvl="1"/>
            <a:r>
              <a:rPr lang="en-US" dirty="0"/>
              <a:t>Building a new shop</a:t>
            </a:r>
          </a:p>
          <a:p>
            <a:pPr lvl="1"/>
            <a:r>
              <a:rPr lang="en-US" dirty="0"/>
              <a:t>Selling work from inspections</a:t>
            </a:r>
          </a:p>
          <a:p>
            <a:pPr lvl="1"/>
            <a:r>
              <a:rPr lang="en-US" dirty="0"/>
              <a:t>Hire more technicians</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Smaller shops with lower rates and less overhead</a:t>
            </a:r>
          </a:p>
          <a:p>
            <a:pPr lvl="1"/>
            <a:r>
              <a:rPr lang="en-US" dirty="0"/>
              <a:t>Competitors stealing technicians</a:t>
            </a:r>
          </a:p>
          <a:p>
            <a:pPr lvl="1"/>
            <a:r>
              <a:rPr lang="en-US" dirty="0"/>
              <a:t>The “culture” of the trucking industry at the moment</a:t>
            </a:r>
          </a:p>
          <a:p>
            <a:pPr lvl="1"/>
            <a:r>
              <a:rPr lang="en-US" dirty="0"/>
              <a:t>The slowing economy, low trucking rates and high prices of new trucks</a:t>
            </a:r>
          </a:p>
          <a:p>
            <a:pPr lvl="1"/>
            <a:r>
              <a:rPr lang="en-US" dirty="0"/>
              <a:t>The sister store that works on the essentially the same truck with a different body</a:t>
            </a:r>
          </a:p>
          <a:p>
            <a:pPr lvl="1"/>
            <a:r>
              <a:rPr lang="en-US" dirty="0"/>
              <a:t>Low market share </a:t>
            </a:r>
          </a:p>
          <a:p>
            <a:pPr lvl="1"/>
            <a:r>
              <a:rPr lang="en-US" dirty="0"/>
              <a:t>Competitors have more service availability, more bays, techs and locations.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Improve gross on customer-pay Ros and the overall gross for the service department.</a:t>
            </a:r>
          </a:p>
          <a:p>
            <a:pPr lvl="1"/>
            <a:r>
              <a:rPr lang="en-US" dirty="0"/>
              <a:t>Improve poor technician proficiency.</a:t>
            </a:r>
          </a:p>
          <a:p>
            <a:pPr lvl="1"/>
            <a:r>
              <a:rPr lang="en-US" dirty="0"/>
              <a:t>Increase the number of Ro’s written per day and the hours sold on them.</a:t>
            </a:r>
          </a:p>
          <a:p>
            <a:pPr lvl="1"/>
            <a:r>
              <a:rPr lang="en-US" dirty="0"/>
              <a:t>Decrease the cycle time per ro.</a:t>
            </a:r>
          </a:p>
          <a:p>
            <a:pPr lvl="1"/>
            <a:r>
              <a:rPr lang="en-US" dirty="0"/>
              <a:t>Increase Shop Utilization</a:t>
            </a:r>
          </a:p>
          <a:p>
            <a:pPr lvl="1"/>
            <a:endParaRPr lang="en-US" dirty="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Devise a proper shop loading/ scheduling procedure.</a:t>
            </a:r>
          </a:p>
          <a:p>
            <a:pPr lvl="1"/>
            <a:r>
              <a:rPr lang="en-US" dirty="0"/>
              <a:t>Shop our competitors to keep us competitive.</a:t>
            </a:r>
          </a:p>
          <a:p>
            <a:pPr lvl="1"/>
            <a:r>
              <a:rPr lang="en-US" dirty="0"/>
              <a:t>Build out more jobs in Procede and Assist for more consistent pricing to the customer. </a:t>
            </a:r>
          </a:p>
          <a:p>
            <a:pPr lvl="1"/>
            <a:r>
              <a:rPr lang="en-US" dirty="0"/>
              <a:t>Increase the ELR by increasing the work mix, as we don’t really have a mix anymore.</a:t>
            </a:r>
          </a:p>
          <a:p>
            <a:pPr lvl="1"/>
            <a:r>
              <a:rPr lang="en-US" dirty="0"/>
              <a:t>Increase the all makes work to fill the shop.</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Advertise our service specials using our product support staff.</a:t>
            </a:r>
          </a:p>
          <a:p>
            <a:pPr lvl="1"/>
            <a:r>
              <a:rPr lang="en-US" dirty="0"/>
              <a:t>Advise product support staff of available time in shop scheduling and talk to customers to fill the time.</a:t>
            </a:r>
          </a:p>
          <a:p>
            <a:pPr lvl="1"/>
            <a:r>
              <a:rPr lang="en-US" dirty="0"/>
              <a:t>Have a “town hall” meeting quarterly with all staff.</a:t>
            </a:r>
          </a:p>
          <a:p>
            <a:pPr lvl="1"/>
            <a:r>
              <a:rPr lang="en-US" dirty="0"/>
              <a:t> Hold a weekly shop meeting to include shop and tool maintenance issues.</a:t>
            </a:r>
          </a:p>
          <a:p>
            <a:pPr lvl="1"/>
            <a:r>
              <a:rPr lang="en-US" dirty="0"/>
              <a:t>Revise shop controller’s pay plan to reflect technician performance.</a:t>
            </a:r>
          </a:p>
          <a:p>
            <a:pPr lvl="1"/>
            <a:r>
              <a:rPr lang="en-US" dirty="0"/>
              <a:t>Offer a loyalty discount program</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37419" y="334298"/>
            <a:ext cx="8536582" cy="1170038"/>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45054366"/>
              </p:ext>
            </p:extLst>
          </p:nvPr>
        </p:nvGraphicFramePr>
        <p:xfrm>
          <a:off x="540774" y="1789472"/>
          <a:ext cx="10225549" cy="5528265"/>
        </p:xfrm>
        <a:graphic>
          <a:graphicData uri="http://schemas.openxmlformats.org/drawingml/2006/table">
            <a:tbl>
              <a:tblPr firstRow="1" bandRow="1">
                <a:tableStyleId>{5C22544A-7EE6-4342-B048-85BDC9FD1C3A}</a:tableStyleId>
              </a:tblPr>
              <a:tblGrid>
                <a:gridCol w="3155519">
                  <a:extLst>
                    <a:ext uri="{9D8B030D-6E8A-4147-A177-3AD203B41FA5}">
                      <a16:colId xmlns:a16="http://schemas.microsoft.com/office/drawing/2014/main" val="2235853955"/>
                    </a:ext>
                  </a:extLst>
                </a:gridCol>
                <a:gridCol w="3535015">
                  <a:extLst>
                    <a:ext uri="{9D8B030D-6E8A-4147-A177-3AD203B41FA5}">
                      <a16:colId xmlns:a16="http://schemas.microsoft.com/office/drawing/2014/main" val="4174400132"/>
                    </a:ext>
                  </a:extLst>
                </a:gridCol>
                <a:gridCol w="3535015">
                  <a:extLst>
                    <a:ext uri="{9D8B030D-6E8A-4147-A177-3AD203B41FA5}">
                      <a16:colId xmlns:a16="http://schemas.microsoft.com/office/drawing/2014/main" val="1146395385"/>
                    </a:ext>
                  </a:extLst>
                </a:gridCol>
              </a:tblGrid>
              <a:tr h="469060">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70085">
                <a:tc>
                  <a:txBody>
                    <a:bodyPr/>
                    <a:lstStyle/>
                    <a:p>
                      <a:r>
                        <a:rPr lang="en-US" dirty="0"/>
                        <a:t>Hold quarterly “town hall” meeting with all staff</a:t>
                      </a:r>
                    </a:p>
                  </a:txBody>
                  <a:tcPr/>
                </a:tc>
                <a:tc>
                  <a:txBody>
                    <a:bodyPr/>
                    <a:lstStyle/>
                    <a:p>
                      <a:r>
                        <a:rPr lang="en-US" dirty="0"/>
                        <a:t>GM</a:t>
                      </a:r>
                    </a:p>
                  </a:txBody>
                  <a:tcPr/>
                </a:tc>
                <a:tc>
                  <a:txBody>
                    <a:bodyPr/>
                    <a:lstStyle/>
                    <a:p>
                      <a:r>
                        <a:rPr lang="en-US" dirty="0"/>
                        <a:t>Sept 1</a:t>
                      </a:r>
                    </a:p>
                  </a:txBody>
                  <a:tcPr/>
                </a:tc>
                <a:extLst>
                  <a:ext uri="{0D108BD9-81ED-4DB2-BD59-A6C34878D82A}">
                    <a16:rowId xmlns:a16="http://schemas.microsoft.com/office/drawing/2014/main" val="2400365483"/>
                  </a:ext>
                </a:extLst>
              </a:tr>
              <a:tr h="600996">
                <a:tc>
                  <a:txBody>
                    <a:bodyPr/>
                    <a:lstStyle/>
                    <a:p>
                      <a:r>
                        <a:rPr lang="en-US" dirty="0"/>
                        <a:t>Create shop controller pay plan</a:t>
                      </a:r>
                    </a:p>
                  </a:txBody>
                  <a:tcPr/>
                </a:tc>
                <a:tc>
                  <a:txBody>
                    <a:bodyPr/>
                    <a:lstStyle/>
                    <a:p>
                      <a:r>
                        <a:rPr lang="en-US" dirty="0"/>
                        <a:t>GM/ Service Manager</a:t>
                      </a:r>
                    </a:p>
                  </a:txBody>
                  <a:tcPr/>
                </a:tc>
                <a:tc>
                  <a:txBody>
                    <a:bodyPr/>
                    <a:lstStyle/>
                    <a:p>
                      <a:r>
                        <a:rPr lang="en-US" dirty="0"/>
                        <a:t>Oct 1</a:t>
                      </a:r>
                    </a:p>
                  </a:txBody>
                  <a:tcPr/>
                </a:tc>
                <a:extLst>
                  <a:ext uri="{0D108BD9-81ED-4DB2-BD59-A6C34878D82A}">
                    <a16:rowId xmlns:a16="http://schemas.microsoft.com/office/drawing/2014/main" val="107845787"/>
                  </a:ext>
                </a:extLst>
              </a:tr>
              <a:tr h="858565">
                <a:tc>
                  <a:txBody>
                    <a:bodyPr/>
                    <a:lstStyle/>
                    <a:p>
                      <a:r>
                        <a:rPr lang="en-US" dirty="0"/>
                        <a:t>Develop shop planner to organize shop loading and hours available</a:t>
                      </a:r>
                    </a:p>
                  </a:txBody>
                  <a:tcPr/>
                </a:tc>
                <a:tc>
                  <a:txBody>
                    <a:bodyPr/>
                    <a:lstStyle/>
                    <a:p>
                      <a:r>
                        <a:rPr lang="en-US" dirty="0"/>
                        <a:t>Service Manager/ Shop Controller</a:t>
                      </a:r>
                    </a:p>
                  </a:txBody>
                  <a:tcPr/>
                </a:tc>
                <a:tc>
                  <a:txBody>
                    <a:bodyPr/>
                    <a:lstStyle/>
                    <a:p>
                      <a:r>
                        <a:rPr lang="en-US" dirty="0"/>
                        <a:t>Oct 1</a:t>
                      </a:r>
                    </a:p>
                  </a:txBody>
                  <a:tcPr/>
                </a:tc>
                <a:extLst>
                  <a:ext uri="{0D108BD9-81ED-4DB2-BD59-A6C34878D82A}">
                    <a16:rowId xmlns:a16="http://schemas.microsoft.com/office/drawing/2014/main" val="1530126605"/>
                  </a:ext>
                </a:extLst>
              </a:tr>
              <a:tr h="600996">
                <a:tc>
                  <a:txBody>
                    <a:bodyPr/>
                    <a:lstStyle/>
                    <a:p>
                      <a:r>
                        <a:rPr lang="en-US" dirty="0"/>
                        <a:t>Shop competitors and post results</a:t>
                      </a:r>
                    </a:p>
                  </a:txBody>
                  <a:tcPr/>
                </a:tc>
                <a:tc>
                  <a:txBody>
                    <a:bodyPr/>
                    <a:lstStyle/>
                    <a:p>
                      <a:r>
                        <a:rPr lang="en-US" dirty="0"/>
                        <a:t>Service Manager</a:t>
                      </a:r>
                    </a:p>
                  </a:txBody>
                  <a:tcPr/>
                </a:tc>
                <a:tc>
                  <a:txBody>
                    <a:bodyPr/>
                    <a:lstStyle/>
                    <a:p>
                      <a:r>
                        <a:rPr lang="en-US" dirty="0"/>
                        <a:t>Sept 1</a:t>
                      </a:r>
                    </a:p>
                  </a:txBody>
                  <a:tcPr/>
                </a:tc>
                <a:extLst>
                  <a:ext uri="{0D108BD9-81ED-4DB2-BD59-A6C34878D82A}">
                    <a16:rowId xmlns:a16="http://schemas.microsoft.com/office/drawing/2014/main" val="1950345431"/>
                  </a:ext>
                </a:extLst>
              </a:tr>
              <a:tr h="858565">
                <a:tc>
                  <a:txBody>
                    <a:bodyPr/>
                    <a:lstStyle/>
                    <a:p>
                      <a:r>
                        <a:rPr lang="en-US" dirty="0"/>
                        <a:t>Advertise service specials and promote loyalty program</a:t>
                      </a:r>
                    </a:p>
                  </a:txBody>
                  <a:tcPr/>
                </a:tc>
                <a:tc>
                  <a:txBody>
                    <a:bodyPr/>
                    <a:lstStyle/>
                    <a:p>
                      <a:r>
                        <a:rPr lang="en-US" dirty="0"/>
                        <a:t>Service Manager / Product Support Staff</a:t>
                      </a:r>
                    </a:p>
                  </a:txBody>
                  <a:tcPr/>
                </a:tc>
                <a:tc>
                  <a:txBody>
                    <a:bodyPr/>
                    <a:lstStyle/>
                    <a:p>
                      <a:r>
                        <a:rPr lang="en-US" dirty="0"/>
                        <a:t>Oct 1</a:t>
                      </a:r>
                    </a:p>
                  </a:txBody>
                  <a:tcPr/>
                </a:tc>
                <a:extLst>
                  <a:ext uri="{0D108BD9-81ED-4DB2-BD59-A6C34878D82A}">
                    <a16:rowId xmlns:a16="http://schemas.microsoft.com/office/drawing/2014/main" val="1960891333"/>
                  </a:ext>
                </a:extLst>
              </a:tr>
              <a:tr h="858565">
                <a:tc>
                  <a:txBody>
                    <a:bodyPr/>
                    <a:lstStyle/>
                    <a:p>
                      <a:r>
                        <a:rPr lang="en-US" dirty="0"/>
                        <a:t>Hold weekly shop meeting to include shop tools and maintenance</a:t>
                      </a:r>
                    </a:p>
                  </a:txBody>
                  <a:tcPr/>
                </a:tc>
                <a:tc>
                  <a:txBody>
                    <a:bodyPr/>
                    <a:lstStyle/>
                    <a:p>
                      <a:r>
                        <a:rPr lang="en-US" dirty="0"/>
                        <a:t>Service Manager</a:t>
                      </a:r>
                    </a:p>
                  </a:txBody>
                  <a:tcPr/>
                </a:tc>
                <a:tc>
                  <a:txBody>
                    <a:bodyPr/>
                    <a:lstStyle/>
                    <a:p>
                      <a:r>
                        <a:rPr lang="en-US" dirty="0"/>
                        <a:t>Sept 4</a:t>
                      </a:r>
                    </a:p>
                    <a:p>
                      <a:endParaRPr lang="en-US" dirty="0"/>
                    </a:p>
                  </a:txBody>
                  <a:tcPr/>
                </a:tc>
                <a:extLst>
                  <a:ext uri="{0D108BD9-81ED-4DB2-BD59-A6C34878D82A}">
                    <a16:rowId xmlns:a16="http://schemas.microsoft.com/office/drawing/2014/main" val="4137224325"/>
                  </a:ext>
                </a:extLst>
              </a:tr>
              <a:tr h="343426">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11419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59096432"/>
              </p:ext>
            </p:extLst>
          </p:nvPr>
        </p:nvGraphicFramePr>
        <p:xfrm>
          <a:off x="766916" y="1818625"/>
          <a:ext cx="9041316" cy="5523469"/>
        </p:xfrm>
        <a:graphic>
          <a:graphicData uri="http://schemas.openxmlformats.org/drawingml/2006/table">
            <a:tbl>
              <a:tblPr firstRow="1" bandRow="1">
                <a:tableStyleId>{5C22544A-7EE6-4342-B048-85BDC9FD1C3A}</a:tableStyleId>
              </a:tblPr>
              <a:tblGrid>
                <a:gridCol w="3059656">
                  <a:extLst>
                    <a:ext uri="{9D8B030D-6E8A-4147-A177-3AD203B41FA5}">
                      <a16:colId xmlns:a16="http://schemas.microsoft.com/office/drawing/2014/main" val="2235853955"/>
                    </a:ext>
                  </a:extLst>
                </a:gridCol>
                <a:gridCol w="2990830">
                  <a:extLst>
                    <a:ext uri="{9D8B030D-6E8A-4147-A177-3AD203B41FA5}">
                      <a16:colId xmlns:a16="http://schemas.microsoft.com/office/drawing/2014/main" val="4174400132"/>
                    </a:ext>
                  </a:extLst>
                </a:gridCol>
                <a:gridCol w="2990830">
                  <a:extLst>
                    <a:ext uri="{9D8B030D-6E8A-4147-A177-3AD203B41FA5}">
                      <a16:colId xmlns:a16="http://schemas.microsoft.com/office/drawing/2014/main" val="1146395385"/>
                    </a:ext>
                  </a:extLst>
                </a:gridCol>
              </a:tblGrid>
              <a:tr h="58531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8361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Advertise service specials and promote loyalty program</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Manager / Product Support Staff</a:t>
                      </a:r>
                    </a:p>
                    <a:p>
                      <a:endParaRPr lang="en-US" dirty="0"/>
                    </a:p>
                  </a:txBody>
                  <a:tcPr/>
                </a:tc>
                <a:tc>
                  <a:txBody>
                    <a:bodyPr/>
                    <a:lstStyle/>
                    <a:p>
                      <a:r>
                        <a:rPr lang="en-US" dirty="0"/>
                        <a:t>Oct 1</a:t>
                      </a:r>
                    </a:p>
                  </a:txBody>
                  <a:tcPr/>
                </a:tc>
                <a:extLst>
                  <a:ext uri="{0D108BD9-81ED-4DB2-BD59-A6C34878D82A}">
                    <a16:rowId xmlns:a16="http://schemas.microsoft.com/office/drawing/2014/main" val="2400365483"/>
                  </a:ext>
                </a:extLst>
              </a:tr>
              <a:tr h="585311">
                <a:tc>
                  <a:txBody>
                    <a:bodyPr/>
                    <a:lstStyle/>
                    <a:p>
                      <a:r>
                        <a:rPr lang="en-US" dirty="0"/>
                        <a:t>Promote all makes repairs to our customers</a:t>
                      </a:r>
                    </a:p>
                  </a:txBody>
                  <a:tcPr/>
                </a:tc>
                <a:tc>
                  <a:txBody>
                    <a:bodyPr/>
                    <a:lstStyle/>
                    <a:p>
                      <a:r>
                        <a:rPr lang="en-US" dirty="0"/>
                        <a:t>Service Manager / Product Support Staff</a:t>
                      </a:r>
                    </a:p>
                  </a:txBody>
                  <a:tcPr/>
                </a:tc>
                <a:tc>
                  <a:txBody>
                    <a:bodyPr/>
                    <a:lstStyle/>
                    <a:p>
                      <a:r>
                        <a:rPr lang="en-US" dirty="0"/>
                        <a:t>Oct 1</a:t>
                      </a:r>
                    </a:p>
                  </a:txBody>
                  <a:tcPr/>
                </a:tc>
                <a:extLst>
                  <a:ext uri="{0D108BD9-81ED-4DB2-BD59-A6C34878D82A}">
                    <a16:rowId xmlns:a16="http://schemas.microsoft.com/office/drawing/2014/main" val="107845787"/>
                  </a:ext>
                </a:extLst>
              </a:tr>
              <a:tr h="706100">
                <a:tc>
                  <a:txBody>
                    <a:bodyPr/>
                    <a:lstStyle/>
                    <a:p>
                      <a:r>
                        <a:rPr lang="en-US" dirty="0"/>
                        <a:t>Menu price labor for common all makes jobs</a:t>
                      </a:r>
                    </a:p>
                  </a:txBody>
                  <a:tcPr/>
                </a:tc>
                <a:tc>
                  <a:txBody>
                    <a:bodyPr/>
                    <a:lstStyle/>
                    <a:p>
                      <a:r>
                        <a:rPr lang="en-US" dirty="0"/>
                        <a:t>Service Manger/ Service Advisors and Shop Controller</a:t>
                      </a:r>
                    </a:p>
                  </a:txBody>
                  <a:tcPr/>
                </a:tc>
                <a:tc>
                  <a:txBody>
                    <a:bodyPr/>
                    <a:lstStyle/>
                    <a:p>
                      <a:r>
                        <a:rPr lang="en-US" dirty="0"/>
                        <a:t>Oct 1</a:t>
                      </a:r>
                    </a:p>
                  </a:txBody>
                  <a:tcPr/>
                </a:tc>
                <a:extLst>
                  <a:ext uri="{0D108BD9-81ED-4DB2-BD59-A6C34878D82A}">
                    <a16:rowId xmlns:a16="http://schemas.microsoft.com/office/drawing/2014/main" val="1530126605"/>
                  </a:ext>
                </a:extLst>
              </a:tr>
              <a:tr h="494269">
                <a:tc>
                  <a:txBody>
                    <a:bodyPr/>
                    <a:lstStyle/>
                    <a:p>
                      <a:r>
                        <a:rPr lang="en-US" dirty="0"/>
                        <a:t>Extend Service Hours</a:t>
                      </a:r>
                    </a:p>
                  </a:txBody>
                  <a:tcPr/>
                </a:tc>
                <a:tc>
                  <a:txBody>
                    <a:bodyPr/>
                    <a:lstStyle/>
                    <a:p>
                      <a:r>
                        <a:rPr lang="en-US" dirty="0"/>
                        <a:t>Service Manager</a:t>
                      </a:r>
                    </a:p>
                  </a:txBody>
                  <a:tcPr/>
                </a:tc>
                <a:tc>
                  <a:txBody>
                    <a:bodyPr/>
                    <a:lstStyle/>
                    <a:p>
                      <a:r>
                        <a:rPr lang="en-US" dirty="0"/>
                        <a:t>Jan 2, 2025</a:t>
                      </a:r>
                    </a:p>
                  </a:txBody>
                  <a:tcPr/>
                </a:tc>
                <a:extLst>
                  <a:ext uri="{0D108BD9-81ED-4DB2-BD59-A6C34878D82A}">
                    <a16:rowId xmlns:a16="http://schemas.microsoft.com/office/drawing/2014/main" val="1950345431"/>
                  </a:ext>
                </a:extLst>
              </a:tr>
              <a:tr h="706100">
                <a:tc>
                  <a:txBody>
                    <a:bodyPr/>
                    <a:lstStyle/>
                    <a:p>
                      <a:r>
                        <a:rPr lang="en-US" dirty="0"/>
                        <a:t>Make sure parts pricing for competitive all makes repairs is in line.</a:t>
                      </a:r>
                    </a:p>
                  </a:txBody>
                  <a:tcPr/>
                </a:tc>
                <a:tc>
                  <a:txBody>
                    <a:bodyPr/>
                    <a:lstStyle/>
                    <a:p>
                      <a:r>
                        <a:rPr lang="en-US" dirty="0"/>
                        <a:t>Parts Manager</a:t>
                      </a:r>
                    </a:p>
                  </a:txBody>
                  <a:tcPr/>
                </a:tc>
                <a:tc>
                  <a:txBody>
                    <a:bodyPr/>
                    <a:lstStyle/>
                    <a:p>
                      <a:r>
                        <a:rPr lang="en-US" dirty="0"/>
                        <a:t>Oct 1</a:t>
                      </a:r>
                    </a:p>
                  </a:txBody>
                  <a:tcPr/>
                </a:tc>
                <a:extLst>
                  <a:ext uri="{0D108BD9-81ED-4DB2-BD59-A6C34878D82A}">
                    <a16:rowId xmlns:a16="http://schemas.microsoft.com/office/drawing/2014/main" val="1960891333"/>
                  </a:ext>
                </a:extLst>
              </a:tr>
              <a:tr h="334463">
                <a:tc>
                  <a:txBody>
                    <a:bodyPr/>
                    <a:lstStyle/>
                    <a:p>
                      <a:r>
                        <a:rPr lang="en-US" dirty="0"/>
                        <a:t>Train staff in lost sale tracking</a:t>
                      </a:r>
                    </a:p>
                  </a:txBody>
                  <a:tcPr/>
                </a:tc>
                <a:tc>
                  <a:txBody>
                    <a:bodyPr/>
                    <a:lstStyle/>
                    <a:p>
                      <a:r>
                        <a:rPr lang="en-US" dirty="0"/>
                        <a:t>Parts Manager</a:t>
                      </a:r>
                    </a:p>
                  </a:txBody>
                  <a:tcPr/>
                </a:tc>
                <a:tc>
                  <a:txBody>
                    <a:bodyPr/>
                    <a:lstStyle/>
                    <a:p>
                      <a:r>
                        <a:rPr lang="en-US" dirty="0"/>
                        <a:t>Oct 1</a:t>
                      </a:r>
                    </a:p>
                  </a:txBody>
                  <a:tcPr/>
                </a:tc>
                <a:extLst>
                  <a:ext uri="{0D108BD9-81ED-4DB2-BD59-A6C34878D82A}">
                    <a16:rowId xmlns:a16="http://schemas.microsoft.com/office/drawing/2014/main" val="4137224325"/>
                  </a:ext>
                </a:extLst>
              </a:tr>
              <a:tr h="334463">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Synopsis</a:t>
            </a:r>
          </a:p>
          <a:p>
            <a:pPr lvl="1"/>
            <a:r>
              <a:rPr lang="en-US" dirty="0"/>
              <a:t>It is a common theme that we lack around internal communication. The staff needs some reassurances about what is happening with our customers, the industry, our market and our future for growth and development. Our new building will be ready for us the middle of next year. </a:t>
            </a:r>
          </a:p>
          <a:p>
            <a:pPr lvl="1"/>
            <a:r>
              <a:rPr lang="en-US" dirty="0"/>
              <a:t>The lack of shop planning is evident. This makes it difficult for the advisor to accurately set appointments and give the customer an accurate promise time to the customer for completion. Some research is going to be needed on how or what we use for a better method to plan the workload.</a:t>
            </a:r>
          </a:p>
          <a:p>
            <a:pPr lvl="1"/>
            <a:r>
              <a:rPr lang="en-US" dirty="0"/>
              <a:t>We are missing a lot when it comes to the maintenance and competitive repairs. We basically don’t have any. By knowing our competitors by shopping them and comparing the total cost of repair we can show our customers that we are competitive, and we can really add value, as the downtime event is shorter thus getting the truck on the road faster.</a:t>
            </a:r>
          </a:p>
          <a:p>
            <a:pPr lvl="1"/>
            <a:r>
              <a:rPr lang="en-US" dirty="0"/>
              <a:t>Advertising the service department is a must. We need to use our product support staff who are in consent contact with our customers to promote specials and sell our available time.</a:t>
            </a:r>
          </a:p>
          <a:p>
            <a:pPr lvl="1"/>
            <a:r>
              <a:rPr lang="en-US" dirty="0"/>
              <a:t>We have a gross revenue issue, focusing on selling every dollar is key. Working on keeping the WIP in order is something that our non-productive service staff need to keep control of. The number of technicians we have can work however we need to have them producing. </a:t>
            </a:r>
          </a:p>
          <a:p>
            <a:pPr lvl="1"/>
            <a:r>
              <a:rPr lang="en-US" dirty="0"/>
              <a:t>We must continue to invest in our staff in training and tools, this will support our growth into the future.</a:t>
            </a:r>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the gross % is not far off. The customer pay is shy of the 70% by quite a bit, this leads to higher internal and warranty.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to focus on the customer pay sales and the gross on internal is low. </a:t>
            </a:r>
          </a:p>
          <a:p>
            <a:r>
              <a:rPr lang="en-US" dirty="0">
                <a:solidFill>
                  <a:srgbClr val="221E1F"/>
                </a:solidFill>
                <a:latin typeface="Calibri" panose="020F0502020204030204" pitchFamily="34" charset="0"/>
              </a:rPr>
              <a:t>We need to raise the internal rate of internal work. We also need to sell ourselves to our customers, capture the customer pay work off the inspections, sell more hours by having consistent pricing for CP jobs.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 ability to look at the picture needs to be looked at weekly, on how we are shaping up for the month.</a:t>
            </a:r>
          </a:p>
          <a:p>
            <a:endParaRPr lang="en-US" dirty="0"/>
          </a:p>
        </p:txBody>
      </p:sp>
      <p:pic>
        <p:nvPicPr>
          <p:cNvPr id="9" name="Content Placeholder 8">
            <a:extLst>
              <a:ext uri="{FF2B5EF4-FFF2-40B4-BE49-F238E27FC236}">
                <a16:creationId xmlns:a16="http://schemas.microsoft.com/office/drawing/2014/main" id="{2373B4D8-B81C-D521-FD50-3A94E564F4A3}"/>
              </a:ext>
            </a:extLst>
          </p:cNvPr>
          <p:cNvPicPr>
            <a:picLocks noGrp="1" noChangeAspect="1"/>
          </p:cNvPicPr>
          <p:nvPr>
            <p:ph sz="quarter" idx="4"/>
          </p:nvPr>
        </p:nvPicPr>
        <p:blipFill>
          <a:blip r:embed="rId2"/>
          <a:stretch>
            <a:fillRect/>
          </a:stretch>
        </p:blipFill>
        <p:spPr>
          <a:xfrm>
            <a:off x="4957511" y="1394393"/>
            <a:ext cx="6557156" cy="2946697"/>
          </a:xfr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personal and fixed expenses are high, this happens when you have a low gross, when this get fixed then some of the issues will naturally go away. However, the current ratio of productive was high at the time of this snapshot. There is a lot of WIP now.</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Increase the number of productive staff, adjust the ratio to control the overhead. Increase the gross.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Develop a flow of ROs through the department and get them closed within 2 days, higher more technicians, as we lost a few to othe</a:t>
            </a:r>
            <a:r>
              <a:rPr lang="en-US" dirty="0">
                <a:solidFill>
                  <a:srgbClr val="221E1F"/>
                </a:solidFill>
                <a:latin typeface="Calibri" panose="020F0502020204030204" pitchFamily="34" charset="0"/>
              </a:rPr>
              <a:t>r shops.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This can be looked at daily, WIP, Open Ros etc.</a:t>
            </a:r>
          </a:p>
          <a:p>
            <a:endParaRPr lang="en-US" dirty="0"/>
          </a:p>
        </p:txBody>
      </p:sp>
      <p:pic>
        <p:nvPicPr>
          <p:cNvPr id="10" name="Content Placeholder 9">
            <a:extLst>
              <a:ext uri="{FF2B5EF4-FFF2-40B4-BE49-F238E27FC236}">
                <a16:creationId xmlns:a16="http://schemas.microsoft.com/office/drawing/2014/main" id="{A89E781E-7F79-65E6-DBB6-AEB4007361DF}"/>
              </a:ext>
            </a:extLst>
          </p:cNvPr>
          <p:cNvPicPr>
            <a:picLocks noGrp="1" noChangeAspect="1"/>
          </p:cNvPicPr>
          <p:nvPr>
            <p:ph sz="half" idx="2"/>
          </p:nvPr>
        </p:nvPicPr>
        <p:blipFill>
          <a:blip r:embed="rId2"/>
          <a:stretch>
            <a:fillRect/>
          </a:stretch>
        </p:blipFill>
        <p:spPr>
          <a:xfrm>
            <a:off x="5089524" y="1501757"/>
            <a:ext cx="6197311" cy="3924548"/>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When you look at the numbers, our proficiency numbers are quite low, this works out to 2.76 hours per tech per day that is not being charged out to an RO, but is that true? There is a lot of WIP at the end of this month, so that would consider most of it and then there is some of the internal things such as training that get accounted for elsewhere that would not reflect into this calculation.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Increase proficiency to 100% or better</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Close RO’s in timelier manor, money is on the table at the end of the month. Sell the gross. In our case that would seem to solve most things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looking at gross dollars, percentages, efficiencies on </a:t>
            </a:r>
            <a:r>
              <a:rPr lang="en-US" sz="1800" b="0" i="0" u="none" strike="noStrike" baseline="0" dirty="0">
                <a:solidFill>
                  <a:srgbClr val="221E1F"/>
                </a:solidFill>
                <a:latin typeface="Calibri" panose="020F0502020204030204" pitchFamily="34" charset="0"/>
              </a:rPr>
              <a:t> every RO we close now.</a:t>
            </a:r>
          </a:p>
          <a:p>
            <a:endParaRPr lang="en-US" dirty="0"/>
          </a:p>
        </p:txBody>
      </p:sp>
      <p:pic>
        <p:nvPicPr>
          <p:cNvPr id="10" name="Content Placeholder 9">
            <a:extLst>
              <a:ext uri="{FF2B5EF4-FFF2-40B4-BE49-F238E27FC236}">
                <a16:creationId xmlns:a16="http://schemas.microsoft.com/office/drawing/2014/main" id="{6D50F455-9951-182F-9826-585C210260B7}"/>
              </a:ext>
            </a:extLst>
          </p:cNvPr>
          <p:cNvPicPr>
            <a:picLocks noGrp="1" noChangeAspect="1"/>
          </p:cNvPicPr>
          <p:nvPr>
            <p:ph sz="half" idx="2"/>
          </p:nvPr>
        </p:nvPicPr>
        <p:blipFill>
          <a:blip r:embed="rId2"/>
          <a:stretch>
            <a:fillRect/>
          </a:stretch>
        </p:blipFill>
        <p:spPr>
          <a:xfrm>
            <a:off x="5089525" y="739539"/>
            <a:ext cx="6557530" cy="4937039"/>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utilization is 30%. Our lack of gross is hurting the overall department.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t>
            </a:r>
            <a:r>
              <a:rPr lang="en-US" dirty="0">
                <a:solidFill>
                  <a:srgbClr val="221E1F"/>
                </a:solidFill>
                <a:latin typeface="Calibri" panose="020F0502020204030204" pitchFamily="34" charset="0"/>
              </a:rPr>
              <a:t>striving to get to 65% utilization.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plan on changing our hours to be open till 11:30 5 days per week plus 8 hours on Saturday, currently we only operate 4 days with 8 hours on Fridays and Saturdays. </a:t>
            </a:r>
            <a:r>
              <a:rPr lang="en-US" dirty="0">
                <a:solidFill>
                  <a:srgbClr val="221E1F"/>
                </a:solidFill>
                <a:latin typeface="Calibri" panose="020F0502020204030204" pitchFamily="34" charset="0"/>
              </a:rPr>
              <a:t>Increase the number of techs on the afternoon shift, to increase revenue.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We </a:t>
            </a:r>
            <a:r>
              <a:rPr lang="en-US" dirty="0">
                <a:solidFill>
                  <a:srgbClr val="221E1F"/>
                </a:solidFill>
                <a:latin typeface="Calibri" panose="020F0502020204030204" pitchFamily="34" charset="0"/>
              </a:rPr>
              <a:t>will look at this monthly </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1A201E8E-59E8-0A59-EF77-FCA51AF0EBE1}"/>
              </a:ext>
            </a:extLst>
          </p:cNvPr>
          <p:cNvPicPr>
            <a:picLocks noGrp="1" noChangeAspect="1"/>
          </p:cNvPicPr>
          <p:nvPr>
            <p:ph sz="half" idx="2"/>
          </p:nvPr>
        </p:nvPicPr>
        <p:blipFill>
          <a:blip r:embed="rId2"/>
          <a:stretch>
            <a:fillRect/>
          </a:stretch>
        </p:blipFill>
        <p:spPr>
          <a:xfrm>
            <a:off x="5089525" y="1313620"/>
            <a:ext cx="5236730" cy="4642646"/>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3" name="Content Placeholder 2">
            <a:extLst>
              <a:ext uri="{FF2B5EF4-FFF2-40B4-BE49-F238E27FC236}">
                <a16:creationId xmlns:a16="http://schemas.microsoft.com/office/drawing/2014/main" id="{D7203F1C-8E18-9115-CD2F-625622287D49}"/>
              </a:ext>
            </a:extLst>
          </p:cNvPr>
          <p:cNvSpPr>
            <a:spLocks noGrp="1"/>
          </p:cNvSpPr>
          <p:nvPr>
            <p:ph idx="1"/>
          </p:nvPr>
        </p:nvSpPr>
        <p:spPr/>
        <p:txBody>
          <a:bodyPr/>
          <a:lstStyle/>
          <a:p>
            <a:r>
              <a:rPr lang="en-US" dirty="0"/>
              <a:t>I believe the largest issue that is affecting the Proficiency numbers is the low gross when this calculation is used.</a:t>
            </a:r>
          </a:p>
          <a:p>
            <a:r>
              <a:rPr lang="en-US" dirty="0"/>
              <a:t>The service controller, service advisor and ultimately the technician needs to do a better job in selling their time on jobs.</a:t>
            </a:r>
          </a:p>
          <a:p>
            <a:r>
              <a:rPr lang="en-US" dirty="0"/>
              <a:t>This will come from better stories written, and better communication from the tech to the advisor and then to the customer.</a:t>
            </a:r>
          </a:p>
          <a:p>
            <a:r>
              <a:rPr lang="en-US" dirty="0"/>
              <a:t>Sell the job you did.</a:t>
            </a:r>
          </a:p>
          <a:p>
            <a:r>
              <a:rPr lang="en-US" dirty="0"/>
              <a:t>Sell the labor tenths.</a:t>
            </a: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85000" lnSpcReduction="10000"/>
          </a:bodyPr>
          <a:lstStyle/>
          <a:p>
            <a:r>
              <a:rPr lang="en-US" dirty="0"/>
              <a:t>Where are you currently at for your current level of training?</a:t>
            </a:r>
          </a:p>
          <a:p>
            <a:r>
              <a:rPr lang="en-US" dirty="0"/>
              <a:t>What is your plan to maintain minimum standards?</a:t>
            </a:r>
          </a:p>
          <a:p>
            <a:r>
              <a:rPr lang="en-US" dirty="0"/>
              <a:t>What are your plans for training  your service department technicians, advisors, managers,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fontScale="85000" lnSpcReduction="10000"/>
          </a:bodyPr>
          <a:lstStyle/>
          <a:p>
            <a:r>
              <a:rPr lang="en-US" dirty="0"/>
              <a:t>We do a good job at training our techs, advisors and the rest of out service staff.</a:t>
            </a:r>
          </a:p>
          <a:p>
            <a:r>
              <a:rPr lang="en-US" dirty="0"/>
              <a:t>We incentivize our staff for training, each tech receives a bump in pay for each level of “master technician” they receive.</a:t>
            </a:r>
          </a:p>
          <a:p>
            <a:r>
              <a:rPr lang="en-US" dirty="0"/>
              <a:t>We currently are above the requirements of the OEM. We are one of the certified BEV dealers in Canada.</a:t>
            </a:r>
          </a:p>
          <a:p>
            <a:r>
              <a:rPr lang="en-US" dirty="0"/>
              <a:t>We use our training budgets to grow our staff and ultimately it is a better, quicker uptime event for our customer.</a:t>
            </a:r>
          </a:p>
          <a:p>
            <a:r>
              <a:rPr lang="en-US" dirty="0"/>
              <a:t>We strive for everyone to reach the top level. </a:t>
            </a:r>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Strong Knowledgeable Team </a:t>
            </a:r>
          </a:p>
          <a:p>
            <a:pPr lvl="2"/>
            <a:r>
              <a:rPr lang="en-US" dirty="0"/>
              <a:t>We do have some long-term techs with great skillsets</a:t>
            </a:r>
          </a:p>
          <a:p>
            <a:pPr lvl="2"/>
            <a:r>
              <a:rPr lang="en-US" dirty="0"/>
              <a:t>Our Parts Manager has been here for 16 years. Our newly promoted service manager has been with the company 10 years</a:t>
            </a:r>
          </a:p>
          <a:p>
            <a:pPr lvl="2"/>
            <a:r>
              <a:rPr lang="en-US" dirty="0"/>
              <a:t>We have 3 master service advisors </a:t>
            </a:r>
          </a:p>
          <a:p>
            <a:pPr lvl="1"/>
            <a:r>
              <a:rPr lang="en-US" dirty="0"/>
              <a:t>Competitive level of Service in relation to other shops</a:t>
            </a:r>
          </a:p>
          <a:p>
            <a:pPr lvl="1"/>
            <a:r>
              <a:rPr lang="en-US" dirty="0"/>
              <a:t>High Traffic location</a:t>
            </a:r>
          </a:p>
          <a:p>
            <a:pPr lvl="1"/>
            <a:r>
              <a:rPr lang="en-US" dirty="0"/>
              <a:t>Friendly Staff</a:t>
            </a:r>
          </a:p>
          <a:p>
            <a:pPr lvl="1"/>
            <a:r>
              <a:rPr lang="en-US" dirty="0"/>
              <a:t>Good relationships with customers</a:t>
            </a:r>
          </a:p>
          <a:p>
            <a:pPr lvl="1"/>
            <a:r>
              <a:rPr lang="en-US" dirty="0"/>
              <a:t>Good Atmosphere</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19727"/>
            <a:ext cx="8596668" cy="4621636"/>
          </a:xfrm>
        </p:spPr>
        <p:txBody>
          <a:bodyPr>
            <a:normAutofit fontScale="92500"/>
          </a:bodyPr>
          <a:lstStyle/>
          <a:p>
            <a:r>
              <a:rPr lang="en-US" dirty="0"/>
              <a:t>Weaknesses</a:t>
            </a:r>
          </a:p>
          <a:p>
            <a:pPr lvl="1"/>
            <a:r>
              <a:rPr lang="en-US" dirty="0"/>
              <a:t>Internal Communication</a:t>
            </a:r>
          </a:p>
          <a:p>
            <a:pPr lvl="2"/>
            <a:r>
              <a:rPr lang="en-US" dirty="0"/>
              <a:t>Techs feel they are not getting enough information about what is going on in general</a:t>
            </a:r>
          </a:p>
          <a:p>
            <a:pPr lvl="1"/>
            <a:r>
              <a:rPr lang="en-US" dirty="0"/>
              <a:t>Lack of Organization</a:t>
            </a:r>
          </a:p>
          <a:p>
            <a:pPr lvl="2"/>
            <a:r>
              <a:rPr lang="en-US" dirty="0"/>
              <a:t>Scheduling issues, due to jobs taking to long</a:t>
            </a:r>
          </a:p>
          <a:p>
            <a:pPr lvl="1"/>
            <a:r>
              <a:rPr lang="en-US" dirty="0"/>
              <a:t>Lack of smaller fleets and owner operators as customers, not a big enough customer base</a:t>
            </a:r>
          </a:p>
          <a:p>
            <a:pPr lvl="1"/>
            <a:r>
              <a:rPr lang="en-US" dirty="0"/>
              <a:t>Selling customer pay jobs</a:t>
            </a:r>
          </a:p>
          <a:p>
            <a:pPr lvl="2"/>
            <a:r>
              <a:rPr lang="en-US" dirty="0"/>
              <a:t>Customers seem to focus on the hourly rate</a:t>
            </a:r>
          </a:p>
          <a:p>
            <a:pPr lvl="1"/>
            <a:r>
              <a:rPr lang="en-US" dirty="0"/>
              <a:t>Lack of tools and tool maintenance</a:t>
            </a:r>
          </a:p>
          <a:p>
            <a:pPr lvl="1"/>
            <a:r>
              <a:rPr lang="en-US" dirty="0"/>
              <a:t>Division between shifts</a:t>
            </a:r>
          </a:p>
          <a:p>
            <a:pPr lvl="1"/>
            <a:r>
              <a:rPr lang="en-US" dirty="0"/>
              <a:t>Unfair work distribution and not enough staff</a:t>
            </a:r>
          </a:p>
          <a:p>
            <a:pPr lvl="1"/>
            <a:r>
              <a:rPr lang="en-US" dirty="0"/>
              <a:t>Jobs taking too long and unreasonable timelines</a:t>
            </a:r>
          </a:p>
          <a:p>
            <a:pPr lvl="1"/>
            <a:r>
              <a:rPr lang="en-US" dirty="0"/>
              <a:t>Lack of appreciation and reassurance toward employees</a:t>
            </a:r>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2657</TotalTime>
  <Words>1604</Words>
  <Application>Microsoft Office PowerPoint</Application>
  <PresentationFormat>Widescreen</PresentationFormat>
  <Paragraphs>165</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Randy Tyerman</cp:lastModifiedBy>
  <cp:revision>8</cp:revision>
  <dcterms:created xsi:type="dcterms:W3CDTF">2022-12-04T13:10:55Z</dcterms:created>
  <dcterms:modified xsi:type="dcterms:W3CDTF">2024-08-26T21:45:45Z</dcterms:modified>
</cp:coreProperties>
</file>