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76" r:id="rId9"/>
    <p:sldId id="262" r:id="rId10"/>
    <p:sldId id="263" r:id="rId11"/>
    <p:sldId id="278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F8030E-565D-4CAA-9EC8-FDA68BBF1124}" v="3" dt="2024-08-15T21:46:45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164" y="-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Crawford" userId="15abf8bc-fa19-4584-bddc-ab1f306626c4" providerId="ADAL" clId="{F1F8030E-565D-4CAA-9EC8-FDA68BBF1124}"/>
    <pc:docChg chg="custSel addSld delSld modSld">
      <pc:chgData name="Mike Crawford" userId="15abf8bc-fa19-4584-bddc-ab1f306626c4" providerId="ADAL" clId="{F1F8030E-565D-4CAA-9EC8-FDA68BBF1124}" dt="2024-08-15T22:00:50.613" v="5115" actId="2696"/>
      <pc:docMkLst>
        <pc:docMk/>
      </pc:docMkLst>
      <pc:sldChg chg="del">
        <pc:chgData name="Mike Crawford" userId="15abf8bc-fa19-4584-bddc-ab1f306626c4" providerId="ADAL" clId="{F1F8030E-565D-4CAA-9EC8-FDA68BBF1124}" dt="2024-08-15T21:43:06.444" v="4871" actId="2696"/>
        <pc:sldMkLst>
          <pc:docMk/>
          <pc:sldMk cId="3839221384" sldId="257"/>
        </pc:sldMkLst>
      </pc:sldChg>
      <pc:sldChg chg="modSp mod">
        <pc:chgData name="Mike Crawford" userId="15abf8bc-fa19-4584-bddc-ab1f306626c4" providerId="ADAL" clId="{F1F8030E-565D-4CAA-9EC8-FDA68BBF1124}" dt="2024-08-15T21:49:28.025" v="4958" actId="20577"/>
        <pc:sldMkLst>
          <pc:docMk/>
          <pc:sldMk cId="2417698126" sldId="262"/>
        </pc:sldMkLst>
        <pc:spChg chg="mod">
          <ac:chgData name="Mike Crawford" userId="15abf8bc-fa19-4584-bddc-ab1f306626c4" providerId="ADAL" clId="{F1F8030E-565D-4CAA-9EC8-FDA68BBF1124}" dt="2024-08-15T21:49:28.025" v="4958" actId="20577"/>
          <ac:spMkLst>
            <pc:docMk/>
            <pc:sldMk cId="2417698126" sldId="262"/>
            <ac:spMk id="3" creationId="{203A9D90-6288-FF85-A14B-EAAC61E0E9A8}"/>
          </ac:spMkLst>
        </pc:spChg>
      </pc:sldChg>
      <pc:sldChg chg="modSp mod">
        <pc:chgData name="Mike Crawford" userId="15abf8bc-fa19-4584-bddc-ab1f306626c4" providerId="ADAL" clId="{F1F8030E-565D-4CAA-9EC8-FDA68BBF1124}" dt="2024-08-15T21:50:02.375" v="4959"/>
        <pc:sldMkLst>
          <pc:docMk/>
          <pc:sldMk cId="3912869560" sldId="263"/>
        </pc:sldMkLst>
        <pc:spChg chg="mod">
          <ac:chgData name="Mike Crawford" userId="15abf8bc-fa19-4584-bddc-ab1f306626c4" providerId="ADAL" clId="{F1F8030E-565D-4CAA-9EC8-FDA68BBF1124}" dt="2024-08-15T21:50:02.375" v="4959"/>
          <ac:spMkLst>
            <pc:docMk/>
            <pc:sldMk cId="3912869560" sldId="263"/>
            <ac:spMk id="3" creationId="{203A9D90-6288-FF85-A14B-EAAC61E0E9A8}"/>
          </ac:spMkLst>
        </pc:spChg>
      </pc:sldChg>
      <pc:sldChg chg="del">
        <pc:chgData name="Mike Crawford" userId="15abf8bc-fa19-4584-bddc-ab1f306626c4" providerId="ADAL" clId="{F1F8030E-565D-4CAA-9EC8-FDA68BBF1124}" dt="2024-08-15T22:00:50.613" v="5115" actId="2696"/>
        <pc:sldMkLst>
          <pc:docMk/>
          <pc:sldMk cId="627664966" sldId="264"/>
        </pc:sldMkLst>
      </pc:sldChg>
      <pc:sldChg chg="modSp mod">
        <pc:chgData name="Mike Crawford" userId="15abf8bc-fa19-4584-bddc-ab1f306626c4" providerId="ADAL" clId="{F1F8030E-565D-4CAA-9EC8-FDA68BBF1124}" dt="2024-08-15T20:55:38.901" v="880" actId="20577"/>
        <pc:sldMkLst>
          <pc:docMk/>
          <pc:sldMk cId="3333452679" sldId="273"/>
        </pc:sldMkLst>
        <pc:spChg chg="mod">
          <ac:chgData name="Mike Crawford" userId="15abf8bc-fa19-4584-bddc-ab1f306626c4" providerId="ADAL" clId="{F1F8030E-565D-4CAA-9EC8-FDA68BBF1124}" dt="2024-08-15T20:55:38.901" v="880" actId="20577"/>
          <ac:spMkLst>
            <pc:docMk/>
            <pc:sldMk cId="3333452679" sldId="273"/>
            <ac:spMk id="3" creationId="{0CC31931-4847-F763-D4D1-1433E7E0CE49}"/>
          </ac:spMkLst>
        </pc:spChg>
      </pc:sldChg>
      <pc:sldChg chg="addSp delSp modSp mod modClrScheme chgLayout">
        <pc:chgData name="Mike Crawford" userId="15abf8bc-fa19-4584-bddc-ab1f306626c4" providerId="ADAL" clId="{F1F8030E-565D-4CAA-9EC8-FDA68BBF1124}" dt="2024-08-15T21:44:45.789" v="4884" actId="27636"/>
        <pc:sldMkLst>
          <pc:docMk/>
          <pc:sldMk cId="3881429727" sldId="274"/>
        </pc:sldMkLst>
        <pc:spChg chg="mod ord">
          <ac:chgData name="Mike Crawford" userId="15abf8bc-fa19-4584-bddc-ab1f306626c4" providerId="ADAL" clId="{F1F8030E-565D-4CAA-9EC8-FDA68BBF1124}" dt="2024-08-15T21:44:29.558" v="4882" actId="14100"/>
          <ac:spMkLst>
            <pc:docMk/>
            <pc:sldMk cId="3881429727" sldId="274"/>
            <ac:spMk id="2" creationId="{4F852479-605F-0F97-6838-9B4F1BEA2C7A}"/>
          </ac:spMkLst>
        </pc:spChg>
        <pc:spChg chg="mod ord">
          <ac:chgData name="Mike Crawford" userId="15abf8bc-fa19-4584-bddc-ab1f306626c4" providerId="ADAL" clId="{F1F8030E-565D-4CAA-9EC8-FDA68BBF1124}" dt="2024-08-15T21:44:45.789" v="4884" actId="27636"/>
          <ac:spMkLst>
            <pc:docMk/>
            <pc:sldMk cId="3881429727" sldId="274"/>
            <ac:spMk id="3" creationId="{9D414812-1DC4-25C3-C4F1-1FD91DC3043E}"/>
          </ac:spMkLst>
        </pc:spChg>
        <pc:spChg chg="del">
          <ac:chgData name="Mike Crawford" userId="15abf8bc-fa19-4584-bddc-ab1f306626c4" providerId="ADAL" clId="{F1F8030E-565D-4CAA-9EC8-FDA68BBF1124}" dt="2024-08-15T21:21:02.556" v="3078" actId="6264"/>
          <ac:spMkLst>
            <pc:docMk/>
            <pc:sldMk cId="3881429727" sldId="274"/>
            <ac:spMk id="4" creationId="{624C40E3-6898-CF66-B86D-432B65FDE561}"/>
          </ac:spMkLst>
        </pc:spChg>
        <pc:spChg chg="add del mod">
          <ac:chgData name="Mike Crawford" userId="15abf8bc-fa19-4584-bddc-ab1f306626c4" providerId="ADAL" clId="{F1F8030E-565D-4CAA-9EC8-FDA68BBF1124}" dt="2024-08-15T21:21:02.556" v="3078" actId="6264"/>
          <ac:spMkLst>
            <pc:docMk/>
            <pc:sldMk cId="3881429727" sldId="274"/>
            <ac:spMk id="5" creationId="{A14B0738-9FE2-D3ED-D9E1-ABE8636CC44B}"/>
          </ac:spMkLst>
        </pc:spChg>
        <pc:spChg chg="add del mod">
          <ac:chgData name="Mike Crawford" userId="15abf8bc-fa19-4584-bddc-ab1f306626c4" providerId="ADAL" clId="{F1F8030E-565D-4CAA-9EC8-FDA68BBF1124}" dt="2024-08-15T21:21:02.556" v="3078" actId="6264"/>
          <ac:spMkLst>
            <pc:docMk/>
            <pc:sldMk cId="3881429727" sldId="274"/>
            <ac:spMk id="6" creationId="{D071FECF-3807-96FF-0D3A-359FDA1A174A}"/>
          </ac:spMkLst>
        </pc:spChg>
        <pc:spChg chg="add del mod ord">
          <ac:chgData name="Mike Crawford" userId="15abf8bc-fa19-4584-bddc-ab1f306626c4" providerId="ADAL" clId="{F1F8030E-565D-4CAA-9EC8-FDA68BBF1124}" dt="2024-08-15T21:21:04.664" v="3079" actId="6264"/>
          <ac:spMkLst>
            <pc:docMk/>
            <pc:sldMk cId="3881429727" sldId="274"/>
            <ac:spMk id="7" creationId="{DCBAB670-F52D-4636-3448-51A2079DCF2C}"/>
          </ac:spMkLst>
        </pc:spChg>
        <pc:spChg chg="add del mod">
          <ac:chgData name="Mike Crawford" userId="15abf8bc-fa19-4584-bddc-ab1f306626c4" providerId="ADAL" clId="{F1F8030E-565D-4CAA-9EC8-FDA68BBF1124}" dt="2024-08-15T21:21:04.664" v="3079" actId="6264"/>
          <ac:spMkLst>
            <pc:docMk/>
            <pc:sldMk cId="3881429727" sldId="274"/>
            <ac:spMk id="8" creationId="{53A87E2F-4DE6-85DB-4AE0-E898B19BE617}"/>
          </ac:spMkLst>
        </pc:spChg>
        <pc:spChg chg="add del mod">
          <ac:chgData name="Mike Crawford" userId="15abf8bc-fa19-4584-bddc-ab1f306626c4" providerId="ADAL" clId="{F1F8030E-565D-4CAA-9EC8-FDA68BBF1124}" dt="2024-08-15T21:21:04.664" v="3079" actId="6264"/>
          <ac:spMkLst>
            <pc:docMk/>
            <pc:sldMk cId="3881429727" sldId="274"/>
            <ac:spMk id="9" creationId="{CC9DB2A9-5595-36C0-6AB4-F8A3219E770D}"/>
          </ac:spMkLst>
        </pc:spChg>
        <pc:spChg chg="add del mod ord">
          <ac:chgData name="Mike Crawford" userId="15abf8bc-fa19-4584-bddc-ab1f306626c4" providerId="ADAL" clId="{F1F8030E-565D-4CAA-9EC8-FDA68BBF1124}" dt="2024-08-15T21:22:10.255" v="3080" actId="700"/>
          <ac:spMkLst>
            <pc:docMk/>
            <pc:sldMk cId="3881429727" sldId="274"/>
            <ac:spMk id="10" creationId="{EAC3201A-627E-0A74-520F-C36DBD5019CD}"/>
          </ac:spMkLst>
        </pc:spChg>
        <pc:spChg chg="add del mod ord">
          <ac:chgData name="Mike Crawford" userId="15abf8bc-fa19-4584-bddc-ab1f306626c4" providerId="ADAL" clId="{F1F8030E-565D-4CAA-9EC8-FDA68BBF1124}" dt="2024-08-15T21:22:14.668" v="3081" actId="6264"/>
          <ac:spMkLst>
            <pc:docMk/>
            <pc:sldMk cId="3881429727" sldId="274"/>
            <ac:spMk id="11" creationId="{75A554A1-51B4-EA14-D209-A730D26911F1}"/>
          </ac:spMkLst>
        </pc:spChg>
        <pc:spChg chg="add del mod">
          <ac:chgData name="Mike Crawford" userId="15abf8bc-fa19-4584-bddc-ab1f306626c4" providerId="ADAL" clId="{F1F8030E-565D-4CAA-9EC8-FDA68BBF1124}" dt="2024-08-15T21:22:14.668" v="3081" actId="6264"/>
          <ac:spMkLst>
            <pc:docMk/>
            <pc:sldMk cId="3881429727" sldId="274"/>
            <ac:spMk id="12" creationId="{2C642093-D9BB-19CD-D5BB-F1412A889994}"/>
          </ac:spMkLst>
        </pc:spChg>
        <pc:spChg chg="add del mod">
          <ac:chgData name="Mike Crawford" userId="15abf8bc-fa19-4584-bddc-ab1f306626c4" providerId="ADAL" clId="{F1F8030E-565D-4CAA-9EC8-FDA68BBF1124}" dt="2024-08-15T21:22:14.668" v="3081" actId="6264"/>
          <ac:spMkLst>
            <pc:docMk/>
            <pc:sldMk cId="3881429727" sldId="274"/>
            <ac:spMk id="13" creationId="{7DD4D167-210B-7F4B-4442-C2A6C7ACD0FE}"/>
          </ac:spMkLst>
        </pc:spChg>
        <pc:spChg chg="add del mod ord">
          <ac:chgData name="Mike Crawford" userId="15abf8bc-fa19-4584-bddc-ab1f306626c4" providerId="ADAL" clId="{F1F8030E-565D-4CAA-9EC8-FDA68BBF1124}" dt="2024-08-15T21:22:17.120" v="3082" actId="6264"/>
          <ac:spMkLst>
            <pc:docMk/>
            <pc:sldMk cId="3881429727" sldId="274"/>
            <ac:spMk id="14" creationId="{65D25001-7E8A-F003-5FEA-3826D0616560}"/>
          </ac:spMkLst>
        </pc:spChg>
        <pc:spChg chg="add del mod">
          <ac:chgData name="Mike Crawford" userId="15abf8bc-fa19-4584-bddc-ab1f306626c4" providerId="ADAL" clId="{F1F8030E-565D-4CAA-9EC8-FDA68BBF1124}" dt="2024-08-15T21:22:17.120" v="3082" actId="6264"/>
          <ac:spMkLst>
            <pc:docMk/>
            <pc:sldMk cId="3881429727" sldId="274"/>
            <ac:spMk id="15" creationId="{B44A2406-30BA-65B4-7F22-96759070CBF9}"/>
          </ac:spMkLst>
        </pc:spChg>
        <pc:spChg chg="add del mod">
          <ac:chgData name="Mike Crawford" userId="15abf8bc-fa19-4584-bddc-ab1f306626c4" providerId="ADAL" clId="{F1F8030E-565D-4CAA-9EC8-FDA68BBF1124}" dt="2024-08-15T21:22:17.120" v="3082" actId="6264"/>
          <ac:spMkLst>
            <pc:docMk/>
            <pc:sldMk cId="3881429727" sldId="274"/>
            <ac:spMk id="16" creationId="{93D2CFEB-497D-E4EB-61AC-3F0A6E42684C}"/>
          </ac:spMkLst>
        </pc:spChg>
        <pc:spChg chg="add del mod ord">
          <ac:chgData name="Mike Crawford" userId="15abf8bc-fa19-4584-bddc-ab1f306626c4" providerId="ADAL" clId="{F1F8030E-565D-4CAA-9EC8-FDA68BBF1124}" dt="2024-08-15T21:22:22.166" v="3083" actId="6264"/>
          <ac:spMkLst>
            <pc:docMk/>
            <pc:sldMk cId="3881429727" sldId="274"/>
            <ac:spMk id="17" creationId="{82917919-011E-CDBE-A02A-6142BA0C2622}"/>
          </ac:spMkLst>
        </pc:spChg>
        <pc:spChg chg="add del mod">
          <ac:chgData name="Mike Crawford" userId="15abf8bc-fa19-4584-bddc-ab1f306626c4" providerId="ADAL" clId="{F1F8030E-565D-4CAA-9EC8-FDA68BBF1124}" dt="2024-08-15T21:22:22.166" v="3083" actId="6264"/>
          <ac:spMkLst>
            <pc:docMk/>
            <pc:sldMk cId="3881429727" sldId="274"/>
            <ac:spMk id="18" creationId="{C276AE49-C1C6-3EDF-F311-551B2BE171CA}"/>
          </ac:spMkLst>
        </pc:spChg>
        <pc:spChg chg="add del mod">
          <ac:chgData name="Mike Crawford" userId="15abf8bc-fa19-4584-bddc-ab1f306626c4" providerId="ADAL" clId="{F1F8030E-565D-4CAA-9EC8-FDA68BBF1124}" dt="2024-08-15T21:22:22.166" v="3083" actId="6264"/>
          <ac:spMkLst>
            <pc:docMk/>
            <pc:sldMk cId="3881429727" sldId="274"/>
            <ac:spMk id="19" creationId="{B4B5757B-59D7-B2AB-ED60-3C659F92D6FE}"/>
          </ac:spMkLst>
        </pc:spChg>
        <pc:spChg chg="add del mod ord">
          <ac:chgData name="Mike Crawford" userId="15abf8bc-fa19-4584-bddc-ab1f306626c4" providerId="ADAL" clId="{F1F8030E-565D-4CAA-9EC8-FDA68BBF1124}" dt="2024-08-15T21:22:48.540" v="3084" actId="700"/>
          <ac:spMkLst>
            <pc:docMk/>
            <pc:sldMk cId="3881429727" sldId="274"/>
            <ac:spMk id="20" creationId="{D239BC62-0952-5593-A314-ADDCA722EE06}"/>
          </ac:spMkLst>
        </pc:spChg>
      </pc:sldChg>
      <pc:sldChg chg="modSp mod">
        <pc:chgData name="Mike Crawford" userId="15abf8bc-fa19-4584-bddc-ab1f306626c4" providerId="ADAL" clId="{F1F8030E-565D-4CAA-9EC8-FDA68BBF1124}" dt="2024-08-15T21:18:47.808" v="3026" actId="20577"/>
        <pc:sldMkLst>
          <pc:docMk/>
          <pc:sldMk cId="3899094933" sldId="275"/>
        </pc:sldMkLst>
        <pc:spChg chg="mod">
          <ac:chgData name="Mike Crawford" userId="15abf8bc-fa19-4584-bddc-ab1f306626c4" providerId="ADAL" clId="{F1F8030E-565D-4CAA-9EC8-FDA68BBF1124}" dt="2024-08-15T21:18:47.808" v="3026" actId="20577"/>
          <ac:spMkLst>
            <pc:docMk/>
            <pc:sldMk cId="3899094933" sldId="275"/>
            <ac:spMk id="3" creationId="{D7203F1C-8E18-9115-CD2F-625622287D49}"/>
          </ac:spMkLst>
        </pc:spChg>
      </pc:sldChg>
      <pc:sldChg chg="new del">
        <pc:chgData name="Mike Crawford" userId="15abf8bc-fa19-4584-bddc-ab1f306626c4" providerId="ADAL" clId="{F1F8030E-565D-4CAA-9EC8-FDA68BBF1124}" dt="2024-08-15T21:45:15.677" v="4885" actId="2696"/>
        <pc:sldMkLst>
          <pc:docMk/>
          <pc:sldMk cId="824241022" sldId="276"/>
        </pc:sldMkLst>
      </pc:sldChg>
      <pc:sldChg chg="modSp mod">
        <pc:chgData name="Mike Crawford" userId="15abf8bc-fa19-4584-bddc-ab1f306626c4" providerId="ADAL" clId="{F1F8030E-565D-4CAA-9EC8-FDA68BBF1124}" dt="2024-08-15T21:47:37.364" v="4906" actId="27636"/>
        <pc:sldMkLst>
          <pc:docMk/>
          <pc:sldMk cId="3850673113" sldId="276"/>
        </pc:sldMkLst>
        <pc:spChg chg="mod">
          <ac:chgData name="Mike Crawford" userId="15abf8bc-fa19-4584-bddc-ab1f306626c4" providerId="ADAL" clId="{F1F8030E-565D-4CAA-9EC8-FDA68BBF1124}" dt="2024-08-15T21:47:37.364" v="4906" actId="27636"/>
          <ac:spMkLst>
            <pc:docMk/>
            <pc:sldMk cId="3850673113" sldId="276"/>
            <ac:spMk id="3" creationId="{203A9D90-6288-FF85-A14B-EAAC61E0E9A8}"/>
          </ac:spMkLst>
        </pc:spChg>
      </pc:sldChg>
      <pc:sldChg chg="add del">
        <pc:chgData name="Mike Crawford" userId="15abf8bc-fa19-4584-bddc-ab1f306626c4" providerId="ADAL" clId="{F1F8030E-565D-4CAA-9EC8-FDA68BBF1124}" dt="2024-08-15T21:46:49.791" v="4904" actId="2696"/>
        <pc:sldMkLst>
          <pc:docMk/>
          <pc:sldMk cId="263590152" sldId="277"/>
        </pc:sldMkLst>
      </pc:sldChg>
      <pc:sldChg chg="modSp mod">
        <pc:chgData name="Mike Crawford" userId="15abf8bc-fa19-4584-bddc-ab1f306626c4" providerId="ADAL" clId="{F1F8030E-565D-4CAA-9EC8-FDA68BBF1124}" dt="2024-08-15T21:59:57.072" v="5114" actId="20577"/>
        <pc:sldMkLst>
          <pc:docMk/>
          <pc:sldMk cId="882571968" sldId="278"/>
        </pc:sldMkLst>
        <pc:spChg chg="mod">
          <ac:chgData name="Mike Crawford" userId="15abf8bc-fa19-4584-bddc-ab1f306626c4" providerId="ADAL" clId="{F1F8030E-565D-4CAA-9EC8-FDA68BBF1124}" dt="2024-08-15T21:59:57.072" v="5114" actId="20577"/>
          <ac:spMkLst>
            <pc:docMk/>
            <pc:sldMk cId="882571968" sldId="278"/>
            <ac:spMk id="3" creationId="{203A9D90-6288-FF85-A14B-EAAC61E0E9A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Mike Crawford</a:t>
            </a:r>
          </a:p>
          <a:p>
            <a:pPr algn="ctr"/>
            <a:r>
              <a:rPr lang="en-US" sz="3200" dirty="0"/>
              <a:t>A051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Improved reimbursement rate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Service Manager Training program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Maintenance RO’s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competitive RO’s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Service Advisor Training program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Service marketing plan/materials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 competitive/extensive Menu pricing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Location synchronicity-McDonalds approach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Heavy-Duty sales strategy-market share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Medium Duty Sales Strategy-market share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Mobile Service expansion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Embedded tech 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Parts availability-Constant struggle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economy/recession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Continued consolidation of customer base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MX engine reliability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 Ohio Kenworth dealer selling out to more competitive dealer group(MHC)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Another round of Allocation in truck sales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Our largest customer switching OEM’s-1/3 of our business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Private carriers switching to Full Maintenance lease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Many Experienced tech retirements in next five years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tech recruitment not keeping up with demand</a:t>
            </a:r>
          </a:p>
          <a:p>
            <a:r>
              <a:rPr lang="en-US" dirty="0"/>
              <a:t>Future EV mandates and stricter EPA requirements-affecting our customers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571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4232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1404" y="1328468"/>
            <a:ext cx="4185623" cy="5357003"/>
          </a:xfrm>
        </p:spPr>
        <p:txBody>
          <a:bodyPr>
            <a:normAutofit fontScale="55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70% GP on Labor(5% under Guide)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Customer Pay GP too low @ 68.35%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Internal GP too low @ 59%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Too little maintenance and competitive labor sales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overall GP to 75%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customer pay GP to 70%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Internal GP to 80%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effective labor rate by 20% in 12 months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tech proficiency by 20% in 12 months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internal rate to door rate-turn off discounting  in DBS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Across the board door rate increase of 10%--review in 6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Individualized tech proficiency and training plan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Menu pricing for maintenance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and common jobs w marketing plan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Set up internal “</a:t>
            </a:r>
            <a:r>
              <a:rPr lang="en-US" b="0" i="0" u="none" strike="noStrike" baseline="0" dirty="0" err="1">
                <a:solidFill>
                  <a:srgbClr val="221E1F"/>
                </a:solidFill>
                <a:latin typeface="Calibri" panose="020F0502020204030204" pitchFamily="34" charset="0"/>
              </a:rPr>
              <a:t>realtime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” dashboards(</a:t>
            </a:r>
            <a:r>
              <a:rPr lang="en-US" dirty="0" err="1">
                <a:solidFill>
                  <a:srgbClr val="221E1F"/>
                </a:solidFill>
                <a:latin typeface="Calibri" panose="020F0502020204030204" pitchFamily="34" charset="0"/>
              </a:rPr>
              <a:t>ELR,Prof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. </a:t>
            </a:r>
            <a:r>
              <a:rPr lang="en-US" dirty="0" err="1">
                <a:solidFill>
                  <a:srgbClr val="221E1F"/>
                </a:solidFill>
                <a:latin typeface="Calibri" panose="020F0502020204030204" pitchFamily="34" charset="0"/>
              </a:rPr>
              <a:t>etc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) for all Managers with yearly incentive based goals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Vice President monthly review with all Service Managers on prior months results and progress towards goals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EFE1C239-B42A-28B6-39D6-639A62DE2467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64733072"/>
              </p:ext>
            </p:extLst>
          </p:nvPr>
        </p:nvGraphicFramePr>
        <p:xfrm>
          <a:off x="6236899" y="-3687498"/>
          <a:ext cx="3979750" cy="2468298"/>
        </p:xfrm>
        <a:graphic>
          <a:graphicData uri="http://schemas.openxmlformats.org/drawingml/2006/table">
            <a:tbl>
              <a:tblPr/>
              <a:tblGrid>
                <a:gridCol w="763438">
                  <a:extLst>
                    <a:ext uri="{9D8B030D-6E8A-4147-A177-3AD203B41FA5}">
                      <a16:colId xmlns:a16="http://schemas.microsoft.com/office/drawing/2014/main" val="1067733585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1723275324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1591832502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2196305114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2685676242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4231735920"/>
                    </a:ext>
                  </a:extLst>
                </a:gridCol>
              </a:tblGrid>
              <a:tr h="27373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261269"/>
                  </a:ext>
                </a:extLst>
              </a:tr>
              <a:tr h="3649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Category</a:t>
                      </a:r>
                      <a:endParaRPr lang="en-US" sz="110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Sales</a:t>
                      </a:r>
                      <a:endParaRPr lang="en-US" sz="110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Gross</a:t>
                      </a:r>
                      <a:endParaRPr lang="en-US" sz="1100" dirty="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Gross as % of Sales</a:t>
                      </a:r>
                      <a:endParaRPr lang="en-US" sz="110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%Sales Contribution</a:t>
                      </a:r>
                      <a:endParaRPr lang="en-US" sz="1100" dirty="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510748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26F50E2-A622-91B0-F45B-471A8EBB1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7471" y="2771894"/>
            <a:ext cx="59531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636295"/>
            <a:ext cx="4184035" cy="5029200"/>
          </a:xfrm>
        </p:spPr>
        <p:txBody>
          <a:bodyPr>
            <a:normAutofit fontScale="6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Very high lost and idle time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Very high policy expense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Very high training expense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Reduce lost and idle time by 20%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Reduce Policy expense by 20% in 12 moths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Lower training expense by 50% in 12 months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Sales Manager and Adviser training plans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individualized training plans for each tech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Efficiency/Proficiency plan w goals and incentives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Rewards/bonus program for 100% efficiency per job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real-time internal dash boards for techs &amp; managers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Review above with techs and managers monthly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yearly goals and monthly manager meetings with VP to review progress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109B532-638B-1C8D-DA44-31ABC8ED6084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89525" y="2902332"/>
          <a:ext cx="4184649" cy="2397949"/>
        </p:xfrm>
        <a:graphic>
          <a:graphicData uri="http://schemas.openxmlformats.org/drawingml/2006/table">
            <a:tbl>
              <a:tblPr/>
              <a:tblGrid>
                <a:gridCol w="326650">
                  <a:extLst>
                    <a:ext uri="{9D8B030D-6E8A-4147-A177-3AD203B41FA5}">
                      <a16:colId xmlns:a16="http://schemas.microsoft.com/office/drawing/2014/main" val="574830998"/>
                    </a:ext>
                  </a:extLst>
                </a:gridCol>
                <a:gridCol w="1412540">
                  <a:extLst>
                    <a:ext uri="{9D8B030D-6E8A-4147-A177-3AD203B41FA5}">
                      <a16:colId xmlns:a16="http://schemas.microsoft.com/office/drawing/2014/main" val="1809377387"/>
                    </a:ext>
                  </a:extLst>
                </a:gridCol>
                <a:gridCol w="1024091">
                  <a:extLst>
                    <a:ext uri="{9D8B030D-6E8A-4147-A177-3AD203B41FA5}">
                      <a16:colId xmlns:a16="http://schemas.microsoft.com/office/drawing/2014/main" val="2232418420"/>
                    </a:ext>
                  </a:extLst>
                </a:gridCol>
                <a:gridCol w="723927">
                  <a:extLst>
                    <a:ext uri="{9D8B030D-6E8A-4147-A177-3AD203B41FA5}">
                      <a16:colId xmlns:a16="http://schemas.microsoft.com/office/drawing/2014/main" val="2121636713"/>
                    </a:ext>
                  </a:extLst>
                </a:gridCol>
                <a:gridCol w="697441">
                  <a:extLst>
                    <a:ext uri="{9D8B030D-6E8A-4147-A177-3AD203B41FA5}">
                      <a16:colId xmlns:a16="http://schemas.microsoft.com/office/drawing/2014/main" val="3962872549"/>
                    </a:ext>
                  </a:extLst>
                </a:gridCol>
              </a:tblGrid>
              <a:tr h="15868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Service Department Profit Centering    </a:t>
                      </a: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3738610"/>
                  </a:ext>
                </a:extLst>
              </a:tr>
              <a:tr h="22921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448196"/>
                  </a:ext>
                </a:extLst>
              </a:tr>
              <a:tr h="3085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808244"/>
                  </a:ext>
                </a:extLst>
              </a:tr>
              <a:tr h="16750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1,265,979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67957"/>
                  </a:ext>
                </a:extLst>
              </a:tr>
              <a:tr h="1498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347827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41,921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3.31%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274117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700,795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55.36%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3193403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42,738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3.38%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506633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23,728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1.87%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5304058"/>
                  </a:ext>
                </a:extLst>
              </a:tr>
              <a:tr h="1851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105291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646421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809,182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63.92%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076653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456,797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36.08%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906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515978"/>
            <a:ext cx="4184035" cy="5189622"/>
          </a:xfrm>
        </p:spPr>
        <p:txBody>
          <a:bodyPr>
            <a:normAutofit fontScale="40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Low labor rates:</a:t>
            </a:r>
          </a:p>
          <a:p>
            <a:pPr lvl="2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Customer pay $171 vs door rate $190</a:t>
            </a:r>
          </a:p>
          <a:p>
            <a:pPr lvl="2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Warranty $16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3 vs. $190 door rate</a:t>
            </a:r>
          </a:p>
          <a:p>
            <a:pPr lvl="2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Internal $17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0 vs $190 door rate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Low Effective Labor rate $168.5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3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Low tech proficiency 63.72% (guide 100%)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Customer pay, warranty and Internal average rate 20%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Improve Effective labor rate by 20%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tech proficiency to 80% in next 12 months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tech bonus program-reward proficiency and ELR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Service Adviser training program emphasizing quoting skills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Bill all internal RO’s and Policy @ door rate moving forward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Marketing program to attract increase sales of maintenance and competitive RO’s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Parts dept initiatives-improve first time fill rate and training of back counter persons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Tru Video at all locations to help increase dollar amount of each RO and eliminate lost &amp; idle time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policies and procedures w incentives to get every RO closed in (3) days or less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Develop real-time dashboards that show tech proficiency, labor sales etc.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Monthly meetings with Director and VP to review results and opportunities for improvement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Yearly goal setting meeting with Service Managers emphasizing improvement in all categorie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 and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tied to their annual bonus.</a:t>
            </a: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E284CDD-5043-494F-9E37-64C27BBD8500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89525" y="2431970"/>
          <a:ext cx="4184650" cy="3338672"/>
        </p:xfrm>
        <a:graphic>
          <a:graphicData uri="http://schemas.openxmlformats.org/drawingml/2006/table">
            <a:tbl>
              <a:tblPr/>
              <a:tblGrid>
                <a:gridCol w="125104">
                  <a:extLst>
                    <a:ext uri="{9D8B030D-6E8A-4147-A177-3AD203B41FA5}">
                      <a16:colId xmlns:a16="http://schemas.microsoft.com/office/drawing/2014/main" val="470605372"/>
                    </a:ext>
                  </a:extLst>
                </a:gridCol>
                <a:gridCol w="799580">
                  <a:extLst>
                    <a:ext uri="{9D8B030D-6E8A-4147-A177-3AD203B41FA5}">
                      <a16:colId xmlns:a16="http://schemas.microsoft.com/office/drawing/2014/main" val="956238139"/>
                    </a:ext>
                  </a:extLst>
                </a:gridCol>
                <a:gridCol w="776010">
                  <a:extLst>
                    <a:ext uri="{9D8B030D-6E8A-4147-A177-3AD203B41FA5}">
                      <a16:colId xmlns:a16="http://schemas.microsoft.com/office/drawing/2014/main" val="2451285980"/>
                    </a:ext>
                  </a:extLst>
                </a:gridCol>
                <a:gridCol w="232078">
                  <a:extLst>
                    <a:ext uri="{9D8B030D-6E8A-4147-A177-3AD203B41FA5}">
                      <a16:colId xmlns:a16="http://schemas.microsoft.com/office/drawing/2014/main" val="3162115248"/>
                    </a:ext>
                  </a:extLst>
                </a:gridCol>
                <a:gridCol w="429706">
                  <a:extLst>
                    <a:ext uri="{9D8B030D-6E8A-4147-A177-3AD203B41FA5}">
                      <a16:colId xmlns:a16="http://schemas.microsoft.com/office/drawing/2014/main" val="3524143229"/>
                    </a:ext>
                  </a:extLst>
                </a:gridCol>
                <a:gridCol w="210321">
                  <a:extLst>
                    <a:ext uri="{9D8B030D-6E8A-4147-A177-3AD203B41FA5}">
                      <a16:colId xmlns:a16="http://schemas.microsoft.com/office/drawing/2014/main" val="3907380573"/>
                    </a:ext>
                  </a:extLst>
                </a:gridCol>
                <a:gridCol w="587446">
                  <a:extLst>
                    <a:ext uri="{9D8B030D-6E8A-4147-A177-3AD203B41FA5}">
                      <a16:colId xmlns:a16="http://schemas.microsoft.com/office/drawing/2014/main" val="2646864353"/>
                    </a:ext>
                  </a:extLst>
                </a:gridCol>
                <a:gridCol w="108786">
                  <a:extLst>
                    <a:ext uri="{9D8B030D-6E8A-4147-A177-3AD203B41FA5}">
                      <a16:colId xmlns:a16="http://schemas.microsoft.com/office/drawing/2014/main" val="3577523138"/>
                    </a:ext>
                  </a:extLst>
                </a:gridCol>
                <a:gridCol w="451464">
                  <a:extLst>
                    <a:ext uri="{9D8B030D-6E8A-4147-A177-3AD203B41FA5}">
                      <a16:colId xmlns:a16="http://schemas.microsoft.com/office/drawing/2014/main" val="4153789881"/>
                    </a:ext>
                  </a:extLst>
                </a:gridCol>
                <a:gridCol w="464155">
                  <a:extLst>
                    <a:ext uri="{9D8B030D-6E8A-4147-A177-3AD203B41FA5}">
                      <a16:colId xmlns:a16="http://schemas.microsoft.com/office/drawing/2014/main" val="2987517659"/>
                    </a:ext>
                  </a:extLst>
                </a:gridCol>
              </a:tblGrid>
              <a:tr h="14166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264244"/>
                  </a:ext>
                </a:extLst>
              </a:tr>
              <a:tr h="190707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ATD ACTUAL SERVICE ANALYSIS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04256"/>
                  </a:ext>
                </a:extLst>
              </a:tr>
              <a:tr h="1035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Performance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219414"/>
                  </a:ext>
                </a:extLst>
              </a:tr>
              <a:tr h="1569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Hourly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529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1,169,918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171.00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6841.6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365858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965253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731038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527,869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163.00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3238.5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839746"/>
                  </a:ext>
                </a:extLst>
              </a:tr>
              <a:tr h="1144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116,721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686.6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5074580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570032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1,814,508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10766.7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471335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0871150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1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4834"/>
                  </a:ext>
                </a:extLst>
              </a:tr>
              <a:tr h="11987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1,814,508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10766.68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168.53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9301665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9110115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135900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96.00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16,896.0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17561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3005900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585751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16,896.0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168.53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2,847,482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718810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187163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5424771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701517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0853397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10,766.7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16,896.00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63.72%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1175149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Hours Produced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Hours Available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0953775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389779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28055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9518903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777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58.75% utilization(lower than guide)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2</a:t>
            </a:r>
            <a:r>
              <a:rPr lang="en-US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nd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shift not in every location and undermanned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facility utilization by 10% in next 6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tech count by 20% in next 12 months-2</a:t>
            </a:r>
            <a:r>
              <a:rPr lang="en-US" b="0" i="0" u="none" strike="noStrike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nd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shift emphasis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Recruitment blitz w marketing team to hire techs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Add $5/hour incentive to work 2</a:t>
            </a:r>
            <a:r>
              <a:rPr lang="en-US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nd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shift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Start internship/training program with local tech and high schools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availability of (4) day work week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Open Saturdays –part of (4) day work program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Tech $5000 referral program  $2500 upfront and $2500 end of 6 months of employment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Develop real-time dashboards that show tech proficiency, labor sales etc.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Monthly meetings with Director and VP to review results and opportunities for improvement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Yearly goal setting meeting with Service Managers emphasizing improvement in all categorie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 and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tied to their annual bonus.</a:t>
            </a:r>
          </a:p>
          <a:p>
            <a:pPr lvl="1"/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B57BE4A-6655-EB23-59F9-3740DBC2470A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191815" y="2160589"/>
          <a:ext cx="3980069" cy="3881434"/>
        </p:xfrm>
        <a:graphic>
          <a:graphicData uri="http://schemas.openxmlformats.org/drawingml/2006/table">
            <a:tbl>
              <a:tblPr/>
              <a:tblGrid>
                <a:gridCol w="1240691">
                  <a:extLst>
                    <a:ext uri="{9D8B030D-6E8A-4147-A177-3AD203B41FA5}">
                      <a16:colId xmlns:a16="http://schemas.microsoft.com/office/drawing/2014/main" val="569168342"/>
                    </a:ext>
                  </a:extLst>
                </a:gridCol>
                <a:gridCol w="974001">
                  <a:extLst>
                    <a:ext uri="{9D8B030D-6E8A-4147-A177-3AD203B41FA5}">
                      <a16:colId xmlns:a16="http://schemas.microsoft.com/office/drawing/2014/main" val="3806684026"/>
                    </a:ext>
                  </a:extLst>
                </a:gridCol>
                <a:gridCol w="881239">
                  <a:extLst>
                    <a:ext uri="{9D8B030D-6E8A-4147-A177-3AD203B41FA5}">
                      <a16:colId xmlns:a16="http://schemas.microsoft.com/office/drawing/2014/main" val="1301351672"/>
                    </a:ext>
                  </a:extLst>
                </a:gridCol>
                <a:gridCol w="556572">
                  <a:extLst>
                    <a:ext uri="{9D8B030D-6E8A-4147-A177-3AD203B41FA5}">
                      <a16:colId xmlns:a16="http://schemas.microsoft.com/office/drawing/2014/main" val="1571307500"/>
                    </a:ext>
                  </a:extLst>
                </a:gridCol>
                <a:gridCol w="162334">
                  <a:extLst>
                    <a:ext uri="{9D8B030D-6E8A-4147-A177-3AD203B41FA5}">
                      <a16:colId xmlns:a16="http://schemas.microsoft.com/office/drawing/2014/main" val="3197292532"/>
                    </a:ext>
                  </a:extLst>
                </a:gridCol>
                <a:gridCol w="165232">
                  <a:extLst>
                    <a:ext uri="{9D8B030D-6E8A-4147-A177-3AD203B41FA5}">
                      <a16:colId xmlns:a16="http://schemas.microsoft.com/office/drawing/2014/main" val="2390322864"/>
                    </a:ext>
                  </a:extLst>
                </a:gridCol>
              </a:tblGrid>
              <a:tr h="3045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686798"/>
                  </a:ext>
                </a:extLst>
              </a:tr>
              <a:tr h="16535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095543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276829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389137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317860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524571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9582996"/>
                  </a:ext>
                </a:extLst>
              </a:tr>
              <a:tr h="1827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572236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168.53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017896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634967"/>
                  </a:ext>
                </a:extLst>
              </a:tr>
              <a:tr h="15665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3,088,480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01621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337494"/>
                  </a:ext>
                </a:extLst>
              </a:tr>
              <a:tr h="19146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1818296"/>
                  </a:ext>
                </a:extLst>
              </a:tr>
              <a:tr h="15665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767074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1,814,508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838790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6431801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3,088,480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9821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336993"/>
                  </a:ext>
                </a:extLst>
              </a:tr>
              <a:tr h="15665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58.75%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674999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376818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173699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28526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3331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03F1C-8E18-9115-CD2F-625622287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/>
              <a:t>Improvement Plan</a:t>
            </a:r>
          </a:p>
          <a:p>
            <a:pPr lvl="1"/>
            <a:r>
              <a:rPr lang="en-US" dirty="0"/>
              <a:t>Training track for all Service advisers with emphasis on selling skills, customer education, negotiating and story writing</a:t>
            </a:r>
          </a:p>
          <a:p>
            <a:pPr lvl="1"/>
            <a:r>
              <a:rPr lang="en-US" dirty="0"/>
              <a:t>Training track for all technicians with clear definitions of each tech level and escalators for each certification</a:t>
            </a:r>
          </a:p>
          <a:p>
            <a:pPr lvl="1"/>
            <a:r>
              <a:rPr lang="en-US" dirty="0"/>
              <a:t>Marketing plan to increase labor sales</a:t>
            </a:r>
          </a:p>
          <a:p>
            <a:pPr lvl="2"/>
            <a:r>
              <a:rPr lang="en-US" dirty="0"/>
              <a:t>Emphasis on selling more maintenance and competitive labor</a:t>
            </a:r>
          </a:p>
          <a:p>
            <a:pPr lvl="1"/>
            <a:r>
              <a:rPr lang="en-US" dirty="0"/>
              <a:t>Parts dept performance improvement plan </a:t>
            </a:r>
          </a:p>
          <a:p>
            <a:pPr lvl="2"/>
            <a:r>
              <a:rPr lang="en-US" dirty="0"/>
              <a:t>Emphasis on improved first-time fill rate and back counter performance</a:t>
            </a:r>
          </a:p>
          <a:p>
            <a:pPr lvl="1"/>
            <a:r>
              <a:rPr lang="en-US" dirty="0"/>
              <a:t>Tru-Video at every location in next 6 months</a:t>
            </a:r>
          </a:p>
          <a:p>
            <a:pPr lvl="2"/>
            <a:r>
              <a:rPr lang="en-US" dirty="0"/>
              <a:t>Emphasis on increasing total spend per RO</a:t>
            </a:r>
          </a:p>
          <a:p>
            <a:pPr lvl="1"/>
            <a:r>
              <a:rPr lang="en-US" dirty="0"/>
              <a:t>Designate triage bays at every location</a:t>
            </a:r>
          </a:p>
          <a:p>
            <a:pPr lvl="2"/>
            <a:r>
              <a:rPr lang="en-US" dirty="0"/>
              <a:t>Emphasis on improving diagnostic times and tech performance</a:t>
            </a:r>
          </a:p>
          <a:p>
            <a:pPr lvl="1"/>
            <a:r>
              <a:rPr lang="en-US" dirty="0"/>
              <a:t>Develop real-time dashboards with all service department metrics</a:t>
            </a:r>
          </a:p>
          <a:p>
            <a:pPr lvl="2"/>
            <a:r>
              <a:rPr lang="en-US" dirty="0"/>
              <a:t>Monthly reviews, annual goal setting and tied to annual bonus</a:t>
            </a:r>
          </a:p>
          <a:p>
            <a:pPr lvl="1"/>
            <a:r>
              <a:rPr lang="en-US" dirty="0"/>
              <a:t>Develop tech performance rewards program</a:t>
            </a:r>
          </a:p>
          <a:p>
            <a:pPr lvl="2"/>
            <a:r>
              <a:rPr lang="en-US" dirty="0"/>
              <a:t>Emphasis on effective labor rate, efficiency and proficiency</a:t>
            </a:r>
          </a:p>
          <a:p>
            <a:pPr lvl="1"/>
            <a:r>
              <a:rPr lang="en-US" dirty="0"/>
              <a:t>Warranty Improvement plan</a:t>
            </a:r>
          </a:p>
          <a:p>
            <a:pPr lvl="2"/>
            <a:r>
              <a:rPr lang="en-US" dirty="0"/>
              <a:t>Tech story writing, SRT times, Request for better reimbursement rate and procedure for appeal process</a:t>
            </a:r>
          </a:p>
          <a:p>
            <a:pPr lvl="1"/>
            <a:r>
              <a:rPr lang="en-US" dirty="0"/>
              <a:t>Institute program where all RO’s must be closed within (3) days of last day of labor-incentive based</a:t>
            </a:r>
          </a:p>
          <a:p>
            <a:pPr lvl="1"/>
            <a:r>
              <a:rPr lang="en-US" dirty="0"/>
              <a:t>Develop extensive menu pricing-emphasis on Maintenance and competitive jobs</a:t>
            </a:r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393032"/>
            <a:ext cx="8596668" cy="1564105"/>
          </a:xfrm>
        </p:spPr>
        <p:txBody>
          <a:bodyPr/>
          <a:lstStyle/>
          <a:p>
            <a:r>
              <a:rPr lang="en-US" dirty="0"/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868905"/>
            <a:ext cx="8596668" cy="5197642"/>
          </a:xfrm>
        </p:spPr>
        <p:txBody>
          <a:bodyPr>
            <a:normAutofit fontScale="62500" lnSpcReduction="20000"/>
          </a:bodyPr>
          <a:lstStyle/>
          <a:p>
            <a:endParaRPr lang="en-US" dirty="0"/>
          </a:p>
          <a:p>
            <a:pPr lvl="1"/>
            <a:r>
              <a:rPr lang="en-US" dirty="0"/>
              <a:t>100% on Peterbilt on-line fundamentals –tech training</a:t>
            </a:r>
          </a:p>
          <a:p>
            <a:pPr lvl="1"/>
            <a:r>
              <a:rPr lang="en-US" dirty="0"/>
              <a:t>	every tech and every location</a:t>
            </a:r>
          </a:p>
          <a:p>
            <a:pPr lvl="1"/>
            <a:r>
              <a:rPr lang="en-US" dirty="0"/>
              <a:t>58 of 96 techs are MX certified-2</a:t>
            </a:r>
            <a:r>
              <a:rPr lang="en-US" baseline="30000" dirty="0"/>
              <a:t>nd</a:t>
            </a:r>
            <a:r>
              <a:rPr lang="en-US" dirty="0"/>
              <a:t> place in Peterbilt network</a:t>
            </a:r>
          </a:p>
          <a:p>
            <a:pPr lvl="1"/>
            <a:r>
              <a:rPr lang="en-US" dirty="0"/>
              <a:t>	12 additional MX certs before end of the year and 23 somewhere in process</a:t>
            </a:r>
          </a:p>
          <a:p>
            <a:pPr lvl="1"/>
            <a:r>
              <a:rPr lang="en-US" dirty="0"/>
              <a:t>(3) Of 21 service advisers attended ATD Service Advisers Academy</a:t>
            </a:r>
          </a:p>
          <a:p>
            <a:pPr lvl="1"/>
            <a:r>
              <a:rPr lang="en-US" dirty="0"/>
              <a:t>(3) Techs and (1) location EV certified</a:t>
            </a:r>
          </a:p>
          <a:p>
            <a:pPr lvl="1"/>
            <a:r>
              <a:rPr lang="en-US" dirty="0"/>
              <a:t>11 techs PTI graduates and (2) attending in September</a:t>
            </a:r>
          </a:p>
          <a:p>
            <a:pPr lvl="1"/>
            <a:r>
              <a:rPr lang="en-US" dirty="0"/>
              <a:t>24 hours of training required for all employees per year</a:t>
            </a:r>
          </a:p>
          <a:p>
            <a:r>
              <a:rPr lang="en-US" dirty="0"/>
              <a:t>What is your plan to maintain minimum standards?</a:t>
            </a:r>
          </a:p>
          <a:p>
            <a:r>
              <a:rPr lang="en-US" dirty="0"/>
              <a:t>	Director reviews monthly progress/status with each Service Manager-Peterbilt dashboard</a:t>
            </a:r>
          </a:p>
          <a:p>
            <a:r>
              <a:rPr lang="en-US" dirty="0"/>
              <a:t>	Training on-line dashboard for each employee-24 hr. requirement  part of Manger bonus calculation</a:t>
            </a:r>
          </a:p>
          <a:p>
            <a:r>
              <a:rPr lang="en-US" dirty="0"/>
              <a:t>Plans for training  your service department technicians, advisors, managers</a:t>
            </a:r>
          </a:p>
          <a:p>
            <a:r>
              <a:rPr lang="en-US" dirty="0"/>
              <a:t>	Individualized training plan for every tech-review during annual review</a:t>
            </a:r>
          </a:p>
          <a:p>
            <a:r>
              <a:rPr lang="en-US" dirty="0"/>
              <a:t>		emphasis on certifications and tech level promotion</a:t>
            </a:r>
          </a:p>
          <a:p>
            <a:r>
              <a:rPr lang="en-US" dirty="0"/>
              <a:t>	Require every Service Adviser to attend ATD Service Writer training within next 24 months</a:t>
            </a:r>
          </a:p>
          <a:p>
            <a:r>
              <a:rPr lang="en-US" dirty="0"/>
              <a:t>	Require Service Director/Service Managers to attend ATD Service Management week-within next 24 months</a:t>
            </a:r>
          </a:p>
          <a:p>
            <a:r>
              <a:rPr lang="en-US" dirty="0"/>
              <a:t>	Peterbilt Warranty training for all Warranty and service Managers required in next 12 months</a:t>
            </a:r>
          </a:p>
          <a:p>
            <a:r>
              <a:rPr lang="en-US" dirty="0"/>
              <a:t>	Require every tech/service Adviser complete story writing workshop-in development with our corporate training team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Strengths</a:t>
            </a:r>
          </a:p>
          <a:p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Financial Backing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Premium Brand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Ohio Cat name recognition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Highly trained Technicians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Certified Technicians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Great pay plan-technicians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Room for advancement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parts support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Great market share-Truck sales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CSI scoring, monitoring &amp; improvement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locations in state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Premium locations-tools support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Good Service Advisor retention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Large parts inventory	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Marketing department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673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Weaknesses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Weak Managers in some locations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retention in some locations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Bad reputation-past owners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warranty reimbursement rate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much warranty work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little maintenance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little competitive work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Service Advisor Training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first-time fill rate-customer pay RO’s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Effective labor rate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technician proficiency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service marketing programs/materials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menu pricing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Locations not working together/Same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locations not profitable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20882</TotalTime>
  <Words>1875</Words>
  <Application>Microsoft Office PowerPoint</Application>
  <PresentationFormat>Widescreen</PresentationFormat>
  <Paragraphs>548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Aptos</vt:lpstr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Mike Crawford</cp:lastModifiedBy>
  <cp:revision>10</cp:revision>
  <dcterms:created xsi:type="dcterms:W3CDTF">2022-12-04T13:10:55Z</dcterms:created>
  <dcterms:modified xsi:type="dcterms:W3CDTF">2024-08-15T22:00:59Z</dcterms:modified>
</cp:coreProperties>
</file>