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7/24/2024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7/24/2024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7/24/2024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70000" lnSpcReduction="20000"/>
          </a:bodyPr>
          <a:lstStyle/>
          <a:p>
            <a:pPr algn="ctr"/>
            <a:r>
              <a:rPr lang="en-US" sz="3200" dirty="0"/>
              <a:t>Submitter: John Hughes</a:t>
            </a:r>
          </a:p>
          <a:p>
            <a:pPr algn="ctr"/>
            <a:r>
              <a:rPr lang="en-US" sz="3200" dirty="0"/>
              <a:t>Location study was done on: Waters International Trucks of Natchez</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solidFill>
                  <a:srgbClr val="FF0000"/>
                </a:solidFill>
              </a:rPr>
              <a:t>Reduce comebacks by implementing post repair quality inspections</a:t>
            </a:r>
          </a:p>
          <a:p>
            <a:pPr lvl="1"/>
            <a:r>
              <a:rPr lang="en-US" dirty="0">
                <a:solidFill>
                  <a:srgbClr val="FF0000"/>
                </a:solidFill>
              </a:rPr>
              <a:t>Bring the back parts counter in on the service meeting huddle to give responsibility of the repair process to him as well as the technician.</a:t>
            </a:r>
          </a:p>
          <a:p>
            <a:pPr lvl="1"/>
            <a:r>
              <a:rPr lang="en-US" dirty="0">
                <a:solidFill>
                  <a:srgbClr val="FF0000"/>
                </a:solidFill>
              </a:rPr>
              <a:t>Open clear paths of communication based on assigned repair responsibilities.</a:t>
            </a:r>
          </a:p>
          <a:p>
            <a:pPr lvl="2"/>
            <a:r>
              <a:rPr lang="en-US" dirty="0">
                <a:solidFill>
                  <a:srgbClr val="FF0000"/>
                </a:solidFill>
              </a:rPr>
              <a:t>Examples:</a:t>
            </a:r>
          </a:p>
          <a:p>
            <a:pPr lvl="3"/>
            <a:r>
              <a:rPr lang="en-US" dirty="0">
                <a:solidFill>
                  <a:srgbClr val="FF0000"/>
                </a:solidFill>
              </a:rPr>
              <a:t> Service advisor is to take lead on customer interaction, approvals, upsells, estimate updates and accurate writeup information. This should lead to a more informed and positive experience for the customer.</a:t>
            </a:r>
          </a:p>
          <a:p>
            <a:pPr lvl="3"/>
            <a:r>
              <a:rPr lang="en-US" dirty="0">
                <a:solidFill>
                  <a:srgbClr val="FF0000"/>
                </a:solidFill>
              </a:rPr>
              <a:t>Service Manager is to take the lead on repair processes, assigning jobs, quality of repair and any other aspect that affects the actual outcome of the repair such as tools , software, etc. This should lead to a less stressful and more efficient work environment.</a:t>
            </a:r>
          </a:p>
          <a:p>
            <a:pPr lvl="2"/>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solidFill>
                  <a:srgbClr val="FF0000"/>
                </a:solidFill>
              </a:rPr>
              <a:t>A negative culture ensues dragging down productivity and facility utilization.</a:t>
            </a:r>
          </a:p>
          <a:p>
            <a:pPr lvl="1"/>
            <a:r>
              <a:rPr lang="en-US" dirty="0">
                <a:solidFill>
                  <a:srgbClr val="FF0000"/>
                </a:solidFill>
              </a:rPr>
              <a:t>Undo stress envelopes the service department.</a:t>
            </a:r>
          </a:p>
          <a:p>
            <a:pPr lvl="1"/>
            <a:r>
              <a:rPr lang="en-US" dirty="0">
                <a:solidFill>
                  <a:srgbClr val="FF0000"/>
                </a:solidFill>
              </a:rPr>
              <a:t>Customer base loses confidence in the service department.</a:t>
            </a:r>
          </a:p>
          <a:p>
            <a:pPr lvl="1"/>
            <a:r>
              <a:rPr lang="en-US" dirty="0">
                <a:solidFill>
                  <a:srgbClr val="FF0000"/>
                </a:solidFill>
              </a:rPr>
              <a:t>Technician turnover leading to untrained workforce.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solidFill>
                  <a:srgbClr val="FF0000"/>
                </a:solidFill>
              </a:rPr>
              <a:t>To raise facility utilization</a:t>
            </a:r>
          </a:p>
          <a:p>
            <a:pPr lvl="1"/>
            <a:r>
              <a:rPr lang="en-US" dirty="0">
                <a:solidFill>
                  <a:srgbClr val="FF0000"/>
                </a:solidFill>
              </a:rPr>
              <a:t>To reduce service repair comebacks</a:t>
            </a:r>
          </a:p>
          <a:p>
            <a:pPr lvl="1"/>
            <a:r>
              <a:rPr lang="en-US" dirty="0">
                <a:solidFill>
                  <a:srgbClr val="FF0000"/>
                </a:solidFill>
              </a:rPr>
              <a:t>To increase technician proficiency without increasing technician stress.</a:t>
            </a:r>
          </a:p>
          <a:p>
            <a:pPr lvl="2"/>
            <a:r>
              <a:rPr lang="en-US" dirty="0">
                <a:solidFill>
                  <a:srgbClr val="FF0000"/>
                </a:solidFill>
              </a:rPr>
              <a:t>I base the stress on the surveys</a:t>
            </a:r>
          </a:p>
          <a:p>
            <a:pPr lvl="2"/>
            <a:endParaRPr lang="en-US" dirty="0"/>
          </a:p>
          <a:p>
            <a:pPr lvl="2"/>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solidFill>
                  <a:srgbClr val="FF0000"/>
                </a:solidFill>
              </a:rPr>
              <a:t>Have the service office personnel, technicians and back parts counter person work more efficiently rather than work harder and longer. Opening the lines of communication to create the preferred results of better bay utilization and increased billable time.</a:t>
            </a:r>
          </a:p>
          <a:p>
            <a:pPr lvl="1"/>
            <a:r>
              <a:rPr lang="en-US" dirty="0">
                <a:solidFill>
                  <a:srgbClr val="FF0000"/>
                </a:solidFill>
              </a:rPr>
              <a:t>Bringing in the back parts manager as part of the service department to assign responsibility to the repair process.</a:t>
            </a:r>
          </a:p>
          <a:p>
            <a:pPr lvl="1"/>
            <a:r>
              <a:rPr lang="en-US" dirty="0">
                <a:solidFill>
                  <a:srgbClr val="FF0000"/>
                </a:solidFill>
              </a:rPr>
              <a:t>Educating the service advisor by having him participate in the HADA online service advisor training.</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Tactics</a:t>
            </a:r>
          </a:p>
          <a:p>
            <a:pPr lvl="1"/>
            <a:r>
              <a:rPr lang="en-US" dirty="0">
                <a:solidFill>
                  <a:srgbClr val="FF0000"/>
                </a:solidFill>
              </a:rPr>
              <a:t>Reimplementing the two-way radios for the technicians, service admin and parts back counter person to reduce waste time coming and going to communicate.</a:t>
            </a:r>
          </a:p>
          <a:p>
            <a:pPr lvl="1"/>
            <a:r>
              <a:rPr lang="en-US" dirty="0">
                <a:solidFill>
                  <a:srgbClr val="FF0000"/>
                </a:solidFill>
              </a:rPr>
              <a:t>Implementing a end of day technician writeup time 15 minutes before </a:t>
            </a:r>
            <a:r>
              <a:rPr lang="en-US" dirty="0" err="1">
                <a:solidFill>
                  <a:srgbClr val="FF0000"/>
                </a:solidFill>
              </a:rPr>
              <a:t>quiting</a:t>
            </a:r>
            <a:r>
              <a:rPr lang="en-US" dirty="0">
                <a:solidFill>
                  <a:srgbClr val="FF0000"/>
                </a:solidFill>
              </a:rPr>
              <a:t> time everyday. Rather than having technicians huddle around the wash basin and talk while getting cleaned up to go home. This ensures better writeups and better job transfer between technicians if needed the next morning.</a:t>
            </a:r>
          </a:p>
          <a:p>
            <a:pPr lvl="1"/>
            <a:r>
              <a:rPr lang="en-US" dirty="0">
                <a:solidFill>
                  <a:srgbClr val="FF0000"/>
                </a:solidFill>
              </a:rPr>
              <a:t>Assigning specific areas of responsibility to the service manager and the service advisor</a:t>
            </a:r>
          </a:p>
          <a:p>
            <a:pPr lvl="2"/>
            <a:r>
              <a:rPr lang="en-US" dirty="0">
                <a:solidFill>
                  <a:srgbClr val="FF0000"/>
                </a:solidFill>
              </a:rPr>
              <a:t>Advisor takes the lead on customer interactions, estimates, gaining approvals, writeups, upsells etc.</a:t>
            </a:r>
          </a:p>
          <a:p>
            <a:pPr lvl="2"/>
            <a:r>
              <a:rPr lang="en-US" dirty="0">
                <a:solidFill>
                  <a:srgbClr val="FF0000"/>
                </a:solidFill>
              </a:rPr>
              <a:t>Service manager takes the lead in any of the repair process, procedures, tooling, and after repair inspections.</a:t>
            </a:r>
          </a:p>
          <a:p>
            <a:pPr lvl="2"/>
            <a:r>
              <a:rPr lang="en-US" dirty="0">
                <a:solidFill>
                  <a:srgbClr val="FF0000"/>
                </a:solidFill>
              </a:rPr>
              <a:t>Technicians focus on troubleshooting, communicating repairs needed and repairing the vehicle.</a:t>
            </a:r>
          </a:p>
          <a:p>
            <a:pPr lvl="1"/>
            <a:r>
              <a:rPr lang="en-US" dirty="0">
                <a:solidFill>
                  <a:srgbClr val="FF0000"/>
                </a:solidFill>
              </a:rPr>
              <a:t>Implementing a 7:30 a.m. service huddle every morning to answer the following questions</a:t>
            </a:r>
          </a:p>
          <a:p>
            <a:pPr lvl="2"/>
            <a:r>
              <a:rPr lang="en-US" dirty="0">
                <a:solidFill>
                  <a:srgbClr val="FF0000"/>
                </a:solidFill>
              </a:rPr>
              <a:t>What are you working on now?</a:t>
            </a:r>
          </a:p>
          <a:p>
            <a:pPr lvl="2"/>
            <a:r>
              <a:rPr lang="en-US" dirty="0">
                <a:solidFill>
                  <a:srgbClr val="FF0000"/>
                </a:solidFill>
              </a:rPr>
              <a:t>What are you waiting on?</a:t>
            </a:r>
          </a:p>
          <a:p>
            <a:pPr lvl="2"/>
            <a:r>
              <a:rPr lang="en-US" dirty="0">
                <a:solidFill>
                  <a:srgbClr val="FF0000"/>
                </a:solidFill>
              </a:rPr>
              <a:t>When do you expect to be finished with the job?</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61851995"/>
              </p:ext>
            </p:extLst>
          </p:nvPr>
        </p:nvGraphicFramePr>
        <p:xfrm>
          <a:off x="3845607" y="892349"/>
          <a:ext cx="8169780" cy="5943600"/>
        </p:xfrm>
        <a:graphic>
          <a:graphicData uri="http://schemas.openxmlformats.org/drawingml/2006/table">
            <a:tbl>
              <a:tblPr firstRow="1" bandRow="1">
                <a:tableStyleId>{5C22544A-7EE6-4342-B048-85BDC9FD1C3A}</a:tableStyleId>
              </a:tblPr>
              <a:tblGrid>
                <a:gridCol w="2723260">
                  <a:extLst>
                    <a:ext uri="{9D8B030D-6E8A-4147-A177-3AD203B41FA5}">
                      <a16:colId xmlns:a16="http://schemas.microsoft.com/office/drawing/2014/main" val="2235853955"/>
                    </a:ext>
                  </a:extLst>
                </a:gridCol>
                <a:gridCol w="2723260">
                  <a:extLst>
                    <a:ext uri="{9D8B030D-6E8A-4147-A177-3AD203B41FA5}">
                      <a16:colId xmlns:a16="http://schemas.microsoft.com/office/drawing/2014/main" val="4174400132"/>
                    </a:ext>
                  </a:extLst>
                </a:gridCol>
                <a:gridCol w="2723260">
                  <a:extLst>
                    <a:ext uri="{9D8B030D-6E8A-4147-A177-3AD203B41FA5}">
                      <a16:colId xmlns:a16="http://schemas.microsoft.com/office/drawing/2014/main" val="1146395385"/>
                    </a:ext>
                  </a:extLst>
                </a:gridCol>
              </a:tblGrid>
              <a:tr h="600580">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00580">
                <a:tc>
                  <a:txBody>
                    <a:bodyPr/>
                    <a:lstStyle/>
                    <a:p>
                      <a:r>
                        <a:rPr lang="en-US" dirty="0">
                          <a:solidFill>
                            <a:srgbClr val="FF0000"/>
                          </a:solidFill>
                        </a:rPr>
                        <a:t>7:30 Morning Huddles</a:t>
                      </a:r>
                    </a:p>
                  </a:txBody>
                  <a:tcPr/>
                </a:tc>
                <a:tc>
                  <a:txBody>
                    <a:bodyPr/>
                    <a:lstStyle/>
                    <a:p>
                      <a:r>
                        <a:rPr lang="en-US" dirty="0">
                          <a:solidFill>
                            <a:srgbClr val="FF0000"/>
                          </a:solidFill>
                        </a:rPr>
                        <a:t>Service Manager Robert Buie</a:t>
                      </a:r>
                    </a:p>
                  </a:txBody>
                  <a:tcPr/>
                </a:tc>
                <a:tc>
                  <a:txBody>
                    <a:bodyPr/>
                    <a:lstStyle/>
                    <a:p>
                      <a:r>
                        <a:rPr lang="en-US" dirty="0">
                          <a:solidFill>
                            <a:srgbClr val="FF0000"/>
                          </a:solidFill>
                        </a:rPr>
                        <a:t>Began 7/22 and is ongoing</a:t>
                      </a:r>
                    </a:p>
                  </a:txBody>
                  <a:tcPr/>
                </a:tc>
                <a:extLst>
                  <a:ext uri="{0D108BD9-81ED-4DB2-BD59-A6C34878D82A}">
                    <a16:rowId xmlns:a16="http://schemas.microsoft.com/office/drawing/2014/main" val="2400365483"/>
                  </a:ext>
                </a:extLst>
              </a:tr>
              <a:tr h="1115363">
                <a:tc>
                  <a:txBody>
                    <a:bodyPr/>
                    <a:lstStyle/>
                    <a:p>
                      <a:r>
                        <a:rPr lang="en-US" dirty="0">
                          <a:solidFill>
                            <a:srgbClr val="FF0000"/>
                          </a:solidFill>
                        </a:rPr>
                        <a:t>Customer focused interaction to create a positive experience</a:t>
                      </a:r>
                    </a:p>
                  </a:txBody>
                  <a:tcPr/>
                </a:tc>
                <a:tc>
                  <a:txBody>
                    <a:bodyPr/>
                    <a:lstStyle/>
                    <a:p>
                      <a:r>
                        <a:rPr lang="en-US" dirty="0">
                          <a:solidFill>
                            <a:srgbClr val="FF0000"/>
                          </a:solidFill>
                        </a:rPr>
                        <a:t>Service advisor Cedric Proby</a:t>
                      </a:r>
                    </a:p>
                    <a:p>
                      <a:endParaRPr lang="en-US" dirty="0">
                        <a:solidFill>
                          <a:srgbClr val="FF0000"/>
                        </a:solidFill>
                      </a:endParaRPr>
                    </a:p>
                    <a:p>
                      <a:endParaRPr lang="en-US" dirty="0">
                        <a:solidFill>
                          <a:srgbClr val="FF0000"/>
                        </a:solidFill>
                      </a:endParaRPr>
                    </a:p>
                  </a:txBody>
                  <a:tcPr/>
                </a:tc>
                <a:tc>
                  <a:txBody>
                    <a:bodyPr/>
                    <a:lstStyle/>
                    <a:p>
                      <a:r>
                        <a:rPr lang="en-US" dirty="0">
                          <a:solidFill>
                            <a:srgbClr val="FF0000"/>
                          </a:solidFill>
                        </a:rPr>
                        <a:t>Implemented 7/23</a:t>
                      </a:r>
                    </a:p>
                  </a:txBody>
                  <a:tcPr/>
                </a:tc>
                <a:extLst>
                  <a:ext uri="{0D108BD9-81ED-4DB2-BD59-A6C34878D82A}">
                    <a16:rowId xmlns:a16="http://schemas.microsoft.com/office/drawing/2014/main" val="107845787"/>
                  </a:ext>
                </a:extLst>
              </a:tr>
              <a:tr h="857972">
                <a:tc>
                  <a:txBody>
                    <a:bodyPr/>
                    <a:lstStyle/>
                    <a:p>
                      <a:r>
                        <a:rPr lang="en-US" dirty="0">
                          <a:solidFill>
                            <a:srgbClr val="FF0000"/>
                          </a:solidFill>
                        </a:rPr>
                        <a:t>Reinforcing the two-way radio usage for the Service department</a:t>
                      </a:r>
                    </a:p>
                  </a:txBody>
                  <a:tcPr/>
                </a:tc>
                <a:tc>
                  <a:txBody>
                    <a:bodyPr/>
                    <a:lstStyle/>
                    <a:p>
                      <a:r>
                        <a:rPr lang="en-US" dirty="0">
                          <a:solidFill>
                            <a:srgbClr val="FF0000"/>
                          </a:solidFill>
                        </a:rPr>
                        <a:t>Service Manager Robert Buie</a:t>
                      </a:r>
                    </a:p>
                  </a:txBody>
                  <a:tcPr/>
                </a:tc>
                <a:tc>
                  <a:txBody>
                    <a:bodyPr/>
                    <a:lstStyle/>
                    <a:p>
                      <a:r>
                        <a:rPr lang="en-US" dirty="0">
                          <a:solidFill>
                            <a:srgbClr val="FF0000"/>
                          </a:solidFill>
                        </a:rPr>
                        <a:t>7/22</a:t>
                      </a:r>
                    </a:p>
                  </a:txBody>
                  <a:tcPr/>
                </a:tc>
                <a:extLst>
                  <a:ext uri="{0D108BD9-81ED-4DB2-BD59-A6C34878D82A}">
                    <a16:rowId xmlns:a16="http://schemas.microsoft.com/office/drawing/2014/main" val="1530126605"/>
                  </a:ext>
                </a:extLst>
              </a:tr>
              <a:tr h="1115363">
                <a:tc>
                  <a:txBody>
                    <a:bodyPr/>
                    <a:lstStyle/>
                    <a:p>
                      <a:r>
                        <a:rPr lang="en-US" dirty="0">
                          <a:solidFill>
                            <a:srgbClr val="FF0000"/>
                          </a:solidFill>
                        </a:rPr>
                        <a:t>Parts employee participation in the daily morning service huddle</a:t>
                      </a:r>
                    </a:p>
                  </a:txBody>
                  <a:tcPr/>
                </a:tc>
                <a:tc>
                  <a:txBody>
                    <a:bodyPr/>
                    <a:lstStyle/>
                    <a:p>
                      <a:r>
                        <a:rPr lang="en-US" dirty="0">
                          <a:solidFill>
                            <a:srgbClr val="FF0000"/>
                          </a:solidFill>
                        </a:rPr>
                        <a:t>Parts Manager Sharon Mire</a:t>
                      </a:r>
                    </a:p>
                  </a:txBody>
                  <a:tcPr/>
                </a:tc>
                <a:tc>
                  <a:txBody>
                    <a:bodyPr/>
                    <a:lstStyle/>
                    <a:p>
                      <a:r>
                        <a:rPr lang="en-US" dirty="0">
                          <a:solidFill>
                            <a:srgbClr val="FF0000"/>
                          </a:solidFill>
                        </a:rPr>
                        <a:t>7/22</a:t>
                      </a:r>
                    </a:p>
                  </a:txBody>
                  <a:tcPr/>
                </a:tc>
                <a:extLst>
                  <a:ext uri="{0D108BD9-81ED-4DB2-BD59-A6C34878D82A}">
                    <a16:rowId xmlns:a16="http://schemas.microsoft.com/office/drawing/2014/main" val="1950345431"/>
                  </a:ext>
                </a:extLst>
              </a:tr>
              <a:tr h="600580">
                <a:tc>
                  <a:txBody>
                    <a:bodyPr/>
                    <a:lstStyle/>
                    <a:p>
                      <a:r>
                        <a:rPr lang="en-US" dirty="0">
                          <a:solidFill>
                            <a:srgbClr val="FF0000"/>
                          </a:solidFill>
                        </a:rPr>
                        <a:t>Review of all task follow through</a:t>
                      </a:r>
                    </a:p>
                  </a:txBody>
                  <a:tcPr/>
                </a:tc>
                <a:tc>
                  <a:txBody>
                    <a:bodyPr/>
                    <a:lstStyle/>
                    <a:p>
                      <a:r>
                        <a:rPr lang="en-US" dirty="0">
                          <a:solidFill>
                            <a:srgbClr val="FF0000"/>
                          </a:solidFill>
                        </a:rPr>
                        <a:t>Branch Manager John Hughes</a:t>
                      </a:r>
                    </a:p>
                  </a:txBody>
                  <a:tcPr/>
                </a:tc>
                <a:tc>
                  <a:txBody>
                    <a:bodyPr/>
                    <a:lstStyle/>
                    <a:p>
                      <a:r>
                        <a:rPr lang="en-US" dirty="0">
                          <a:solidFill>
                            <a:srgbClr val="FF0000"/>
                          </a:solidFill>
                        </a:rPr>
                        <a:t>7/22 and each week afterwards</a:t>
                      </a:r>
                    </a:p>
                  </a:txBody>
                  <a:tcPr/>
                </a:tc>
                <a:extLst>
                  <a:ext uri="{0D108BD9-81ED-4DB2-BD59-A6C34878D82A}">
                    <a16:rowId xmlns:a16="http://schemas.microsoft.com/office/drawing/2014/main" val="1960891333"/>
                  </a:ext>
                </a:extLst>
              </a:tr>
              <a:tr h="343189">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343189">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Synopsis</a:t>
            </a:r>
          </a:p>
          <a:p>
            <a:pPr lvl="1"/>
            <a:r>
              <a:rPr lang="en-US" dirty="0">
                <a:solidFill>
                  <a:srgbClr val="FF0000"/>
                </a:solidFill>
              </a:rPr>
              <a:t>To increase billed available hours, reduce comebacks and increase facility utilization by having the service department and back parts counter work more efficiently.</a:t>
            </a:r>
          </a:p>
          <a:p>
            <a:pPr lvl="2"/>
            <a:r>
              <a:rPr lang="en-US" dirty="0">
                <a:solidFill>
                  <a:srgbClr val="FF0000"/>
                </a:solidFill>
              </a:rPr>
              <a:t>Increase communication</a:t>
            </a:r>
          </a:p>
          <a:p>
            <a:pPr lvl="3"/>
            <a:r>
              <a:rPr lang="en-US" dirty="0">
                <a:solidFill>
                  <a:srgbClr val="FF0000"/>
                </a:solidFill>
              </a:rPr>
              <a:t>Daily morning huddles at 7:30 am</a:t>
            </a:r>
          </a:p>
          <a:p>
            <a:pPr lvl="3"/>
            <a:r>
              <a:rPr lang="en-US" dirty="0">
                <a:solidFill>
                  <a:srgbClr val="FF0000"/>
                </a:solidFill>
              </a:rPr>
              <a:t>Bring parts person into the huddle</a:t>
            </a:r>
          </a:p>
          <a:p>
            <a:pPr lvl="3"/>
            <a:r>
              <a:rPr lang="en-US" dirty="0">
                <a:solidFill>
                  <a:srgbClr val="FF0000"/>
                </a:solidFill>
              </a:rPr>
              <a:t>Use two-way radios for tech to parts and tech to service office communication</a:t>
            </a:r>
          </a:p>
          <a:p>
            <a:pPr lvl="2"/>
            <a:r>
              <a:rPr lang="en-US" dirty="0">
                <a:solidFill>
                  <a:srgbClr val="FF0000"/>
                </a:solidFill>
              </a:rPr>
              <a:t>Reduce time wastage</a:t>
            </a:r>
          </a:p>
          <a:p>
            <a:pPr lvl="3"/>
            <a:r>
              <a:rPr lang="en-US" dirty="0">
                <a:solidFill>
                  <a:srgbClr val="FF0000"/>
                </a:solidFill>
              </a:rPr>
              <a:t>All technicians working on, waiting on or job needed is discussed at one time at the start of the day.</a:t>
            </a:r>
          </a:p>
          <a:p>
            <a:pPr lvl="3"/>
            <a:r>
              <a:rPr lang="en-US" dirty="0">
                <a:solidFill>
                  <a:srgbClr val="FF0000"/>
                </a:solidFill>
              </a:rPr>
              <a:t>End of day write up designated time</a:t>
            </a:r>
          </a:p>
          <a:p>
            <a:pPr lvl="2"/>
            <a:r>
              <a:rPr lang="en-US" dirty="0">
                <a:solidFill>
                  <a:srgbClr val="FF0000"/>
                </a:solidFill>
              </a:rPr>
              <a:t>Lower the overall stress</a:t>
            </a:r>
          </a:p>
          <a:p>
            <a:pPr lvl="3"/>
            <a:r>
              <a:rPr lang="en-US" dirty="0">
                <a:solidFill>
                  <a:srgbClr val="FF0000"/>
                </a:solidFill>
              </a:rPr>
              <a:t>Following through with implemented processes to reduce the unknown or bottle neck issues</a:t>
            </a:r>
          </a:p>
          <a:p>
            <a:pPr lvl="3"/>
            <a:r>
              <a:rPr lang="en-US" dirty="0">
                <a:solidFill>
                  <a:srgbClr val="FF0000"/>
                </a:solidFill>
              </a:rPr>
              <a:t>Reduce the likelihood of repair comebacks</a:t>
            </a:r>
          </a:p>
          <a:p>
            <a:pPr lvl="2"/>
            <a:r>
              <a:rPr lang="en-US" dirty="0">
                <a:solidFill>
                  <a:srgbClr val="FF0000"/>
                </a:solidFill>
              </a:rPr>
              <a:t>Improve customer experience</a:t>
            </a:r>
          </a:p>
          <a:p>
            <a:pPr lvl="3"/>
            <a:r>
              <a:rPr lang="en-US" dirty="0">
                <a:solidFill>
                  <a:srgbClr val="FF0000"/>
                </a:solidFill>
              </a:rPr>
              <a:t>Having the service advisor focus on the customer for a more positive interaction instead of getting bogged down with technician repair issues.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769503"/>
          </a:xfrm>
        </p:spPr>
        <p:txBody>
          <a:bodyPr>
            <a:normAutofit fontScale="92500" lnSpcReduction="20000"/>
          </a:bodyPr>
          <a:lstStyle/>
          <a:p>
            <a:r>
              <a:rPr lang="en-US" sz="1800" b="0" i="0" u="none" strike="noStrike" baseline="0" dirty="0">
                <a:solidFill>
                  <a:srgbClr val="221E1F"/>
                </a:solidFill>
                <a:latin typeface="Calibri" panose="020F0502020204030204" pitchFamily="34" charset="0"/>
              </a:rPr>
              <a:t>Current practices</a:t>
            </a:r>
          </a:p>
          <a:p>
            <a:pPr lvl="1"/>
            <a:r>
              <a:rPr lang="en-US" b="0" i="0" u="none" strike="noStrike" baseline="0" dirty="0">
                <a:solidFill>
                  <a:srgbClr val="FF0000"/>
                </a:solidFill>
                <a:latin typeface="Calibri" panose="020F0502020204030204" pitchFamily="34" charset="0"/>
              </a:rPr>
              <a:t>Journeyman techs were being using on jobs such as PM, brakes and frontend  alignment which reduced our </a:t>
            </a:r>
            <a:r>
              <a:rPr lang="en-US" b="0" i="0" u="none" strike="noStrike" baseline="0" dirty="0" err="1">
                <a:solidFill>
                  <a:srgbClr val="FF0000"/>
                </a:solidFill>
                <a:latin typeface="Calibri" panose="020F0502020204030204" pitchFamily="34" charset="0"/>
              </a:rPr>
              <a:t>gp</a:t>
            </a:r>
            <a:r>
              <a:rPr lang="en-US" b="0" i="0" u="none" strike="noStrike" baseline="0" dirty="0">
                <a:solidFill>
                  <a:srgbClr val="FF0000"/>
                </a:solidFill>
                <a:latin typeface="Calibri" panose="020F0502020204030204" pitchFamily="34" charset="0"/>
              </a:rPr>
              <a:t> on that labor</a:t>
            </a: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FF0000"/>
                </a:solidFill>
                <a:latin typeface="Calibri" panose="020F0502020204030204" pitchFamily="34" charset="0"/>
              </a:rPr>
              <a:t>Increase overall gross profit on labor purchased to labor sold on PMs, brake jobs, and alignments.</a:t>
            </a:r>
            <a:endParaRPr lang="en-US" b="0" i="0" u="none" strike="noStrike" baseline="0" dirty="0">
              <a:solidFill>
                <a:srgbClr val="FF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dirty="0">
                <a:solidFill>
                  <a:srgbClr val="FF0000"/>
                </a:solidFill>
                <a:latin typeface="Calibri" panose="020F0502020204030204" pitchFamily="34" charset="0"/>
              </a:rPr>
              <a:t>Have apprentice techs perform the reduced labor rate jobs to increase </a:t>
            </a:r>
            <a:r>
              <a:rPr lang="en-US" dirty="0" err="1">
                <a:solidFill>
                  <a:srgbClr val="FF0000"/>
                </a:solidFill>
                <a:latin typeface="Calibri" panose="020F0502020204030204" pitchFamily="34" charset="0"/>
              </a:rPr>
              <a:t>gp</a:t>
            </a:r>
            <a:r>
              <a:rPr lang="en-US" dirty="0">
                <a:solidFill>
                  <a:srgbClr val="FF0000"/>
                </a:solidFill>
                <a:latin typeface="Calibri" panose="020F0502020204030204" pitchFamily="34" charset="0"/>
              </a:rPr>
              <a:t>. Use the journeyman techs to do the upsell repairs generated off the reduced competitive labor jobs.</a:t>
            </a:r>
            <a:r>
              <a:rPr lang="en-US" b="0" i="0" u="none" strike="noStrike" baseline="0" dirty="0">
                <a:solidFill>
                  <a:srgbClr val="FF0000"/>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FF0000"/>
                </a:solidFill>
                <a:latin typeface="Calibri" panose="020F0502020204030204" pitchFamily="34" charset="0"/>
              </a:rPr>
              <a:t>Monitor this weekly and review it with the service manager and advisor to bring awareness to job assigning and how it affects the </a:t>
            </a:r>
            <a:r>
              <a:rPr lang="en-US" dirty="0" err="1">
                <a:solidFill>
                  <a:srgbClr val="FF0000"/>
                </a:solidFill>
                <a:latin typeface="Calibri" panose="020F0502020204030204" pitchFamily="34" charset="0"/>
              </a:rPr>
              <a:t>gp</a:t>
            </a:r>
            <a:r>
              <a:rPr lang="en-US" dirty="0">
                <a:solidFill>
                  <a:srgbClr val="FF0000"/>
                </a:solidFill>
                <a:latin typeface="Calibri" panose="020F0502020204030204" pitchFamily="34" charset="0"/>
              </a:rPr>
              <a:t> bottom line.</a:t>
            </a:r>
            <a:endParaRPr lang="en-US" b="0" i="0" u="none" strike="noStrike" baseline="0" dirty="0">
              <a:solidFill>
                <a:srgbClr val="FF0000"/>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pic>
        <p:nvPicPr>
          <p:cNvPr id="9" name="Content Placeholder 8">
            <a:extLst>
              <a:ext uri="{FF2B5EF4-FFF2-40B4-BE49-F238E27FC236}">
                <a16:creationId xmlns:a16="http://schemas.microsoft.com/office/drawing/2014/main" id="{5990CD00-EFB8-C06F-2B87-2DFF26401996}"/>
              </a:ext>
            </a:extLst>
          </p:cNvPr>
          <p:cNvPicPr>
            <a:picLocks noGrp="1" noChangeAspect="1"/>
          </p:cNvPicPr>
          <p:nvPr>
            <p:ph sz="quarter" idx="4"/>
          </p:nvPr>
        </p:nvPicPr>
        <p:blipFill>
          <a:blip r:embed="rId2"/>
          <a:stretch>
            <a:fillRect/>
          </a:stretch>
        </p:blipFill>
        <p:spPr>
          <a:xfrm>
            <a:off x="5499258" y="1533323"/>
            <a:ext cx="6535358" cy="280239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090445" y="609600"/>
            <a:ext cx="3183556" cy="1320800"/>
          </a:xfrm>
        </p:spPr>
        <p:txBody>
          <a:bodyPr vert="horz" lIns="91440" tIns="45720" rIns="91440" bIns="45720" rtlCol="0" anchor="ctr">
            <a:normAutofit/>
          </a:bodyPr>
          <a:lstStyle/>
          <a:p>
            <a:pPr>
              <a:lnSpc>
                <a:spcPct val="90000"/>
              </a:lnSpc>
            </a:pPr>
            <a:br>
              <a:rPr lang="en-US" sz="1400" b="0" i="0" u="none" strike="noStrike" baseline="0"/>
            </a:br>
            <a:r>
              <a:rPr lang="en-US" sz="1400" b="1" i="0" u="none" strike="noStrike" baseline="0"/>
              <a:t>Changes in Expense Structure </a:t>
            </a:r>
            <a:br>
              <a:rPr lang="en-US" sz="1400" b="0" i="0" u="none" strike="noStrike" baseline="0"/>
            </a:br>
            <a:br>
              <a:rPr lang="en-US" sz="1400" b="0" i="0" u="none" strike="noStrike" baseline="0"/>
            </a:br>
            <a:br>
              <a:rPr lang="en-US" sz="1400" b="0" i="0" u="none" strike="noStrike" baseline="0"/>
            </a:br>
            <a:endParaRPr lang="en-US" sz="14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094410" y="2160589"/>
            <a:ext cx="3176589" cy="3880773"/>
          </a:xfrm>
        </p:spPr>
        <p:txBody>
          <a:bodyPr vert="horz" lIns="91440" tIns="45720" rIns="91440" bIns="45720" rtlCol="0">
            <a:normAutofit fontScale="62500" lnSpcReduction="20000"/>
          </a:bodyPr>
          <a:lstStyle/>
          <a:p>
            <a:r>
              <a:rPr lang="en-US" b="0" i="0" u="none" strike="noStrike" baseline="0" dirty="0"/>
              <a:t>Current practices</a:t>
            </a:r>
          </a:p>
          <a:p>
            <a:pPr lvl="1"/>
            <a:r>
              <a:rPr lang="en-US" dirty="0">
                <a:solidFill>
                  <a:srgbClr val="FF0000"/>
                </a:solidFill>
              </a:rPr>
              <a:t>Aftersales expense or comeback chargebacks had been left to the svc. Managers discretion. Aftersales expense exceeded 9K  for the month of May.  </a:t>
            </a:r>
            <a:r>
              <a:rPr lang="en-US" b="0" i="0" u="none" strike="noStrike" baseline="0" dirty="0">
                <a:solidFill>
                  <a:srgbClr val="FF0000"/>
                </a:solidFill>
              </a:rPr>
              <a:t> </a:t>
            </a:r>
          </a:p>
          <a:p>
            <a:r>
              <a:rPr lang="en-US" b="0" i="0" u="none" strike="noStrike" baseline="0" dirty="0"/>
              <a:t>Goals for improvement</a:t>
            </a:r>
          </a:p>
          <a:p>
            <a:pPr lvl="1"/>
            <a:r>
              <a:rPr lang="en-US" dirty="0">
                <a:solidFill>
                  <a:srgbClr val="FF0000"/>
                </a:solidFill>
              </a:rPr>
              <a:t>Reduce aftersales expense due to comebacks or chargebacks</a:t>
            </a:r>
            <a:r>
              <a:rPr lang="en-US" dirty="0"/>
              <a:t>.</a:t>
            </a:r>
            <a:r>
              <a:rPr lang="en-US" b="0" i="0" u="none" strike="noStrike" baseline="0" dirty="0"/>
              <a:t> </a:t>
            </a:r>
          </a:p>
          <a:p>
            <a:r>
              <a:rPr lang="en-US" b="0" i="0" u="none" strike="noStrike" baseline="0" dirty="0"/>
              <a:t>Plans to achieve your goals</a:t>
            </a:r>
          </a:p>
          <a:p>
            <a:pPr lvl="1"/>
            <a:r>
              <a:rPr lang="en-US" b="0" i="0" u="none" strike="noStrike" baseline="0" dirty="0">
                <a:solidFill>
                  <a:srgbClr val="FF0000"/>
                </a:solidFill>
              </a:rPr>
              <a:t>Svc. Manager will have to discuss the potential comeback or charge back with the branch manager before settling with the vendor or customer and before closing the RO. </a:t>
            </a:r>
          </a:p>
          <a:p>
            <a:r>
              <a:rPr lang="en-US" b="0" i="0" u="none" strike="noStrike" baseline="0" dirty="0"/>
              <a:t>Plans to evaluate your changes</a:t>
            </a:r>
          </a:p>
          <a:p>
            <a:pPr lvl="1"/>
            <a:r>
              <a:rPr lang="en-US" dirty="0">
                <a:solidFill>
                  <a:srgbClr val="FF0000"/>
                </a:solidFill>
              </a:rPr>
              <a:t>Aftersales expense line item will be monitored on a weekly schedule. The financials will be discussed monthly between the svc. Manager and the branch manager.</a:t>
            </a:r>
            <a:r>
              <a:rPr lang="en-US" b="0" i="0" u="none" strike="noStrike" baseline="0" dirty="0">
                <a:solidFill>
                  <a:srgbClr val="FF0000"/>
                </a:solidFill>
              </a:rPr>
              <a:t> </a:t>
            </a:r>
          </a:p>
          <a:p>
            <a:endParaRPr lang="en-US" dirty="0"/>
          </a:p>
        </p:txBody>
      </p:sp>
      <p:pic>
        <p:nvPicPr>
          <p:cNvPr id="6" name="Content Placeholder 5">
            <a:extLst>
              <a:ext uri="{FF2B5EF4-FFF2-40B4-BE49-F238E27FC236}">
                <a16:creationId xmlns:a16="http://schemas.microsoft.com/office/drawing/2014/main" id="{CC22CA95-97EC-EA02-7B7D-D0B968ED3ADF}"/>
              </a:ext>
            </a:extLst>
          </p:cNvPr>
          <p:cNvPicPr>
            <a:picLocks noGrp="1" noChangeAspect="1"/>
          </p:cNvPicPr>
          <p:nvPr>
            <p:ph sz="half" idx="2"/>
          </p:nvPr>
        </p:nvPicPr>
        <p:blipFill>
          <a:blip r:embed="rId2"/>
          <a:stretch>
            <a:fillRect/>
          </a:stretch>
        </p:blipFill>
        <p:spPr>
          <a:xfrm>
            <a:off x="273919" y="609600"/>
            <a:ext cx="5062993" cy="293653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44240"/>
            <a:ext cx="4184035" cy="5127476"/>
          </a:xfrm>
        </p:spPr>
        <p:txBody>
          <a:bodyPr>
            <a:normAutofit lnSpcReduction="10000"/>
          </a:bodyPr>
          <a:lstStyle/>
          <a:p>
            <a:r>
              <a:rPr lang="en-US" sz="1800" b="0" i="0" u="none" strike="noStrike" baseline="0" dirty="0">
                <a:solidFill>
                  <a:srgbClr val="221E1F"/>
                </a:solidFill>
                <a:latin typeface="Calibri" panose="020F0502020204030204" pitchFamily="34" charset="0"/>
              </a:rPr>
              <a:t>Current practices</a:t>
            </a:r>
          </a:p>
          <a:p>
            <a:pPr lvl="1"/>
            <a:r>
              <a:rPr lang="en-US" b="0" i="0" u="none" strike="noStrike" baseline="0" dirty="0">
                <a:solidFill>
                  <a:srgbClr val="221E1F"/>
                </a:solidFill>
                <a:latin typeface="Calibri" panose="020F0502020204030204" pitchFamily="34" charset="0"/>
              </a:rPr>
              <a:t> </a:t>
            </a:r>
            <a:r>
              <a:rPr lang="en-US" dirty="0">
                <a:solidFill>
                  <a:srgbClr val="FF0000"/>
                </a:solidFill>
                <a:latin typeface="Calibri" panose="020F0502020204030204" pitchFamily="34" charset="0"/>
              </a:rPr>
              <a:t>Technicians were responsible for letting shop office know when they needed a new job. They often went to svc. Advisor rather than service mgr. and road jobs out.</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FF0000"/>
                </a:solidFill>
                <a:latin typeface="Calibri" panose="020F0502020204030204" pitchFamily="34" charset="0"/>
              </a:rPr>
              <a:t>Increase billable time and through put. </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FF0000"/>
                </a:solidFill>
                <a:latin typeface="Calibri" panose="020F0502020204030204" pitchFamily="34" charset="0"/>
              </a:rPr>
              <a:t>Implemented clear lines of communication between customer interaction and repair scheduling and process.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FF0000"/>
                </a:solidFill>
                <a:latin typeface="Calibri" panose="020F0502020204030204" pitchFamily="34" charset="0"/>
              </a:rPr>
              <a:t>Monitor billable hours weekly and open RO report to detect changes and adjust as needed.</a:t>
            </a:r>
            <a:r>
              <a:rPr lang="en-US" b="0" i="0" u="none" strike="noStrike" baseline="0" dirty="0">
                <a:solidFill>
                  <a:srgbClr val="FF0000"/>
                </a:solidFill>
                <a:latin typeface="Calibri" panose="020F0502020204030204" pitchFamily="34" charset="0"/>
              </a:rPr>
              <a:t> </a:t>
            </a:r>
          </a:p>
          <a:p>
            <a:endParaRPr lang="en-US" dirty="0"/>
          </a:p>
        </p:txBody>
      </p:sp>
      <p:pic>
        <p:nvPicPr>
          <p:cNvPr id="10" name="Content Placeholder 9">
            <a:extLst>
              <a:ext uri="{FF2B5EF4-FFF2-40B4-BE49-F238E27FC236}">
                <a16:creationId xmlns:a16="http://schemas.microsoft.com/office/drawing/2014/main" id="{571B3049-A101-297F-2682-88C55749AC9D}"/>
              </a:ext>
            </a:extLst>
          </p:cNvPr>
          <p:cNvPicPr>
            <a:picLocks noGrp="1" noChangeAspect="1"/>
          </p:cNvPicPr>
          <p:nvPr>
            <p:ph sz="half" idx="2"/>
          </p:nvPr>
        </p:nvPicPr>
        <p:blipFill>
          <a:blip r:embed="rId2"/>
          <a:stretch>
            <a:fillRect/>
          </a:stretch>
        </p:blipFill>
        <p:spPr>
          <a:xfrm>
            <a:off x="5643706" y="910778"/>
            <a:ext cx="6425141" cy="473124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FF0000"/>
                </a:solidFill>
                <a:latin typeface="Calibri" panose="020F0502020204030204" pitchFamily="34" charset="0"/>
              </a:rPr>
              <a:t>Bays get occupied by trucks waiting on parts.</a:t>
            </a:r>
            <a:r>
              <a:rPr lang="en-US" b="0" i="0" u="none" strike="noStrike" baseline="0" dirty="0">
                <a:solidFill>
                  <a:srgbClr val="FF0000"/>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FF0000"/>
                </a:solidFill>
                <a:latin typeface="Calibri" panose="020F0502020204030204" pitchFamily="34" charset="0"/>
              </a:rPr>
              <a:t>Not to occupy a bay with a vehicle that is waiting on a part if it is not necessary and can be avoided.</a:t>
            </a:r>
            <a:r>
              <a:rPr lang="en-US" b="0" i="0" u="none" strike="noStrike" baseline="0" dirty="0">
                <a:solidFill>
                  <a:srgbClr val="FF0000"/>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FF0000"/>
                </a:solidFill>
                <a:latin typeface="Calibri" panose="020F0502020204030204" pitchFamily="34" charset="0"/>
              </a:rPr>
              <a:t>Technicians will verify part availability before disassembling the vehicle if at all possible. If the part is not available, the part will be ordered and the truck pulled back out until the part is received. </a:t>
            </a:r>
            <a:endParaRPr lang="en-US" b="0" i="0" u="none" strike="noStrike" baseline="0" dirty="0">
              <a:solidFill>
                <a:srgbClr val="FF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lvl="1"/>
            <a:r>
              <a:rPr lang="en-US" b="0" i="0" u="none" strike="noStrike" baseline="0" dirty="0">
                <a:solidFill>
                  <a:srgbClr val="FF0000"/>
                </a:solidFill>
                <a:latin typeface="Calibri" panose="020F0502020204030204" pitchFamily="34" charset="0"/>
              </a:rPr>
              <a:t>Inputting the labor monthly sales verses facility potential and comparing it to the current 22.22% utilization to track improvements. This will be shared with the service advisor and service manager to show the impact facility utilization and bay availability has on the </a:t>
            </a:r>
            <a:r>
              <a:rPr lang="en-US" b="0" i="0" u="none" strike="noStrike" baseline="0" dirty="0" err="1">
                <a:solidFill>
                  <a:srgbClr val="FF0000"/>
                </a:solidFill>
                <a:latin typeface="Calibri" panose="020F0502020204030204" pitchFamily="34" charset="0"/>
              </a:rPr>
              <a:t>gp</a:t>
            </a:r>
            <a:r>
              <a:rPr lang="en-US" b="0" i="0" u="none" strike="noStrike" baseline="0" dirty="0">
                <a:solidFill>
                  <a:srgbClr val="FF0000"/>
                </a:solidFill>
                <a:latin typeface="Calibri" panose="020F0502020204030204" pitchFamily="34" charset="0"/>
              </a:rPr>
              <a:t>. </a:t>
            </a:r>
          </a:p>
          <a:p>
            <a:endParaRPr lang="en-US" dirty="0"/>
          </a:p>
        </p:txBody>
      </p:sp>
      <p:pic>
        <p:nvPicPr>
          <p:cNvPr id="6" name="Content Placeholder 5">
            <a:extLst>
              <a:ext uri="{FF2B5EF4-FFF2-40B4-BE49-F238E27FC236}">
                <a16:creationId xmlns:a16="http://schemas.microsoft.com/office/drawing/2014/main" id="{080C6CE1-8722-AE96-AC95-7010D359E971}"/>
              </a:ext>
            </a:extLst>
          </p:cNvPr>
          <p:cNvPicPr>
            <a:picLocks noGrp="1" noChangeAspect="1"/>
          </p:cNvPicPr>
          <p:nvPr>
            <p:ph sz="half" idx="2"/>
          </p:nvPr>
        </p:nvPicPr>
        <p:blipFill>
          <a:blip r:embed="rId2"/>
          <a:stretch>
            <a:fillRect/>
          </a:stretch>
        </p:blipFill>
        <p:spPr>
          <a:xfrm>
            <a:off x="6683346" y="1130197"/>
            <a:ext cx="5181311" cy="427092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p>
        </p:txBody>
      </p:sp>
      <p:sp>
        <p:nvSpPr>
          <p:cNvPr id="3" name="Content Placeholder 2">
            <a:extLst>
              <a:ext uri="{FF2B5EF4-FFF2-40B4-BE49-F238E27FC236}">
                <a16:creationId xmlns:a16="http://schemas.microsoft.com/office/drawing/2014/main" id="{D7203F1C-8E18-9115-CD2F-625622287D49}"/>
              </a:ext>
            </a:extLst>
          </p:cNvPr>
          <p:cNvSpPr>
            <a:spLocks noGrp="1"/>
          </p:cNvSpPr>
          <p:nvPr>
            <p:ph idx="1"/>
          </p:nvPr>
        </p:nvSpPr>
        <p:spPr/>
        <p:txBody>
          <a:bodyPr>
            <a:normAutofit lnSpcReduction="10000"/>
          </a:bodyPr>
          <a:lstStyle/>
          <a:p>
            <a:r>
              <a:rPr lang="en-US" dirty="0">
                <a:solidFill>
                  <a:srgbClr val="FF0000"/>
                </a:solidFill>
              </a:rPr>
              <a:t>Technician proficiency was lower for the month of June over the month of May. The service department was allowing the techs to tell them when they needed another job. This has been addressed by assigning the svc. Manager over the repair processes and removing the svc advisor from that part of the repair.</a:t>
            </a:r>
          </a:p>
          <a:p>
            <a:r>
              <a:rPr lang="en-US" dirty="0">
                <a:solidFill>
                  <a:srgbClr val="FF0000"/>
                </a:solidFill>
              </a:rPr>
              <a:t>Two-way radios have been administered to help keep the technicians in the bays working.</a:t>
            </a:r>
          </a:p>
          <a:p>
            <a:r>
              <a:rPr lang="en-US" dirty="0">
                <a:solidFill>
                  <a:srgbClr val="FF0000"/>
                </a:solidFill>
              </a:rPr>
              <a:t>Daily morning huddles have been implemented to get all techs working and update parts and service of any potential issues with a job.</a:t>
            </a:r>
          </a:p>
          <a:p>
            <a:r>
              <a:rPr lang="en-US" dirty="0">
                <a:solidFill>
                  <a:srgbClr val="FF0000"/>
                </a:solidFill>
              </a:rPr>
              <a:t>Technicians must go to the svc. Manager for repair questions rather than the svc. Advisor.</a:t>
            </a:r>
          </a:p>
          <a:p>
            <a:r>
              <a:rPr lang="en-US" dirty="0">
                <a:solidFill>
                  <a:srgbClr val="FF0000"/>
                </a:solidFill>
              </a:rPr>
              <a:t>End of day designated write up time has been implemented instead of allowing technicians huddling up to socialize the last 15 minutes of the day.</a:t>
            </a:r>
          </a:p>
        </p:txBody>
      </p:sp>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Where are you currently at for your current level of training?</a:t>
            </a:r>
          </a:p>
          <a:p>
            <a:endParaRPr lang="en-US" dirty="0"/>
          </a:p>
          <a:p>
            <a:r>
              <a:rPr lang="en-US" dirty="0"/>
              <a:t>What is your plan to maintain minimum standards?</a:t>
            </a:r>
          </a:p>
          <a:p>
            <a:endParaRPr lang="en-US" dirty="0"/>
          </a:p>
          <a:p>
            <a:r>
              <a:rPr lang="en-US" dirty="0"/>
              <a:t>What are your plans for training  your service department technicians, advisors, managers,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lstStyle/>
          <a:p>
            <a:r>
              <a:rPr lang="en-US" dirty="0">
                <a:solidFill>
                  <a:srgbClr val="FF0000"/>
                </a:solidFill>
              </a:rPr>
              <a:t>We exceed the Cummins and Navistar required technician training and all techs are web trained.</a:t>
            </a:r>
          </a:p>
          <a:p>
            <a:r>
              <a:rPr lang="en-US" dirty="0">
                <a:solidFill>
                  <a:srgbClr val="FF0000"/>
                </a:solidFill>
              </a:rPr>
              <a:t>Continue to spread training amongst all techs to give better certification coverage.</a:t>
            </a:r>
          </a:p>
          <a:p>
            <a:r>
              <a:rPr lang="en-US" dirty="0">
                <a:solidFill>
                  <a:srgbClr val="FF0000"/>
                </a:solidFill>
              </a:rPr>
              <a:t>Since all web-based training is complete, we will continue sending techs to hands on certification classes as they come available</a:t>
            </a:r>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solidFill>
                  <a:srgbClr val="FF0000"/>
                </a:solidFill>
              </a:rPr>
              <a:t>All web-based trained technicians for Cummins, Navistar, Eaton, HVAC and Meritor.</a:t>
            </a:r>
          </a:p>
          <a:p>
            <a:pPr lvl="1"/>
            <a:r>
              <a:rPr lang="en-US" dirty="0">
                <a:solidFill>
                  <a:srgbClr val="FF0000"/>
                </a:solidFill>
              </a:rPr>
              <a:t>Service admin. Is experienced with all admin software tools for billing, estimating and communicating with the customer.</a:t>
            </a:r>
          </a:p>
          <a:p>
            <a:pPr lvl="1"/>
            <a:r>
              <a:rPr lang="en-US" dirty="0">
                <a:solidFill>
                  <a:srgbClr val="FF0000"/>
                </a:solidFill>
              </a:rPr>
              <a:t>Bay to technician ratio is favorable. </a:t>
            </a:r>
          </a:p>
          <a:p>
            <a:pPr lvl="1"/>
            <a:r>
              <a:rPr lang="en-US" dirty="0">
                <a:solidFill>
                  <a:srgbClr val="FF0000"/>
                </a:solidFill>
              </a:rPr>
              <a:t>Tool room tools are organized and easy to locate.</a:t>
            </a:r>
          </a:p>
          <a:p>
            <a:pPr lvl="1"/>
            <a:r>
              <a:rPr lang="en-US" dirty="0">
                <a:solidFill>
                  <a:srgbClr val="FF0000"/>
                </a:solidFill>
              </a:rPr>
              <a:t>Shop is clean and neat.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solidFill>
                  <a:srgbClr val="FF0000"/>
                </a:solidFill>
              </a:rPr>
              <a:t>Not having efficient electrical diagnostic technician</a:t>
            </a:r>
          </a:p>
          <a:p>
            <a:pPr lvl="1"/>
            <a:r>
              <a:rPr lang="en-US" dirty="0">
                <a:solidFill>
                  <a:srgbClr val="FF0000"/>
                </a:solidFill>
              </a:rPr>
              <a:t>Communication between the service office and the technician is less than ideal as well as technician to service office.</a:t>
            </a:r>
          </a:p>
          <a:p>
            <a:pPr lvl="1"/>
            <a:r>
              <a:rPr lang="en-US" dirty="0">
                <a:solidFill>
                  <a:srgbClr val="FF0000"/>
                </a:solidFill>
              </a:rPr>
              <a:t>Back parts counter person does not put priority on shop parts requests and does not follow through on some difficult to find parts.</a:t>
            </a:r>
          </a:p>
          <a:p>
            <a:pPr lvl="1"/>
            <a:r>
              <a:rPr lang="en-US" dirty="0">
                <a:solidFill>
                  <a:srgbClr val="FF0000"/>
                </a:solidFill>
              </a:rPr>
              <a:t>Comebacks have been high because of the lack of a diagnostic tech and the communication aspect.</a:t>
            </a:r>
          </a:p>
          <a:p>
            <a:pPr lvl="1"/>
            <a:r>
              <a:rPr lang="en-US" dirty="0">
                <a:solidFill>
                  <a:srgbClr val="FF0000"/>
                </a:solidFill>
              </a:rPr>
              <a:t>Billed hours verses worked hours is way to low.</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331</TotalTime>
  <Words>1535</Words>
  <Application>Microsoft Office PowerPoint</Application>
  <PresentationFormat>Widescreen</PresentationFormat>
  <Paragraphs>143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John Hughes</cp:lastModifiedBy>
  <cp:revision>32</cp:revision>
  <dcterms:created xsi:type="dcterms:W3CDTF">2022-12-04T13:10:55Z</dcterms:created>
  <dcterms:modified xsi:type="dcterms:W3CDTF">2024-07-24T16:24:52Z</dcterms:modified>
</cp:coreProperties>
</file>