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7" r:id="rId4"/>
    <p:sldId id="271" r:id="rId5"/>
    <p:sldId id="278" r:id="rId6"/>
    <p:sldId id="272" r:id="rId7"/>
    <p:sldId id="279" r:id="rId8"/>
    <p:sldId id="273" r:id="rId9"/>
    <p:sldId id="275" r:id="rId10"/>
    <p:sldId id="280" r:id="rId11"/>
    <p:sldId id="274" r:id="rId12"/>
    <p:sldId id="257" r:id="rId13"/>
    <p:sldId id="262" r:id="rId14"/>
    <p:sldId id="263" r:id="rId15"/>
    <p:sldId id="264" r:id="rId16"/>
    <p:sldId id="265" r:id="rId17"/>
    <p:sldId id="266" r:id="rId18"/>
    <p:sldId id="267" r:id="rId19"/>
    <p:sldId id="268" r:id="rId20"/>
    <p:sldId id="269"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7" d="100"/>
          <a:sy n="77" d="100"/>
        </p:scale>
        <p:origin x="68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8/27/2024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8/27/2024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8/27/2024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8/27/2024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1178008"/>
            <a:ext cx="7766936" cy="1646302"/>
          </a:xfrm>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3061618"/>
            <a:ext cx="7766936" cy="1096899"/>
          </a:xfrm>
        </p:spPr>
        <p:txBody>
          <a:bodyPr>
            <a:normAutofit fontScale="62500" lnSpcReduction="20000"/>
          </a:bodyPr>
          <a:lstStyle/>
          <a:p>
            <a:pPr algn="ctr"/>
            <a:r>
              <a:rPr lang="en-US" sz="6300" dirty="0" smtClean="0"/>
              <a:t>Bentley Truck Services</a:t>
            </a:r>
          </a:p>
          <a:p>
            <a:pPr algn="ctr"/>
            <a:r>
              <a:rPr lang="en-US" sz="3200" dirty="0" smtClean="0"/>
              <a:t>By: Alanna Gentle, Cody Silber, Glen Fair, &amp; Michael D’Aulerio</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a:xfrm>
            <a:off x="677334" y="1035892"/>
            <a:ext cx="3854528" cy="460590"/>
          </a:xfrm>
        </p:spPr>
        <p:txBody>
          <a:bodyPr/>
          <a:lstStyle/>
          <a:p>
            <a:r>
              <a:rPr lang="en-US" b="1" dirty="0">
                <a:solidFill>
                  <a:schemeClr val="tx1"/>
                </a:solidFill>
              </a:rPr>
              <a:t>Proficiency </a:t>
            </a:r>
          </a:p>
        </p:txBody>
      </p:sp>
      <p:sp>
        <p:nvSpPr>
          <p:cNvPr id="6" name="Text Placeholder 5">
            <a:extLst>
              <a:ext uri="{FF2B5EF4-FFF2-40B4-BE49-F238E27FC236}">
                <a16:creationId xmlns:a16="http://schemas.microsoft.com/office/drawing/2014/main" id="{5B563D1D-4C90-482A-F805-8593BF6EB842}"/>
              </a:ext>
            </a:extLst>
          </p:cNvPr>
          <p:cNvSpPr>
            <a:spLocks noGrp="1"/>
          </p:cNvSpPr>
          <p:nvPr>
            <p:ph type="body" sz="half" idx="2"/>
          </p:nvPr>
        </p:nvSpPr>
        <p:spPr>
          <a:xfrm>
            <a:off x="596053" y="1771229"/>
            <a:ext cx="8215437" cy="4619632"/>
          </a:xfrm>
        </p:spPr>
        <p:txBody>
          <a:bodyPr>
            <a:normAutofit/>
          </a:bodyPr>
          <a:lstStyle/>
          <a:p>
            <a:pPr marL="285750" indent="-285750">
              <a:buFont typeface="Wingdings" panose="05000000000000000000" pitchFamily="2" charset="2"/>
              <a:buChar char="Ø"/>
            </a:pPr>
            <a:r>
              <a:rPr lang="en-US" b="0" i="0" u="none" strike="noStrike" baseline="0" dirty="0" smtClean="0">
                <a:solidFill>
                  <a:srgbClr val="221E1F"/>
                </a:solidFill>
                <a:latin typeface="Calibri" panose="020F0502020204030204" pitchFamily="34" charset="0"/>
              </a:rPr>
              <a:t>Plans </a:t>
            </a:r>
            <a:r>
              <a:rPr lang="en-US" b="0" i="0" u="none" strike="noStrike" baseline="0" dirty="0">
                <a:solidFill>
                  <a:srgbClr val="221E1F"/>
                </a:solidFill>
                <a:latin typeface="Calibri" panose="020F0502020204030204" pitchFamily="34" charset="0"/>
              </a:rPr>
              <a:t>to achieve your goals </a:t>
            </a:r>
          </a:p>
          <a:p>
            <a:pPr marL="742813" lvl="1" indent="-285750">
              <a:buFont typeface="Wingdings" panose="05000000000000000000" pitchFamily="2" charset="2"/>
              <a:buChar char="Ø"/>
            </a:pPr>
            <a:r>
              <a:rPr lang="en-US" b="0" i="0" u="none" strike="noStrike" baseline="0" dirty="0" smtClean="0">
                <a:solidFill>
                  <a:srgbClr val="221E1F"/>
                </a:solidFill>
                <a:latin typeface="Calibri" panose="020F0502020204030204" pitchFamily="34" charset="0"/>
              </a:rPr>
              <a:t>By </a:t>
            </a:r>
            <a:r>
              <a:rPr lang="en-US" b="0" i="0" u="none" strike="noStrike" baseline="0" dirty="0">
                <a:solidFill>
                  <a:srgbClr val="221E1F"/>
                </a:solidFill>
                <a:latin typeface="Calibri" panose="020F0502020204030204" pitchFamily="34" charset="0"/>
              </a:rPr>
              <a:t>increasing tech count, billable hours increases, therefore proficiency percentage increases</a:t>
            </a:r>
          </a:p>
          <a:p>
            <a:pPr marL="742813" lvl="1" indent="-285750">
              <a:buFont typeface="Wingdings" panose="05000000000000000000" pitchFamily="2" charset="2"/>
              <a:buChar char="Ø"/>
            </a:pPr>
            <a:r>
              <a:rPr lang="en-US" b="0" i="0" u="none" strike="noStrike" baseline="0" dirty="0" smtClean="0">
                <a:solidFill>
                  <a:srgbClr val="221E1F"/>
                </a:solidFill>
                <a:latin typeface="Calibri" panose="020F0502020204030204" pitchFamily="34" charset="0"/>
              </a:rPr>
              <a:t>Lease/Rental </a:t>
            </a:r>
            <a:r>
              <a:rPr lang="en-US" b="0" i="0" u="none" strike="noStrike" baseline="0" dirty="0">
                <a:solidFill>
                  <a:srgbClr val="221E1F"/>
                </a:solidFill>
                <a:latin typeface="Calibri" panose="020F0502020204030204" pitchFamily="34" charset="0"/>
              </a:rPr>
              <a:t>numbers remain internal and not reflected in proficiency numbers</a:t>
            </a:r>
          </a:p>
          <a:p>
            <a:pPr marL="742813" lvl="1" indent="-285750">
              <a:buFont typeface="Wingdings" panose="05000000000000000000" pitchFamily="2" charset="2"/>
              <a:buChar char="Ø"/>
            </a:pPr>
            <a:r>
              <a:rPr lang="en-US" b="0" i="0" u="none" strike="noStrike" baseline="0" dirty="0" smtClean="0">
                <a:solidFill>
                  <a:srgbClr val="221E1F"/>
                </a:solidFill>
                <a:latin typeface="Calibri" panose="020F0502020204030204" pitchFamily="34" charset="0"/>
              </a:rPr>
              <a:t>Implement </a:t>
            </a:r>
            <a:r>
              <a:rPr lang="en-US" b="0" i="0" u="none" strike="noStrike" baseline="0" dirty="0">
                <a:solidFill>
                  <a:srgbClr val="221E1F"/>
                </a:solidFill>
                <a:latin typeface="Calibri" panose="020F0502020204030204" pitchFamily="34" charset="0"/>
              </a:rPr>
              <a:t>a proficiency bonus</a:t>
            </a:r>
          </a:p>
          <a:p>
            <a:pPr marL="742813" lvl="1" indent="-285750">
              <a:buFont typeface="Wingdings" panose="05000000000000000000" pitchFamily="2" charset="2"/>
              <a:buChar char="Ø"/>
            </a:pPr>
            <a:r>
              <a:rPr lang="en-US" b="0" i="0" u="none" strike="noStrike" baseline="0" dirty="0" smtClean="0">
                <a:solidFill>
                  <a:srgbClr val="221E1F"/>
                </a:solidFill>
                <a:latin typeface="Calibri" panose="020F0502020204030204" pitchFamily="34" charset="0"/>
              </a:rPr>
              <a:t>Implement </a:t>
            </a:r>
            <a:r>
              <a:rPr lang="en-US" b="0" i="0" u="none" strike="noStrike" baseline="0" dirty="0">
                <a:solidFill>
                  <a:srgbClr val="221E1F"/>
                </a:solidFill>
                <a:latin typeface="Calibri" panose="020F0502020204030204" pitchFamily="34" charset="0"/>
              </a:rPr>
              <a:t>6 minute rule to incrementally increase billed hours</a:t>
            </a:r>
          </a:p>
          <a:p>
            <a:pPr marL="285750" indent="-285750">
              <a:buFont typeface="Wingdings" panose="05000000000000000000" pitchFamily="2" charset="2"/>
              <a:buChar char="Ø"/>
            </a:pPr>
            <a:r>
              <a:rPr lang="en-US" b="0" i="0" u="none" strike="noStrike" baseline="0" dirty="0" smtClean="0">
                <a:solidFill>
                  <a:srgbClr val="221E1F"/>
                </a:solidFill>
                <a:latin typeface="Calibri" panose="020F0502020204030204" pitchFamily="34" charset="0"/>
              </a:rPr>
              <a:t>Plans </a:t>
            </a:r>
            <a:r>
              <a:rPr lang="en-US" b="0" i="0" u="none" strike="noStrike" baseline="0" dirty="0">
                <a:solidFill>
                  <a:srgbClr val="221E1F"/>
                </a:solidFill>
                <a:latin typeface="Calibri" panose="020F0502020204030204" pitchFamily="34" charset="0"/>
              </a:rPr>
              <a:t>to evaluate your changes </a:t>
            </a:r>
          </a:p>
          <a:p>
            <a:pPr marL="285750" indent="-285750">
              <a:buFont typeface="Wingdings" panose="05000000000000000000" pitchFamily="2" charset="2"/>
              <a:buChar char="Ø"/>
            </a:pPr>
            <a:r>
              <a:rPr lang="en-US" dirty="0" smtClean="0">
                <a:solidFill>
                  <a:srgbClr val="221E1F"/>
                </a:solidFill>
                <a:latin typeface="Calibri" panose="020F0502020204030204" pitchFamily="34" charset="0"/>
              </a:rPr>
              <a:t>	Monthly </a:t>
            </a:r>
            <a:r>
              <a:rPr lang="en-US" dirty="0">
                <a:solidFill>
                  <a:srgbClr val="221E1F"/>
                </a:solidFill>
                <a:latin typeface="Calibri" panose="020F0502020204030204" pitchFamily="34" charset="0"/>
              </a:rPr>
              <a:t>review of unapplied time with department managers</a:t>
            </a:r>
          </a:p>
          <a:p>
            <a:pPr marL="285750" indent="-285750">
              <a:buFont typeface="Wingdings" panose="05000000000000000000" pitchFamily="2" charset="2"/>
              <a:buChar char="Ø"/>
            </a:pPr>
            <a:r>
              <a:rPr lang="en-US" dirty="0">
                <a:solidFill>
                  <a:srgbClr val="221E1F"/>
                </a:solidFill>
                <a:latin typeface="Calibri" panose="020F0502020204030204" pitchFamily="34" charset="0"/>
              </a:rPr>
              <a:t>	</a:t>
            </a:r>
            <a:r>
              <a:rPr lang="en-US" dirty="0" smtClean="0">
                <a:solidFill>
                  <a:srgbClr val="221E1F"/>
                </a:solidFill>
                <a:latin typeface="Calibri" panose="020F0502020204030204" pitchFamily="34" charset="0"/>
              </a:rPr>
              <a:t>Track </a:t>
            </a:r>
            <a:r>
              <a:rPr lang="en-US" dirty="0">
                <a:solidFill>
                  <a:srgbClr val="221E1F"/>
                </a:solidFill>
                <a:latin typeface="Calibri" panose="020F0502020204030204" pitchFamily="34" charset="0"/>
              </a:rPr>
              <a:t>month over month revenue increases</a:t>
            </a:r>
          </a:p>
          <a:p>
            <a:pPr marL="285750" indent="-285750">
              <a:buFont typeface="Wingdings" panose="05000000000000000000" pitchFamily="2" charset="2"/>
              <a:buChar char="Ø"/>
            </a:pPr>
            <a:r>
              <a:rPr lang="en-US" dirty="0">
                <a:solidFill>
                  <a:srgbClr val="221E1F"/>
                </a:solidFill>
                <a:latin typeface="Calibri" panose="020F0502020204030204" pitchFamily="34" charset="0"/>
              </a:rPr>
              <a:t>	</a:t>
            </a:r>
            <a:r>
              <a:rPr lang="en-US" dirty="0" smtClean="0">
                <a:solidFill>
                  <a:srgbClr val="221E1F"/>
                </a:solidFill>
                <a:latin typeface="Calibri" panose="020F0502020204030204" pitchFamily="34" charset="0"/>
              </a:rPr>
              <a:t>Audit </a:t>
            </a:r>
            <a:r>
              <a:rPr lang="en-US" dirty="0">
                <a:solidFill>
                  <a:srgbClr val="221E1F"/>
                </a:solidFill>
                <a:latin typeface="Calibri" panose="020F0502020204030204" pitchFamily="34" charset="0"/>
              </a:rPr>
              <a:t>100 RO’s per month to assess billed hours to available hours. Search for future improvements</a:t>
            </a:r>
          </a:p>
          <a:p>
            <a:endParaRPr lang="en-US" b="0" i="0" u="none" strike="noStrike" baseline="0" dirty="0">
              <a:solidFill>
                <a:srgbClr val="221E1F"/>
              </a:solidFill>
              <a:latin typeface="Calibri" panose="020F0502020204030204" pitchFamily="34" charset="0"/>
            </a:endParaRPr>
          </a:p>
          <a:p>
            <a:endParaRPr lang="en-US" b="0" i="0" u="none" strike="noStrike" baseline="0" dirty="0">
              <a:solidFill>
                <a:srgbClr val="221E1F"/>
              </a:solidFill>
              <a:latin typeface="Calibri" panose="020F0502020204030204" pitchFamily="34" charset="0"/>
            </a:endParaRPr>
          </a:p>
          <a:p>
            <a:endParaRPr lang="en-US"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747802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normAutofit fontScale="92500" lnSpcReduction="10000"/>
          </a:bodyPr>
          <a:lstStyle/>
          <a:p>
            <a:r>
              <a:rPr lang="en-US" sz="1700" b="1" dirty="0" smtClean="0">
                <a:latin typeface="Calibri" panose="020F0502020204030204" pitchFamily="34" charset="0"/>
                <a:cs typeface="Calibri" panose="020F0502020204030204" pitchFamily="34" charset="0"/>
              </a:rPr>
              <a:t>Current Certification Gap</a:t>
            </a:r>
            <a:r>
              <a:rPr lang="en-US" sz="1700" dirty="0" smtClean="0">
                <a:latin typeface="Calibri" panose="020F0502020204030204" pitchFamily="34" charset="0"/>
                <a:cs typeface="Calibri" panose="020F0502020204030204" pitchFamily="34" charset="0"/>
              </a:rPr>
              <a:t>: Our certification level is below OEM standards. Our technician Pablo requires one additional class.</a:t>
            </a:r>
          </a:p>
          <a:p>
            <a:r>
              <a:rPr lang="en-US" sz="1700" b="1" dirty="0" smtClean="0">
                <a:latin typeface="Calibri" panose="020F0502020204030204" pitchFamily="34" charset="0"/>
                <a:cs typeface="Calibri" panose="020F0502020204030204" pitchFamily="34" charset="0"/>
              </a:rPr>
              <a:t>Maintaining Standards</a:t>
            </a:r>
            <a:r>
              <a:rPr lang="en-US" sz="1700" dirty="0" smtClean="0">
                <a:latin typeface="Calibri" panose="020F0502020204030204" pitchFamily="34" charset="0"/>
                <a:cs typeface="Calibri" panose="020F0502020204030204" pitchFamily="34" charset="0"/>
              </a:rPr>
              <a:t>: We will </a:t>
            </a:r>
            <a:r>
              <a:rPr lang="en-US" sz="1700" dirty="0" smtClean="0">
                <a:latin typeface="Calibri" panose="020F0502020204030204" pitchFamily="34" charset="0"/>
                <a:cs typeface="Calibri" panose="020F0502020204030204" pitchFamily="34" charset="0"/>
              </a:rPr>
              <a:t>ensure </a:t>
            </a:r>
            <a:r>
              <a:rPr lang="en-US" sz="1700" dirty="0" smtClean="0">
                <a:latin typeface="Calibri" panose="020F0502020204030204" pitchFamily="34" charset="0"/>
                <a:cs typeface="Calibri" panose="020F0502020204030204" pitchFamily="34" charset="0"/>
              </a:rPr>
              <a:t>our top technicians and managers are consistently up to date with OEM training as part of their job requirement.</a:t>
            </a:r>
            <a:endParaRPr lang="en-US" sz="1700" dirty="0">
              <a:latin typeface="Calibri" panose="020F0502020204030204" pitchFamily="34" charset="0"/>
              <a:cs typeface="Calibri" panose="020F0502020204030204" pitchFamily="34" charset="0"/>
            </a:endParaRPr>
          </a:p>
          <a:p>
            <a:r>
              <a:rPr lang="en-US" sz="1700" b="1" dirty="0" smtClean="0">
                <a:latin typeface="Calibri" panose="020F0502020204030204" pitchFamily="34" charset="0"/>
                <a:cs typeface="Calibri" panose="020F0502020204030204" pitchFamily="34" charset="0"/>
              </a:rPr>
              <a:t>Training Plan</a:t>
            </a:r>
            <a:r>
              <a:rPr lang="en-US" sz="1700" dirty="0" smtClean="0">
                <a:latin typeface="Calibri" panose="020F0502020204030204" pitchFamily="34" charset="0"/>
                <a:cs typeface="Calibri" panose="020F0502020204030204" pitchFamily="34" charset="0"/>
              </a:rPr>
              <a:t>: We will implement monthly training benchmarks. Meeting these benchmarks will be tied to eligibility for commission and proficiency bonuses. </a:t>
            </a:r>
          </a:p>
          <a:p>
            <a:r>
              <a:rPr lang="en-US" sz="1700" b="1" dirty="0" smtClean="0">
                <a:latin typeface="Calibri" panose="020F0502020204030204" pitchFamily="34" charset="0"/>
                <a:cs typeface="Calibri" panose="020F0502020204030204" pitchFamily="34" charset="0"/>
              </a:rPr>
              <a:t>Training Accountability</a:t>
            </a:r>
            <a:r>
              <a:rPr lang="en-US" sz="1700" dirty="0" smtClean="0">
                <a:latin typeface="Calibri" panose="020F0502020204030204" pitchFamily="34" charset="0"/>
                <a:cs typeface="Calibri" panose="020F0502020204030204" pitchFamily="34" charset="0"/>
              </a:rPr>
              <a:t>: Progress will be monitored with accountability measures in place.</a:t>
            </a:r>
            <a:endParaRPr lang="en-US" sz="1700" dirty="0">
              <a:latin typeface="Calibri" panose="020F0502020204030204" pitchFamily="34" charset="0"/>
              <a:cs typeface="Calibri" panose="020F0502020204030204" pitchFamily="34" charset="0"/>
            </a:endParaRPr>
          </a:p>
          <a:p>
            <a:endParaRPr lang="en-US" dirty="0"/>
          </a:p>
        </p:txBody>
      </p:sp>
      <p:pic>
        <p:nvPicPr>
          <p:cNvPr id="5" name="Content Placeholder 4"/>
          <p:cNvPicPr>
            <a:picLocks noGrp="1" noChangeAspect="1"/>
          </p:cNvPicPr>
          <p:nvPr>
            <p:ph sz="half" idx="2"/>
          </p:nvPr>
        </p:nvPicPr>
        <p:blipFill>
          <a:blip r:embed="rId2"/>
          <a:stretch>
            <a:fillRect/>
          </a:stretch>
        </p:blipFill>
        <p:spPr>
          <a:xfrm>
            <a:off x="5183381" y="1556590"/>
            <a:ext cx="4398365" cy="3165039"/>
          </a:xfrm>
          <a:prstGeom prst="rect">
            <a:avLst/>
          </a:prstGeom>
        </p:spPr>
      </p:pic>
    </p:spTree>
    <p:extLst>
      <p:ext uri="{BB962C8B-B14F-4D97-AF65-F5344CB8AC3E}">
        <p14:creationId xmlns:p14="http://schemas.microsoft.com/office/powerpoint/2010/main" val="3881429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latin typeface="Calibri" panose="020F0502020204030204" pitchFamily="34" charset="0"/>
                <a:cs typeface="Calibri" panose="020F0502020204030204" pitchFamily="34" charset="0"/>
              </a:rPr>
              <a:t>Strengths</a:t>
            </a:r>
          </a:p>
          <a:p>
            <a:pPr marL="0" indent="0">
              <a:buNone/>
            </a:pPr>
            <a:r>
              <a:rPr lang="en-US" dirty="0">
                <a:latin typeface="Calibri" panose="020F0502020204030204" pitchFamily="34" charset="0"/>
                <a:cs typeface="Calibri" panose="020F0502020204030204" pitchFamily="34" charset="0"/>
              </a:rPr>
              <a:t>	1. Experienced and highly capable Service Manager </a:t>
            </a:r>
          </a:p>
          <a:p>
            <a:pPr marL="0" indent="0">
              <a:buNone/>
            </a:pPr>
            <a:r>
              <a:rPr lang="en-US" dirty="0">
                <a:latin typeface="Calibri" panose="020F0502020204030204" pitchFamily="34" charset="0"/>
                <a:cs typeface="Calibri" panose="020F0502020204030204" pitchFamily="34" charset="0"/>
              </a:rPr>
              <a:t>	2. Service Manager has strong support from upper management</a:t>
            </a:r>
          </a:p>
          <a:p>
            <a:pPr marL="0" indent="0">
              <a:buNone/>
            </a:pPr>
            <a:r>
              <a:rPr lang="en-US" dirty="0">
                <a:latin typeface="Calibri" panose="020F0502020204030204" pitchFamily="34" charset="0"/>
                <a:cs typeface="Calibri" panose="020F0502020204030204" pitchFamily="34" charset="0"/>
              </a:rPr>
              <a:t>	3. Strong integration with parts department. FTFR is 88%</a:t>
            </a:r>
          </a:p>
          <a:p>
            <a:pPr marL="0" indent="0">
              <a:buNone/>
            </a:pPr>
            <a:r>
              <a:rPr lang="en-US" dirty="0">
                <a:latin typeface="Calibri" panose="020F0502020204030204" pitchFamily="34" charset="0"/>
                <a:cs typeface="Calibri" panose="020F0502020204030204" pitchFamily="34" charset="0"/>
              </a:rPr>
              <a:t>	4. High levels of tech training and certification levels</a:t>
            </a:r>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latin typeface="Calibri" panose="020F0502020204030204" pitchFamily="34" charset="0"/>
                <a:cs typeface="Calibri" panose="020F0502020204030204" pitchFamily="34" charset="0"/>
              </a:rPr>
              <a:t>Weaknesses</a:t>
            </a:r>
          </a:p>
          <a:p>
            <a:pPr lvl="1"/>
            <a:r>
              <a:rPr lang="en-US" dirty="0">
                <a:latin typeface="Calibri" panose="020F0502020204030204" pitchFamily="34" charset="0"/>
                <a:cs typeface="Calibri" panose="020F0502020204030204" pitchFamily="34" charset="0"/>
              </a:rPr>
              <a:t>1. We only have 2 techs for 4 bays</a:t>
            </a:r>
          </a:p>
          <a:p>
            <a:pPr lvl="1"/>
            <a:r>
              <a:rPr lang="en-US" dirty="0">
                <a:latin typeface="Calibri" panose="020F0502020204030204" pitchFamily="34" charset="0"/>
                <a:cs typeface="Calibri" panose="020F0502020204030204" pitchFamily="34" charset="0"/>
              </a:rPr>
              <a:t>2. Sharing our lot with 2 other businesses which leads to inefficiencies </a:t>
            </a:r>
          </a:p>
          <a:p>
            <a:pPr lvl="1"/>
            <a:r>
              <a:rPr lang="en-US" dirty="0">
                <a:latin typeface="Calibri" panose="020F0502020204030204" pitchFamily="34" charset="0"/>
                <a:cs typeface="Calibri" panose="020F0502020204030204" pitchFamily="34" charset="0"/>
              </a:rPr>
              <a:t>3. We rent this building, so our abilities to make improvements are compromised</a:t>
            </a:r>
          </a:p>
          <a:p>
            <a:pPr lvl="1"/>
            <a:r>
              <a:rPr lang="en-US" dirty="0">
                <a:latin typeface="Calibri" panose="020F0502020204030204" pitchFamily="34" charset="0"/>
                <a:cs typeface="Calibri" panose="020F0502020204030204" pitchFamily="34" charset="0"/>
              </a:rPr>
              <a:t>4. We currently have no proficiency bonus for our techs</a:t>
            </a:r>
          </a:p>
          <a:p>
            <a:pPr lvl="1"/>
            <a:r>
              <a:rPr lang="en-US" dirty="0">
                <a:latin typeface="Calibri" panose="020F0502020204030204" pitchFamily="34" charset="0"/>
                <a:cs typeface="Calibri" panose="020F0502020204030204" pitchFamily="34" charset="0"/>
              </a:rPr>
              <a:t>5. Lease/rental business is billed internally</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latin typeface="Calibri" panose="020F0502020204030204" pitchFamily="34" charset="0"/>
                <a:cs typeface="Calibri" panose="020F0502020204030204" pitchFamily="34" charset="0"/>
              </a:rPr>
              <a:t>Opportunities</a:t>
            </a:r>
          </a:p>
          <a:p>
            <a:pPr lvl="1"/>
            <a:r>
              <a:rPr lang="en-US" dirty="0">
                <a:latin typeface="Calibri" panose="020F0502020204030204" pitchFamily="34" charset="0"/>
                <a:cs typeface="Calibri" panose="020F0502020204030204" pitchFamily="34" charset="0"/>
              </a:rPr>
              <a:t>1. High visibility for ever increasing commercial traffic due to location directly on the I-95 corridor.</a:t>
            </a:r>
          </a:p>
          <a:p>
            <a:pPr lvl="1"/>
            <a:r>
              <a:rPr lang="en-US" dirty="0">
                <a:latin typeface="Calibri" panose="020F0502020204030204" pitchFamily="34" charset="0"/>
                <a:cs typeface="Calibri" panose="020F0502020204030204" pitchFamily="34" charset="0"/>
              </a:rPr>
              <a:t>2. Create a competitive pricing board in service department.</a:t>
            </a:r>
          </a:p>
          <a:p>
            <a:pPr lvl="1"/>
            <a:r>
              <a:rPr lang="en-US" dirty="0">
                <a:latin typeface="Calibri" panose="020F0502020204030204" pitchFamily="34" charset="0"/>
                <a:cs typeface="Calibri" panose="020F0502020204030204" pitchFamily="34" charset="0"/>
              </a:rPr>
              <a:t>3. Create a customer facing menu pricing board in the service lobby.</a:t>
            </a:r>
          </a:p>
          <a:p>
            <a:pPr lvl="1"/>
            <a:r>
              <a:rPr lang="en-US" dirty="0">
                <a:latin typeface="Calibri" panose="020F0502020204030204" pitchFamily="34" charset="0"/>
                <a:cs typeface="Calibri" panose="020F0502020204030204" pitchFamily="34" charset="0"/>
              </a:rPr>
              <a:t>4. Post monthly parts specials in a designated area of service lobby.</a:t>
            </a:r>
          </a:p>
          <a:p>
            <a:pPr lvl="1"/>
            <a:r>
              <a:rPr lang="en-US" dirty="0">
                <a:latin typeface="Calibri" panose="020F0502020204030204" pitchFamily="34" charset="0"/>
                <a:cs typeface="Calibri" panose="020F0502020204030204" pitchFamily="34" charset="0"/>
              </a:rPr>
              <a:t>5. Acquire Cummins certifications at this location to keep more repairs in house.</a:t>
            </a:r>
          </a:p>
          <a:p>
            <a:pPr lvl="1"/>
            <a:endParaRPr lang="en-US" dirty="0"/>
          </a:p>
        </p:txBody>
      </p:sp>
    </p:spTree>
    <p:extLst>
      <p:ext uri="{BB962C8B-B14F-4D97-AF65-F5344CB8AC3E}">
        <p14:creationId xmlns:p14="http://schemas.microsoft.com/office/powerpoint/2010/main" val="3912869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latin typeface="Calibri" panose="020F0502020204030204" pitchFamily="34" charset="0"/>
                <a:cs typeface="Calibri" panose="020F0502020204030204" pitchFamily="34" charset="0"/>
              </a:rPr>
              <a:t>Threats</a:t>
            </a:r>
          </a:p>
          <a:p>
            <a:pPr lvl="1"/>
            <a:r>
              <a:rPr lang="en-US" dirty="0">
                <a:latin typeface="Calibri" panose="020F0502020204030204" pitchFamily="34" charset="0"/>
                <a:cs typeface="Calibri" panose="020F0502020204030204" pitchFamily="34" charset="0"/>
              </a:rPr>
              <a:t>1. Competition in our own parking lot with a non-dealer repair facility</a:t>
            </a:r>
          </a:p>
          <a:p>
            <a:pPr lvl="1"/>
            <a:r>
              <a:rPr lang="en-US" dirty="0">
                <a:latin typeface="Calibri" panose="020F0502020204030204" pitchFamily="34" charset="0"/>
                <a:cs typeface="Calibri" panose="020F0502020204030204" pitchFamily="34" charset="0"/>
              </a:rPr>
              <a:t>2. Additionally, our immediate area has a large number of non-dealer repair facilities</a:t>
            </a:r>
          </a:p>
          <a:p>
            <a:pPr lvl="1"/>
            <a:r>
              <a:rPr lang="en-US" dirty="0">
                <a:latin typeface="Calibri" panose="020F0502020204030204" pitchFamily="34" charset="0"/>
                <a:cs typeface="Calibri" panose="020F0502020204030204" pitchFamily="34" charset="0"/>
              </a:rPr>
              <a:t>3. Inability to match weekend hours of our competition</a:t>
            </a:r>
          </a:p>
          <a:p>
            <a:pPr lvl="1"/>
            <a:r>
              <a:rPr lang="en-US" dirty="0">
                <a:latin typeface="Calibri" panose="020F0502020204030204" pitchFamily="34" charset="0"/>
                <a:cs typeface="Calibri" panose="020F0502020204030204" pitchFamily="34" charset="0"/>
              </a:rPr>
              <a:t>4. Over-coming the perception that dealership rates are not competitive.</a:t>
            </a:r>
          </a:p>
          <a:p>
            <a:pPr lvl="1"/>
            <a:r>
              <a:rPr lang="en-US" dirty="0">
                <a:latin typeface="Calibri" panose="020F0502020204030204" pitchFamily="34" charset="0"/>
                <a:cs typeface="Calibri" panose="020F0502020204030204" pitchFamily="34" charset="0"/>
              </a:rPr>
              <a:t>5. High population density of the area inhibits our ability to expand</a:t>
            </a:r>
          </a:p>
          <a:p>
            <a:pPr lvl="1"/>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latin typeface="Calibri" panose="020F0502020204030204" pitchFamily="34" charset="0"/>
                <a:cs typeface="Calibri" panose="020F0502020204030204" pitchFamily="34" charset="0"/>
              </a:rPr>
              <a:t>Objectives</a:t>
            </a:r>
          </a:p>
          <a:p>
            <a:pPr lvl="1"/>
            <a:r>
              <a:rPr lang="en-US" dirty="0">
                <a:latin typeface="Calibri" panose="020F0502020204030204" pitchFamily="34" charset="0"/>
                <a:cs typeface="Calibri" panose="020F0502020204030204" pitchFamily="34" charset="0"/>
              </a:rPr>
              <a:t>1. Increase billed hours</a:t>
            </a:r>
          </a:p>
          <a:p>
            <a:pPr lvl="1"/>
            <a:r>
              <a:rPr lang="en-US" dirty="0">
                <a:latin typeface="Calibri" panose="020F0502020204030204" pitchFamily="34" charset="0"/>
                <a:cs typeface="Calibri" panose="020F0502020204030204" pitchFamily="34" charset="0"/>
              </a:rPr>
              <a:t>2. Improve tech proficiency, productivity, and efficiency</a:t>
            </a:r>
          </a:p>
          <a:p>
            <a:pPr lvl="1"/>
            <a:r>
              <a:rPr lang="en-US" dirty="0">
                <a:latin typeface="Calibri" panose="020F0502020204030204" pitchFamily="34" charset="0"/>
                <a:cs typeface="Calibri" panose="020F0502020204030204" pitchFamily="34" charset="0"/>
              </a:rPr>
              <a:t>3. Double number of techs</a:t>
            </a:r>
          </a:p>
          <a:p>
            <a:pPr lvl="1"/>
            <a:r>
              <a:rPr lang="en-US" dirty="0">
                <a:latin typeface="Calibri" panose="020F0502020204030204" pitchFamily="34" charset="0"/>
                <a:cs typeface="Calibri" panose="020F0502020204030204" pitchFamily="34" charset="0"/>
              </a:rPr>
              <a:t>4. Increase the total number of RO’s</a:t>
            </a:r>
          </a:p>
          <a:p>
            <a:pPr lvl="1"/>
            <a:r>
              <a:rPr lang="en-US" dirty="0">
                <a:latin typeface="Calibri" panose="020F0502020204030204" pitchFamily="34" charset="0"/>
                <a:cs typeface="Calibri" panose="020F0502020204030204" pitchFamily="34" charset="0"/>
              </a:rPr>
              <a:t>5. Decrease dwell time</a:t>
            </a:r>
          </a:p>
          <a:p>
            <a:pPr lvl="1"/>
            <a:r>
              <a:rPr lang="en-US" dirty="0">
                <a:latin typeface="Calibri" panose="020F0502020204030204" pitchFamily="34" charset="0"/>
                <a:cs typeface="Calibri" panose="020F0502020204030204" pitchFamily="34" charset="0"/>
              </a:rPr>
              <a:t>6. Decrease uniform and other department expenses </a:t>
            </a:r>
          </a:p>
          <a:p>
            <a:pPr lvl="1"/>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latin typeface="Calibri" panose="020F0502020204030204" pitchFamily="34" charset="0"/>
                <a:cs typeface="Calibri" panose="020F0502020204030204" pitchFamily="34" charset="0"/>
              </a:rPr>
              <a:t>Strategies</a:t>
            </a:r>
          </a:p>
          <a:p>
            <a:pPr lvl="1"/>
            <a:r>
              <a:rPr lang="en-US" dirty="0">
                <a:latin typeface="Calibri" panose="020F0502020204030204" pitchFamily="34" charset="0"/>
                <a:cs typeface="Calibri" panose="020F0502020204030204" pitchFamily="34" charset="0"/>
              </a:rPr>
              <a:t>1. Eliminate “turbo closing”</a:t>
            </a:r>
          </a:p>
          <a:p>
            <a:pPr lvl="1"/>
            <a:r>
              <a:rPr lang="en-US" dirty="0">
                <a:latin typeface="Calibri" panose="020F0502020204030204" pitchFamily="34" charset="0"/>
                <a:cs typeface="Calibri" panose="020F0502020204030204" pitchFamily="34" charset="0"/>
              </a:rPr>
              <a:t>2. Analyze the feasibility of a tech proficiency bonus structure </a:t>
            </a:r>
          </a:p>
          <a:p>
            <a:pPr lvl="1"/>
            <a:r>
              <a:rPr lang="en-US" dirty="0">
                <a:latin typeface="Calibri" panose="020F0502020204030204" pitchFamily="34" charset="0"/>
                <a:cs typeface="Calibri" panose="020F0502020204030204" pitchFamily="34" charset="0"/>
              </a:rPr>
              <a:t>3. Hold a meeting with HR and Marketing to determine our shortfalls with hiring for this location</a:t>
            </a:r>
          </a:p>
          <a:p>
            <a:pPr lvl="1"/>
            <a:r>
              <a:rPr lang="en-US" dirty="0">
                <a:latin typeface="Calibri" panose="020F0502020204030204" pitchFamily="34" charset="0"/>
                <a:cs typeface="Calibri" panose="020F0502020204030204" pitchFamily="34" charset="0"/>
              </a:rPr>
              <a:t>4. We will naturally increase the number of RO’s if we can have a tech for each bay</a:t>
            </a:r>
          </a:p>
          <a:p>
            <a:pPr lvl="1"/>
            <a:r>
              <a:rPr lang="en-US" dirty="0">
                <a:latin typeface="Calibri" panose="020F0502020204030204" pitchFamily="34" charset="0"/>
                <a:cs typeface="Calibri" panose="020F0502020204030204" pitchFamily="34" charset="0"/>
              </a:rPr>
              <a:t>5. Make the triage process more efficient</a:t>
            </a:r>
          </a:p>
          <a:p>
            <a:pPr lvl="1"/>
            <a:r>
              <a:rPr lang="en-US" dirty="0">
                <a:latin typeface="Calibri" panose="020F0502020204030204" pitchFamily="34" charset="0"/>
                <a:cs typeface="Calibri" panose="020F0502020204030204" pitchFamily="34" charset="0"/>
              </a:rPr>
              <a:t>6. Utilize fellow Service Managers at Bentley to find inefficiencies is departmental expenses </a:t>
            </a:r>
          </a:p>
          <a:p>
            <a:pPr lvl="1"/>
            <a:endParaRPr lang="en-US" dirty="0"/>
          </a:p>
        </p:txBody>
      </p:sp>
    </p:spTree>
    <p:extLst>
      <p:ext uri="{BB962C8B-B14F-4D97-AF65-F5344CB8AC3E}">
        <p14:creationId xmlns:p14="http://schemas.microsoft.com/office/powerpoint/2010/main" val="42260991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latin typeface="Calibri" panose="020F0502020204030204" pitchFamily="34" charset="0"/>
                <a:cs typeface="Calibri" panose="020F0502020204030204" pitchFamily="34" charset="0"/>
              </a:rPr>
              <a:t>Tactics</a:t>
            </a:r>
          </a:p>
          <a:p>
            <a:pPr lvl="1"/>
            <a:r>
              <a:rPr lang="en-US" dirty="0">
                <a:latin typeface="Calibri" panose="020F0502020204030204" pitchFamily="34" charset="0"/>
                <a:cs typeface="Calibri" panose="020F0502020204030204" pitchFamily="34" charset="0"/>
              </a:rPr>
              <a:t>1. Have a weekly Friday morning review of open RO’s to prevent turbo closing</a:t>
            </a:r>
          </a:p>
          <a:p>
            <a:pPr lvl="1"/>
            <a:r>
              <a:rPr lang="en-US" dirty="0">
                <a:latin typeface="Calibri" panose="020F0502020204030204" pitchFamily="34" charset="0"/>
                <a:cs typeface="Calibri" panose="020F0502020204030204" pitchFamily="34" charset="0"/>
              </a:rPr>
              <a:t>2.  Implement the 6-minute rule for incremental productivity improvements ("give me 2 more tenths")</a:t>
            </a:r>
          </a:p>
          <a:p>
            <a:pPr lvl="1"/>
            <a:r>
              <a:rPr lang="en-US" dirty="0">
                <a:latin typeface="Calibri" panose="020F0502020204030204" pitchFamily="34" charset="0"/>
                <a:cs typeface="Calibri" panose="020F0502020204030204" pitchFamily="34" charset="0"/>
              </a:rPr>
              <a:t>3. Aggressively pursue local Vo-tech students and any other missed hiring opportunities we discover.</a:t>
            </a:r>
          </a:p>
          <a:p>
            <a:pPr lvl="1"/>
            <a:r>
              <a:rPr lang="en-US" dirty="0">
                <a:latin typeface="Calibri" panose="020F0502020204030204" pitchFamily="34" charset="0"/>
                <a:cs typeface="Calibri" panose="020F0502020204030204" pitchFamily="34" charset="0"/>
              </a:rPr>
              <a:t>4. Implement an automated triage process</a:t>
            </a:r>
          </a:p>
          <a:p>
            <a:pPr lvl="1"/>
            <a:r>
              <a:rPr lang="en-US" dirty="0">
                <a:latin typeface="Calibri" panose="020F0502020204030204" pitchFamily="34" charset="0"/>
                <a:cs typeface="Calibri" panose="020F0502020204030204" pitchFamily="34" charset="0"/>
              </a:rPr>
              <a:t>5. Have a semi-annual “meeting of the minds” with fellow Service Managers to collaborate on expense cutting strategies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219880515"/>
              </p:ext>
            </p:extLst>
          </p:nvPr>
        </p:nvGraphicFramePr>
        <p:xfrm>
          <a:off x="677334" y="1818624"/>
          <a:ext cx="9132492" cy="52448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Weekly Friday morning RO meeting</a:t>
                      </a:r>
                    </a:p>
                  </a:txBody>
                  <a:tcPr/>
                </a:tc>
                <a:tc>
                  <a:txBody>
                    <a:bodyPr/>
                    <a:lstStyle/>
                    <a:p>
                      <a:r>
                        <a:rPr lang="en-US" dirty="0"/>
                        <a:t>Service Manger/Service Director</a:t>
                      </a:r>
                    </a:p>
                  </a:txBody>
                  <a:tcPr/>
                </a:tc>
                <a:tc>
                  <a:txBody>
                    <a:bodyPr/>
                    <a:lstStyle/>
                    <a:p>
                      <a:r>
                        <a:rPr lang="en-US" dirty="0"/>
                        <a:t>Weekly</a:t>
                      </a:r>
                    </a:p>
                  </a:txBody>
                  <a:tcPr/>
                </a:tc>
                <a:extLst>
                  <a:ext uri="{0D108BD9-81ED-4DB2-BD59-A6C34878D82A}">
                    <a16:rowId xmlns:a16="http://schemas.microsoft.com/office/drawing/2014/main" val="2400365483"/>
                  </a:ext>
                </a:extLst>
              </a:tr>
              <a:tr h="565004">
                <a:tc>
                  <a:txBody>
                    <a:bodyPr/>
                    <a:lstStyle/>
                    <a:p>
                      <a:r>
                        <a:rPr lang="en-US" dirty="0"/>
                        <a:t>Create a tech proficiency bonus program</a:t>
                      </a:r>
                    </a:p>
                  </a:txBody>
                  <a:tcPr/>
                </a:tc>
                <a:tc>
                  <a:txBody>
                    <a:bodyPr/>
                    <a:lstStyle/>
                    <a:p>
                      <a:r>
                        <a:rPr lang="en-US" dirty="0"/>
                        <a:t>Service Manger/Service Director/GM/HR</a:t>
                      </a:r>
                    </a:p>
                  </a:txBody>
                  <a:tcPr/>
                </a:tc>
                <a:tc>
                  <a:txBody>
                    <a:bodyPr/>
                    <a:lstStyle/>
                    <a:p>
                      <a:r>
                        <a:rPr lang="en-US" dirty="0"/>
                        <a:t>October 1</a:t>
                      </a:r>
                      <a:r>
                        <a:rPr lang="en-US" baseline="30000" dirty="0"/>
                        <a:t>st</a:t>
                      </a:r>
                      <a:r>
                        <a:rPr lang="en-US" dirty="0"/>
                        <a:t> </a:t>
                      </a:r>
                    </a:p>
                  </a:txBody>
                  <a:tcPr/>
                </a:tc>
                <a:extLst>
                  <a:ext uri="{0D108BD9-81ED-4DB2-BD59-A6C34878D82A}">
                    <a16:rowId xmlns:a16="http://schemas.microsoft.com/office/drawing/2014/main" val="107845787"/>
                  </a:ext>
                </a:extLst>
              </a:tr>
              <a:tr h="565004">
                <a:tc>
                  <a:txBody>
                    <a:bodyPr/>
                    <a:lstStyle/>
                    <a:p>
                      <a:r>
                        <a:rPr lang="en-US" dirty="0"/>
                        <a:t>Pursue local Vo-tech school students</a:t>
                      </a:r>
                    </a:p>
                  </a:txBody>
                  <a:tcPr/>
                </a:tc>
                <a:tc>
                  <a:txBody>
                    <a:bodyPr/>
                    <a:lstStyle/>
                    <a:p>
                      <a:r>
                        <a:rPr lang="en-US" dirty="0"/>
                        <a:t>Service Manager/Marketing/HR</a:t>
                      </a:r>
                    </a:p>
                  </a:txBody>
                  <a:tcPr/>
                </a:tc>
                <a:tc>
                  <a:txBody>
                    <a:bodyPr/>
                    <a:lstStyle/>
                    <a:p>
                      <a:r>
                        <a:rPr lang="en-US" dirty="0"/>
                        <a:t>November 1</a:t>
                      </a:r>
                      <a:r>
                        <a:rPr lang="en-US" baseline="30000" dirty="0"/>
                        <a:t>st</a:t>
                      </a:r>
                      <a:endParaRPr lang="en-US" dirty="0"/>
                    </a:p>
                    <a:p>
                      <a:endParaRPr lang="en-US" dirty="0"/>
                    </a:p>
                  </a:txBody>
                  <a:tcPr/>
                </a:tc>
                <a:extLst>
                  <a:ext uri="{0D108BD9-81ED-4DB2-BD59-A6C34878D82A}">
                    <a16:rowId xmlns:a16="http://schemas.microsoft.com/office/drawing/2014/main" val="1530126605"/>
                  </a:ext>
                </a:extLst>
              </a:tr>
              <a:tr h="565004">
                <a:tc>
                  <a:txBody>
                    <a:bodyPr/>
                    <a:lstStyle/>
                    <a:p>
                      <a:r>
                        <a:rPr lang="en-US" dirty="0"/>
                        <a:t>Implement automated triage process</a:t>
                      </a:r>
                    </a:p>
                  </a:txBody>
                  <a:tcPr/>
                </a:tc>
                <a:tc>
                  <a:txBody>
                    <a:bodyPr/>
                    <a:lstStyle/>
                    <a:p>
                      <a:r>
                        <a:rPr lang="en-US" dirty="0"/>
                        <a:t>Service Manager/Service Director</a:t>
                      </a:r>
                    </a:p>
                  </a:txBody>
                  <a:tcPr/>
                </a:tc>
                <a:tc>
                  <a:txBody>
                    <a:bodyPr/>
                    <a:lstStyle/>
                    <a:p>
                      <a:r>
                        <a:rPr lang="en-US" dirty="0"/>
                        <a:t>December 1</a:t>
                      </a:r>
                      <a:r>
                        <a:rPr lang="en-US" baseline="30000" dirty="0"/>
                        <a:t>st</a:t>
                      </a:r>
                      <a:endParaRPr lang="en-US" dirty="0"/>
                    </a:p>
                    <a:p>
                      <a:endParaRPr lang="en-US" dirty="0"/>
                    </a:p>
                  </a:txBody>
                  <a:tcPr/>
                </a:tc>
                <a:extLst>
                  <a:ext uri="{0D108BD9-81ED-4DB2-BD59-A6C34878D82A}">
                    <a16:rowId xmlns:a16="http://schemas.microsoft.com/office/drawing/2014/main" val="1950345431"/>
                  </a:ext>
                </a:extLst>
              </a:tr>
              <a:tr h="565004">
                <a:tc>
                  <a:txBody>
                    <a:bodyPr/>
                    <a:lstStyle/>
                    <a:p>
                      <a:r>
                        <a:rPr lang="en-US" dirty="0"/>
                        <a:t>Semi-annual “meeting of minds” with fellow Service Managers</a:t>
                      </a:r>
                    </a:p>
                  </a:txBody>
                  <a:tcPr/>
                </a:tc>
                <a:tc>
                  <a:txBody>
                    <a:bodyPr/>
                    <a:lstStyle/>
                    <a:p>
                      <a:r>
                        <a:rPr lang="en-US" dirty="0"/>
                        <a:t>Service Manger</a:t>
                      </a:r>
                    </a:p>
                  </a:txBody>
                  <a:tcPr/>
                </a:tc>
                <a:tc>
                  <a:txBody>
                    <a:bodyPr/>
                    <a:lstStyle/>
                    <a:p>
                      <a:r>
                        <a:rPr lang="en-US" dirty="0"/>
                        <a:t>Semi-annual</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507769" y="1762864"/>
            <a:ext cx="4749561" cy="4359057"/>
          </a:xfrm>
        </p:spPr>
        <p:txBody>
          <a:bodyPr>
            <a:normAutofit/>
          </a:bodyPr>
          <a:lstStyle/>
          <a:p>
            <a:pPr algn="l"/>
            <a:endParaRPr lang="en-US" sz="1600" b="0" i="0" u="none" strike="noStrike" baseline="0" dirty="0">
              <a:solidFill>
                <a:srgbClr val="000000"/>
              </a:solidFill>
              <a:latin typeface="Calibri" panose="020F0502020204030204" pitchFamily="34" charset="0"/>
              <a:cs typeface="Calibri" panose="020F0502020204030204" pitchFamily="34" charset="0"/>
            </a:endParaRPr>
          </a:p>
          <a:p>
            <a:r>
              <a:rPr lang="en-US" sz="1600" b="0" i="0" u="none" strike="noStrike" baseline="0" dirty="0">
                <a:solidFill>
                  <a:srgbClr val="221E1F"/>
                </a:solidFill>
                <a:latin typeface="Calibri" panose="020F0502020204030204" pitchFamily="34" charset="0"/>
                <a:cs typeface="Calibri" panose="020F0502020204030204" pitchFamily="34" charset="0"/>
              </a:rPr>
              <a:t>Current practices:</a:t>
            </a:r>
            <a:endParaRPr lang="en-US" sz="1600" dirty="0">
              <a:solidFill>
                <a:srgbClr val="221E1F"/>
              </a:solidFill>
              <a:latin typeface="Calibri" panose="020F0502020204030204" pitchFamily="34" charset="0"/>
              <a:cs typeface="Calibri" panose="020F0502020204030204" pitchFamily="34" charset="0"/>
            </a:endParaRPr>
          </a:p>
          <a:p>
            <a:pPr lvl="1"/>
            <a:r>
              <a:rPr lang="en-US" dirty="0">
                <a:solidFill>
                  <a:srgbClr val="221E1F"/>
                </a:solidFill>
                <a:latin typeface="Calibri" panose="020F0502020204030204" pitchFamily="34" charset="0"/>
                <a:cs typeface="Calibri" panose="020F0502020204030204" pitchFamily="34" charset="0"/>
              </a:rPr>
              <a:t>P</a:t>
            </a:r>
            <a:r>
              <a:rPr lang="en-US" b="0" i="0" u="none" strike="noStrike" dirty="0">
                <a:solidFill>
                  <a:srgbClr val="221E1F"/>
                </a:solidFill>
                <a:latin typeface="Calibri" panose="020F0502020204030204" pitchFamily="34" charset="0"/>
                <a:cs typeface="Calibri" panose="020F0502020204030204" pitchFamily="34" charset="0"/>
              </a:rPr>
              <a:t>aying technicians an hourly rate</a:t>
            </a:r>
          </a:p>
          <a:p>
            <a:pPr lvl="1"/>
            <a:r>
              <a:rPr lang="en-US" dirty="0">
                <a:solidFill>
                  <a:srgbClr val="221E1F"/>
                </a:solidFill>
                <a:latin typeface="Calibri" panose="020F0502020204030204" pitchFamily="34" charset="0"/>
                <a:cs typeface="Calibri" panose="020F0502020204030204" pitchFamily="34" charset="0"/>
              </a:rPr>
              <a:t>N</a:t>
            </a:r>
            <a:r>
              <a:rPr lang="en-US" b="0" i="0" u="none" strike="noStrike" dirty="0">
                <a:solidFill>
                  <a:srgbClr val="221E1F"/>
                </a:solidFill>
                <a:latin typeface="Calibri" panose="020F0502020204030204" pitchFamily="34" charset="0"/>
                <a:cs typeface="Calibri" panose="020F0502020204030204" pitchFamily="34" charset="0"/>
              </a:rPr>
              <a:t>ot offering bonuses</a:t>
            </a:r>
          </a:p>
          <a:p>
            <a:pPr marL="457200" lvl="1" indent="0">
              <a:buNone/>
            </a:pPr>
            <a:endParaRPr lang="en-US" b="0" i="0" u="none" strike="noStrike" dirty="0">
              <a:solidFill>
                <a:srgbClr val="221E1F"/>
              </a:solidFill>
              <a:latin typeface="Calibri" panose="020F0502020204030204" pitchFamily="34" charset="0"/>
              <a:cs typeface="Calibri" panose="020F0502020204030204" pitchFamily="34" charset="0"/>
            </a:endParaRPr>
          </a:p>
          <a:p>
            <a:r>
              <a:rPr lang="en-US" sz="1600" b="0" i="0" u="none" strike="noStrike" baseline="0" dirty="0">
                <a:solidFill>
                  <a:srgbClr val="221E1F"/>
                </a:solidFill>
                <a:latin typeface="Calibri" panose="020F0502020204030204" pitchFamily="34" charset="0"/>
                <a:cs typeface="Calibri" panose="020F0502020204030204" pitchFamily="34" charset="0"/>
              </a:rPr>
              <a:t>Goals for improvement </a:t>
            </a:r>
          </a:p>
          <a:p>
            <a:pPr lvl="1"/>
            <a:r>
              <a:rPr lang="en-US" dirty="0">
                <a:latin typeface="Calibri" panose="020F0502020204030204" pitchFamily="34" charset="0"/>
                <a:cs typeface="Calibri" panose="020F0502020204030204" pitchFamily="34" charset="0"/>
              </a:rPr>
              <a:t>Increase departmental gross revenue</a:t>
            </a:r>
          </a:p>
          <a:p>
            <a:pPr lvl="1"/>
            <a:r>
              <a:rPr lang="en-US" dirty="0">
                <a:latin typeface="Calibri" panose="020F0502020204030204" pitchFamily="34" charset="0"/>
                <a:cs typeface="Calibri" panose="020F0502020204030204" pitchFamily="34" charset="0"/>
              </a:rPr>
              <a:t>Focus on optimizing technician costs</a:t>
            </a:r>
            <a:endParaRPr lang="en-US" b="0" i="0" u="none" strike="noStrike" baseline="0" dirty="0">
              <a:solidFill>
                <a:srgbClr val="221E1F"/>
              </a:solidFill>
              <a:latin typeface="Calibri" panose="020F0502020204030204" pitchFamily="34" charset="0"/>
              <a:cs typeface="Calibri" panose="020F0502020204030204" pitchFamily="34" charset="0"/>
            </a:endParaRPr>
          </a:p>
          <a:p>
            <a:endParaRPr lang="en-US" dirty="0"/>
          </a:p>
        </p:txBody>
      </p:sp>
      <p:pic>
        <p:nvPicPr>
          <p:cNvPr id="6" name="Content Placeholder 5"/>
          <p:cNvPicPr>
            <a:picLocks noGrp="1" noChangeAspect="1"/>
          </p:cNvPicPr>
          <p:nvPr>
            <p:ph sz="quarter" idx="4"/>
          </p:nvPr>
        </p:nvPicPr>
        <p:blipFill>
          <a:blip r:embed="rId2"/>
          <a:stretch>
            <a:fillRect/>
          </a:stretch>
        </p:blipFill>
        <p:spPr>
          <a:xfrm>
            <a:off x="5087765" y="1511392"/>
            <a:ext cx="4186237" cy="2431001"/>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smtClean="0"/>
              <a:t>Synopsis</a:t>
            </a: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36888"/>
            <a:ext cx="8596668" cy="3880773"/>
          </a:xfrm>
        </p:spPr>
        <p:txBody>
          <a:bodyPr>
            <a:normAutofit fontScale="85000" lnSpcReduction="20000"/>
          </a:bodyPr>
          <a:lstStyle/>
          <a:p>
            <a:pPr marL="0" indent="0">
              <a:buNone/>
            </a:pPr>
            <a:r>
              <a:rPr lang="en-US" dirty="0" smtClean="0">
                <a:latin typeface="Calibri" panose="020F0502020204030204" pitchFamily="34" charset="0"/>
                <a:cs typeface="Calibri" panose="020F0502020204030204" pitchFamily="34" charset="0"/>
              </a:rPr>
              <a:t>Paying technicians solely an hourly rate, without a bonus structure, is leading to lower productivity and profitability for our dealership. As a result, our effective labor rate is significantly below the ATD guide. Additionally, the lack of sales training for our service advisors and managers is reducing available hours and parts sales, further impacting our department’s profitability.</a:t>
            </a:r>
            <a:endParaRPr lang="en-US" dirty="0">
              <a:latin typeface="Calibri" panose="020F0502020204030204" pitchFamily="34" charset="0"/>
              <a:cs typeface="Calibri" panose="020F0502020204030204" pitchFamily="34" charset="0"/>
            </a:endParaRPr>
          </a:p>
          <a:p>
            <a:pPr marL="0" indent="0">
              <a:buNone/>
            </a:pPr>
            <a:r>
              <a:rPr lang="en-US" dirty="0" smtClean="0">
                <a:latin typeface="Calibri" panose="020F0502020204030204" pitchFamily="34" charset="0"/>
                <a:cs typeface="Calibri" panose="020F0502020204030204" pitchFamily="34" charset="0"/>
              </a:rPr>
              <a:t>By transitioning new technicians to a flat rate system and introducing a proficiency bonus, we can significantly improve our bottom line. The change will enable us to hire more technicians and scale our newly profitable model. We will </a:t>
            </a:r>
            <a:r>
              <a:rPr lang="en-US" dirty="0" smtClean="0">
                <a:latin typeface="Calibri" panose="020F0502020204030204" pitchFamily="34" charset="0"/>
                <a:cs typeface="Calibri" panose="020F0502020204030204" pitchFamily="34" charset="0"/>
              </a:rPr>
              <a:t>a</a:t>
            </a:r>
            <a:r>
              <a:rPr lang="en-US" dirty="0" smtClean="0">
                <a:latin typeface="Calibri" panose="020F0502020204030204" pitchFamily="34" charset="0"/>
                <a:cs typeface="Calibri" panose="020F0502020204030204" pitchFamily="34" charset="0"/>
              </a:rPr>
              <a:t>lso exceed the required OEM training standards by launching a specialized program focused on service sales, including a ride-along component with out outside sales rep. Proficiency and additional sales on RO’s will be tracked daily.</a:t>
            </a:r>
            <a:endParaRPr lang="en-US" dirty="0">
              <a:latin typeface="Calibri" panose="020F0502020204030204" pitchFamily="34" charset="0"/>
              <a:cs typeface="Calibri" panose="020F0502020204030204" pitchFamily="34" charset="0"/>
            </a:endParaRPr>
          </a:p>
          <a:p>
            <a:pPr marL="0" indent="0">
              <a:buNone/>
            </a:pPr>
            <a:r>
              <a:rPr lang="en-US" dirty="0" smtClean="0">
                <a:latin typeface="Calibri" panose="020F0502020204030204" pitchFamily="34" charset="0"/>
                <a:cs typeface="Calibri" panose="020F0502020204030204" pitchFamily="34" charset="0"/>
              </a:rPr>
              <a:t>Implementing an automated triage process will further enhance our service department’s efficiency by minimizing downtime and delays due to parts availability. </a:t>
            </a:r>
            <a:endParaRPr lang="en-US" dirty="0">
              <a:latin typeface="Calibri" panose="020F0502020204030204" pitchFamily="34" charset="0"/>
              <a:cs typeface="Calibri" panose="020F0502020204030204" pitchFamily="34" charset="0"/>
            </a:endParaRPr>
          </a:p>
          <a:p>
            <a:pPr marL="0" indent="0">
              <a:buNone/>
            </a:pPr>
            <a:r>
              <a:rPr lang="en-US" dirty="0" smtClean="0">
                <a:latin typeface="Calibri" panose="020F0502020204030204" pitchFamily="34" charset="0"/>
                <a:cs typeface="Calibri" panose="020F0502020204030204" pitchFamily="34" charset="0"/>
              </a:rPr>
              <a:t>Shifting the mindset that technician time is perishable and viewing upselling as educating our customers—while rewarding these efforts—will refocus our team on value creation and performance. Semi-annual strategy meetings will help shape our new vision, and weekly sales and service meetings will ensure alignment with our mission. </a:t>
            </a:r>
            <a:endParaRPr lang="en-US" dirty="0">
              <a:latin typeface="Calibri" panose="020F0502020204030204" pitchFamily="34" charset="0"/>
              <a:cs typeface="Calibri" panose="020F0502020204030204" pitchFamily="34" charset="0"/>
            </a:endParaRPr>
          </a:p>
          <a:p>
            <a:pPr marL="0" indent="0">
              <a:buNone/>
            </a:pPr>
            <a:r>
              <a:rPr lang="en-US" dirty="0" smtClean="0">
                <a:latin typeface="Calibri" panose="020F0502020204030204" pitchFamily="34" charset="0"/>
                <a:cs typeface="Calibri" panose="020F0502020204030204" pitchFamily="34" charset="0"/>
              </a:rPr>
              <a:t>By fostering a culture of excellence and aligning our team’s efforts, we will not only enhance customer satisfaction but also drive sustainable growth for our service department. </a:t>
            </a:r>
            <a:endParaRPr lang="en-US" dirty="0">
              <a:latin typeface="Calibri" panose="020F0502020204030204" pitchFamily="34" charset="0"/>
              <a:cs typeface="Calibri" panose="020F0502020204030204" pitchFamily="34" charset="0"/>
            </a:endParaRP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77334" y="1578279"/>
            <a:ext cx="11310074" cy="4459266"/>
          </a:xfrm>
        </p:spPr>
        <p:txBody>
          <a:bodyPr>
            <a:normAutofit fontScale="85000" lnSpcReduction="20000"/>
          </a:bodyPr>
          <a:lstStyle/>
          <a:p>
            <a:r>
              <a:rPr lang="en-US" sz="1800" b="0" i="0" u="none" strike="noStrike" baseline="0" dirty="0">
                <a:solidFill>
                  <a:srgbClr val="221E1F"/>
                </a:solidFill>
                <a:latin typeface="Calibri" panose="020F0502020204030204" pitchFamily="34" charset="0"/>
                <a:cs typeface="Calibri" panose="020F0502020204030204" pitchFamily="34" charset="0"/>
              </a:rPr>
              <a:t>Plans to achieve your goals </a:t>
            </a:r>
          </a:p>
          <a:p>
            <a:pPr lvl="1"/>
            <a:r>
              <a:rPr lang="en-US" dirty="0">
                <a:latin typeface="Calibri" panose="020F0502020204030204" pitchFamily="34" charset="0"/>
                <a:cs typeface="Calibri" panose="020F0502020204030204" pitchFamily="34" charset="0"/>
              </a:rPr>
              <a:t>Recognize technician time as perishable.</a:t>
            </a:r>
          </a:p>
          <a:p>
            <a:pPr lvl="1"/>
            <a:r>
              <a:rPr lang="en-US" dirty="0">
                <a:latin typeface="Calibri" panose="020F0502020204030204" pitchFamily="34" charset="0"/>
                <a:cs typeface="Calibri" panose="020F0502020204030204" pitchFamily="34" charset="0"/>
              </a:rPr>
              <a:t>New technicians will start at a flat rate; current technicians can choose.</a:t>
            </a:r>
          </a:p>
          <a:p>
            <a:pPr lvl="1"/>
            <a:r>
              <a:rPr lang="en-US" dirty="0">
                <a:latin typeface="Calibri" panose="020F0502020204030204" pitchFamily="34" charset="0"/>
                <a:cs typeface="Calibri" panose="020F0502020204030204" pitchFamily="34" charset="0"/>
              </a:rPr>
              <a:t>Hire more technicians to achieve a ratio of 2-3 productive employees per 1 nonproductive employee.</a:t>
            </a:r>
          </a:p>
          <a:p>
            <a:pPr lvl="1"/>
            <a:r>
              <a:rPr lang="en-US" dirty="0">
                <a:latin typeface="Calibri" panose="020F0502020204030204" pitchFamily="34" charset="0"/>
                <a:cs typeface="Calibri" panose="020F0502020204030204" pitchFamily="34" charset="0"/>
              </a:rPr>
              <a:t>Change the internal door rate to align with customer pay rates (currently averaging $30/hour)</a:t>
            </a:r>
          </a:p>
          <a:p>
            <a:pPr lvl="1"/>
            <a:r>
              <a:rPr lang="en-US" dirty="0">
                <a:latin typeface="Calibri" panose="020F0502020204030204" pitchFamily="34" charset="0"/>
                <a:cs typeface="Calibri" panose="020F0502020204030204" pitchFamily="34" charset="0"/>
              </a:rPr>
              <a:t>Boost technician productivity and efficiency (currently making $149/hour based on billed hours)</a:t>
            </a:r>
          </a:p>
          <a:p>
            <a:pPr lvl="1"/>
            <a:r>
              <a:rPr lang="en-US" dirty="0">
                <a:latin typeface="Calibri" panose="020F0502020204030204" pitchFamily="34" charset="0"/>
                <a:cs typeface="Calibri" panose="020F0502020204030204" pitchFamily="34" charset="0"/>
              </a:rPr>
              <a:t>Introduce a proficiency bonus</a:t>
            </a:r>
          </a:p>
          <a:p>
            <a:pPr lvl="1"/>
            <a:r>
              <a:rPr lang="en-US" dirty="0">
                <a:latin typeface="Calibri" panose="020F0502020204030204" pitchFamily="34" charset="0"/>
                <a:cs typeface="Calibri" panose="020F0502020204030204" pitchFamily="34" charset="0"/>
              </a:rPr>
              <a:t>Address sales in service advisors by hiring strategically and incorporating sales training early on.</a:t>
            </a:r>
          </a:p>
          <a:p>
            <a:pPr lvl="1"/>
            <a:r>
              <a:rPr lang="en-US" dirty="0">
                <a:latin typeface="Calibri" panose="020F0502020204030204" pitchFamily="34" charset="0"/>
                <a:cs typeface="Calibri" panose="020F0502020204030204" pitchFamily="34" charset="0"/>
              </a:rPr>
              <a:t>Implement the 6-minute rule for incremental productivity improvements ("give me 2 more tenths")</a:t>
            </a:r>
            <a:br>
              <a:rPr lang="en-US" dirty="0">
                <a:latin typeface="Calibri" panose="020F0502020204030204" pitchFamily="34" charset="0"/>
                <a:cs typeface="Calibri" panose="020F0502020204030204" pitchFamily="34" charset="0"/>
              </a:rPr>
            </a:br>
            <a:r>
              <a:rPr lang="en-US" dirty="0">
                <a:latin typeface="Calibri" panose="020F0502020204030204" pitchFamily="34" charset="0"/>
                <a:cs typeface="Calibri" panose="020F0502020204030204" pitchFamily="34" charset="0"/>
              </a:rPr>
              <a:t/>
            </a:r>
            <a:br>
              <a:rPr lang="en-US" dirty="0">
                <a:latin typeface="Calibri" panose="020F0502020204030204" pitchFamily="34" charset="0"/>
                <a:cs typeface="Calibri" panose="020F0502020204030204" pitchFamily="34" charset="0"/>
              </a:rPr>
            </a:br>
            <a:endParaRPr lang="en-US" b="0" i="0" u="none" strike="noStrike" baseline="0" dirty="0">
              <a:solidFill>
                <a:srgbClr val="221E1F"/>
              </a:solidFill>
              <a:latin typeface="Calibri" panose="020F0502020204030204" pitchFamily="34" charset="0"/>
              <a:cs typeface="Calibri" panose="020F0502020204030204" pitchFamily="34" charset="0"/>
            </a:endParaRPr>
          </a:p>
          <a:p>
            <a:r>
              <a:rPr lang="en-US" sz="1800" b="0" i="0" u="none" strike="noStrike" baseline="0" dirty="0">
                <a:solidFill>
                  <a:srgbClr val="221E1F"/>
                </a:solidFill>
                <a:latin typeface="Calibri" panose="020F0502020204030204" pitchFamily="34" charset="0"/>
                <a:cs typeface="Calibri" panose="020F0502020204030204" pitchFamily="34" charset="0"/>
              </a:rPr>
              <a:t>Plans to evaluate your changes </a:t>
            </a:r>
          </a:p>
          <a:p>
            <a:pPr lvl="1"/>
            <a:r>
              <a:rPr lang="en-US" dirty="0">
                <a:latin typeface="Calibri" panose="020F0502020204030204" pitchFamily="34" charset="0"/>
                <a:cs typeface="Calibri" panose="020F0502020204030204" pitchFamily="34" charset="0"/>
              </a:rPr>
              <a:t>Record internal labor and unapplied time, currently not on our financial sheet</a:t>
            </a:r>
          </a:p>
          <a:p>
            <a:pPr lvl="1"/>
            <a:r>
              <a:rPr lang="en-US" dirty="0">
                <a:latin typeface="Calibri" panose="020F0502020204030204" pitchFamily="34" charset="0"/>
                <a:cs typeface="Calibri" panose="020F0502020204030204" pitchFamily="34" charset="0"/>
              </a:rPr>
              <a:t>Audit 100 ROs per month to track upgrades from competitive to maintenance to repair ROs</a:t>
            </a:r>
          </a:p>
          <a:p>
            <a:pPr lvl="1"/>
            <a:r>
              <a:rPr lang="en-US" dirty="0">
                <a:latin typeface="Calibri" panose="020F0502020204030204" pitchFamily="34" charset="0"/>
                <a:cs typeface="Calibri" panose="020F0502020204030204" pitchFamily="34" charset="0"/>
              </a:rPr>
              <a:t>Train salespeople to sell, as the end truck buyer is paying for the increased labor.</a:t>
            </a:r>
            <a:endParaRPr lang="en-US" b="0" i="0" u="none" strike="noStrike" baseline="0" dirty="0">
              <a:solidFill>
                <a:srgbClr val="221E1F"/>
              </a:solidFill>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1066002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53760"/>
            <a:ext cx="4184035" cy="3880772"/>
          </a:xfrm>
        </p:spPr>
        <p:txBody>
          <a:bodyPr>
            <a:normAutofit fontScale="92500" lnSpcReduction="20000"/>
          </a:bodyPr>
          <a:lstStyle/>
          <a:p>
            <a:pPr marL="0" indent="0" algn="l">
              <a:buNone/>
            </a:pPr>
            <a:endParaRPr lang="en-US" sz="1800" b="0" i="0" u="none" strike="noStrike" baseline="0" dirty="0">
              <a:solidFill>
                <a:srgbClr val="000000"/>
              </a:solidFill>
              <a:latin typeface="Calibri" panose="020F0502020204030204" pitchFamily="34" charset="0"/>
            </a:endParaRPr>
          </a:p>
          <a:p>
            <a:r>
              <a:rPr lang="en-US" sz="1700" b="0" i="0" u="none" strike="noStrike" baseline="0" dirty="0">
                <a:solidFill>
                  <a:srgbClr val="221E1F"/>
                </a:solidFill>
                <a:latin typeface="Calibri" panose="020F0502020204030204" pitchFamily="34" charset="0"/>
                <a:cs typeface="Calibri" panose="020F0502020204030204" pitchFamily="34" charset="0"/>
              </a:rPr>
              <a:t>Current practices </a:t>
            </a:r>
          </a:p>
          <a:p>
            <a:pPr lvl="1"/>
            <a:r>
              <a:rPr lang="en-US" sz="1700" dirty="0">
                <a:latin typeface="Calibri" panose="020F0502020204030204" pitchFamily="34" charset="0"/>
                <a:cs typeface="Calibri" panose="020F0502020204030204" pitchFamily="34" charset="0"/>
              </a:rPr>
              <a:t>Effective labor rate: $150/hour vs. door rate: $185/hour</a:t>
            </a:r>
          </a:p>
          <a:p>
            <a:pPr lvl="1"/>
            <a:r>
              <a:rPr lang="en-US" sz="1700" dirty="0">
                <a:latin typeface="Calibri" panose="020F0502020204030204" pitchFamily="34" charset="0"/>
                <a:cs typeface="Calibri" panose="020F0502020204030204" pitchFamily="34" charset="0"/>
              </a:rPr>
              <a:t>Expenses not managed on a departmental budget</a:t>
            </a:r>
            <a:endParaRPr lang="en-US" sz="1700" b="0" i="0" u="none" strike="noStrike" baseline="0" dirty="0">
              <a:solidFill>
                <a:srgbClr val="221E1F"/>
              </a:solidFill>
              <a:latin typeface="Calibri" panose="020F0502020204030204" pitchFamily="34" charset="0"/>
              <a:cs typeface="Calibri" panose="020F0502020204030204" pitchFamily="34" charset="0"/>
            </a:endParaRPr>
          </a:p>
          <a:p>
            <a:r>
              <a:rPr lang="en-US" sz="1700" b="0" i="0" u="none" strike="noStrike" baseline="0" dirty="0">
                <a:solidFill>
                  <a:srgbClr val="221E1F"/>
                </a:solidFill>
                <a:latin typeface="Calibri" panose="020F0502020204030204" pitchFamily="34" charset="0"/>
                <a:cs typeface="Calibri" panose="020F0502020204030204" pitchFamily="34" charset="0"/>
              </a:rPr>
              <a:t>Goals for improvement </a:t>
            </a:r>
          </a:p>
          <a:p>
            <a:pPr lvl="1"/>
            <a:r>
              <a:rPr lang="en-US" sz="1700" dirty="0">
                <a:latin typeface="Calibri" panose="020F0502020204030204" pitchFamily="34" charset="0"/>
                <a:cs typeface="Calibri" panose="020F0502020204030204" pitchFamily="34" charset="0"/>
              </a:rPr>
              <a:t>Analyze processes for efficiency</a:t>
            </a:r>
          </a:p>
          <a:p>
            <a:pPr lvl="1"/>
            <a:r>
              <a:rPr lang="en-US" sz="1700" dirty="0">
                <a:latin typeface="Calibri" panose="020F0502020204030204" pitchFamily="34" charset="0"/>
                <a:cs typeface="Calibri" panose="020F0502020204030204" pitchFamily="34" charset="0"/>
              </a:rPr>
              <a:t>Increase effective labor rate</a:t>
            </a:r>
          </a:p>
          <a:p>
            <a:pPr lvl="1"/>
            <a:r>
              <a:rPr lang="en-US" sz="1700" dirty="0">
                <a:latin typeface="Calibri" panose="020F0502020204030204" pitchFamily="34" charset="0"/>
                <a:cs typeface="Calibri" panose="020F0502020204030204" pitchFamily="34" charset="0"/>
              </a:rPr>
              <a:t>Reduce departmental expenses</a:t>
            </a:r>
          </a:p>
          <a:p>
            <a:pPr lvl="1"/>
            <a:r>
              <a:rPr lang="en-US" sz="1700" dirty="0">
                <a:latin typeface="Calibri" panose="020F0502020204030204" pitchFamily="34" charset="0"/>
                <a:cs typeface="Calibri" panose="020F0502020204030204" pitchFamily="34" charset="0"/>
              </a:rPr>
              <a:t>Close out ROs faster and more accurately</a:t>
            </a:r>
          </a:p>
          <a:p>
            <a:pPr lvl="1"/>
            <a:r>
              <a:rPr lang="en-US" sz="1700" dirty="0">
                <a:latin typeface="Calibri" panose="020F0502020204030204" pitchFamily="34" charset="0"/>
                <a:cs typeface="Calibri" panose="020F0502020204030204" pitchFamily="34" charset="0"/>
              </a:rPr>
              <a:t>Educate more customers</a:t>
            </a:r>
            <a:endParaRPr lang="en-US" sz="1700" b="0" i="0" u="none" strike="noStrike" baseline="0" dirty="0">
              <a:solidFill>
                <a:srgbClr val="221E1F"/>
              </a:solidFill>
              <a:latin typeface="Calibri" panose="020F0502020204030204" pitchFamily="34" charset="0"/>
              <a:cs typeface="Calibri" panose="020F0502020204030204" pitchFamily="34" charset="0"/>
            </a:endParaRPr>
          </a:p>
          <a:p>
            <a:endParaRPr lang="en-US" dirty="0"/>
          </a:p>
        </p:txBody>
      </p:sp>
      <p:pic>
        <p:nvPicPr>
          <p:cNvPr id="5" name="Content Placeholder 4"/>
          <p:cNvPicPr>
            <a:picLocks noGrp="1" noChangeAspect="1"/>
          </p:cNvPicPr>
          <p:nvPr>
            <p:ph sz="half" idx="2"/>
          </p:nvPr>
        </p:nvPicPr>
        <p:blipFill>
          <a:blip r:embed="rId2"/>
          <a:stretch>
            <a:fillRect/>
          </a:stretch>
        </p:blipFill>
        <p:spPr>
          <a:xfrm>
            <a:off x="5753232" y="1930400"/>
            <a:ext cx="4184650" cy="243007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811455"/>
            <a:ext cx="9181561" cy="3880772"/>
          </a:xfrm>
        </p:spPr>
        <p:txBody>
          <a:bodyPr>
            <a:normAutofit fontScale="70000" lnSpcReduction="20000"/>
          </a:bodyPr>
          <a:lstStyle/>
          <a:p>
            <a:r>
              <a:rPr lang="en-US" sz="1800" b="0" i="0" u="none" strike="noStrike" baseline="0" dirty="0">
                <a:solidFill>
                  <a:srgbClr val="221E1F"/>
                </a:solidFill>
                <a:latin typeface="Calibri" panose="020F0502020204030204" pitchFamily="34" charset="0"/>
                <a:cs typeface="Calibri" panose="020F0502020204030204" pitchFamily="34" charset="0"/>
              </a:rPr>
              <a:t>Plans to achieve your goals </a:t>
            </a:r>
          </a:p>
          <a:p>
            <a:pPr lvl="1"/>
            <a:r>
              <a:rPr lang="en-US" dirty="0">
                <a:latin typeface="Calibri" panose="020F0502020204030204" pitchFamily="34" charset="0"/>
                <a:cs typeface="Calibri" panose="020F0502020204030204" pitchFamily="34" charset="0"/>
              </a:rPr>
              <a:t>Create a quality completion percentage map to identify shortfalls from vehicle write-up to final invoice</a:t>
            </a:r>
          </a:p>
          <a:p>
            <a:pPr lvl="1"/>
            <a:r>
              <a:rPr lang="en-US" dirty="0">
                <a:latin typeface="Calibri" panose="020F0502020204030204" pitchFamily="34" charset="0"/>
                <a:cs typeface="Calibri" panose="020F0502020204030204" pitchFamily="34" charset="0"/>
              </a:rPr>
              <a:t>Reduce expenses through better management of uniforms, adjusting for vacation days</a:t>
            </a:r>
          </a:p>
          <a:p>
            <a:pPr lvl="1"/>
            <a:r>
              <a:rPr lang="en-US" dirty="0">
                <a:latin typeface="Calibri" panose="020F0502020204030204" pitchFamily="34" charset="0"/>
                <a:cs typeface="Calibri" panose="020F0502020204030204" pitchFamily="34" charset="0"/>
              </a:rPr>
              <a:t>Establish a triage process for diagnostics and automate tasks wherever possible</a:t>
            </a:r>
          </a:p>
          <a:p>
            <a:pPr lvl="1"/>
            <a:r>
              <a:rPr lang="en-US" dirty="0">
                <a:latin typeface="Calibri" panose="020F0502020204030204" pitchFamily="34" charset="0"/>
                <a:cs typeface="Calibri" panose="020F0502020204030204" pitchFamily="34" charset="0"/>
              </a:rPr>
              <a:t>Prevent "turbo closing" of ROs; ensure ROs are closed early as labor margins decrease by 35% and parts margins by 65% if closed in 31-60 days</a:t>
            </a:r>
          </a:p>
          <a:p>
            <a:pPr lvl="1"/>
            <a:r>
              <a:rPr lang="en-US" dirty="0">
                <a:latin typeface="Calibri" panose="020F0502020204030204" pitchFamily="34" charset="0"/>
                <a:cs typeface="Calibri" panose="020F0502020204030204" pitchFamily="34" charset="0"/>
              </a:rPr>
              <a:t>Categorize customer pay labor into competitive, maintenance, and repair; educate customers and recommend additional services to increase RO value</a:t>
            </a:r>
            <a:endParaRPr lang="en-US" b="0" i="0" u="none" strike="noStrike" baseline="0" dirty="0">
              <a:solidFill>
                <a:srgbClr val="221E1F"/>
              </a:solidFill>
              <a:latin typeface="Calibri" panose="020F0502020204030204" pitchFamily="34" charset="0"/>
              <a:cs typeface="Calibri" panose="020F0502020204030204" pitchFamily="34" charset="0"/>
            </a:endParaRPr>
          </a:p>
          <a:p>
            <a:r>
              <a:rPr lang="en-US" sz="1800" b="0" i="0" u="none" strike="noStrike" baseline="0" dirty="0">
                <a:solidFill>
                  <a:srgbClr val="221E1F"/>
                </a:solidFill>
                <a:latin typeface="Calibri" panose="020F0502020204030204" pitchFamily="34" charset="0"/>
                <a:cs typeface="Calibri" panose="020F0502020204030204" pitchFamily="34" charset="0"/>
              </a:rPr>
              <a:t>Plans to evaluate your changes </a:t>
            </a:r>
          </a:p>
          <a:p>
            <a:pPr lvl="1"/>
            <a:r>
              <a:rPr lang="en-US" dirty="0">
                <a:latin typeface="Calibri" panose="020F0502020204030204" pitchFamily="34" charset="0"/>
                <a:cs typeface="Calibri" panose="020F0502020204030204" pitchFamily="34" charset="0"/>
              </a:rPr>
              <a:t>Determine key performance indicators (KPIs) for gross revenue, and expenses, and monitor monthly</a:t>
            </a:r>
          </a:p>
          <a:p>
            <a:pPr lvl="1"/>
            <a:r>
              <a:rPr lang="en-US" dirty="0">
                <a:latin typeface="Calibri" panose="020F0502020204030204" pitchFamily="34" charset="0"/>
                <a:cs typeface="Calibri" panose="020F0502020204030204" pitchFamily="34" charset="0"/>
              </a:rPr>
              <a:t>Track completion rates and accuracy of ROs</a:t>
            </a:r>
          </a:p>
          <a:p>
            <a:pPr lvl="1"/>
            <a:r>
              <a:rPr lang="en-US" dirty="0">
                <a:latin typeface="Calibri" panose="020F0502020204030204" pitchFamily="34" charset="0"/>
                <a:cs typeface="Calibri" panose="020F0502020204030204" pitchFamily="34" charset="0"/>
              </a:rPr>
              <a:t>Assess the impact of uniform expense adjustments on overall costs</a:t>
            </a:r>
          </a:p>
          <a:p>
            <a:pPr lvl="1"/>
            <a:r>
              <a:rPr lang="en-US" dirty="0">
                <a:latin typeface="Calibri" panose="020F0502020204030204" pitchFamily="34" charset="0"/>
                <a:cs typeface="Calibri" panose="020F0502020204030204" pitchFamily="34" charset="0"/>
              </a:rPr>
              <a:t>Evaluate the effectiveness of the triage process and task automation</a:t>
            </a:r>
          </a:p>
          <a:p>
            <a:pPr lvl="1"/>
            <a:r>
              <a:rPr lang="en-US" dirty="0">
                <a:latin typeface="Calibri" panose="020F0502020204030204" pitchFamily="34" charset="0"/>
                <a:cs typeface="Calibri" panose="020F0502020204030204" pitchFamily="34" charset="0"/>
              </a:rPr>
              <a:t>Monitor the timing of RO closures and the resulting impact on labor and parts margins</a:t>
            </a:r>
          </a:p>
          <a:p>
            <a:pPr lvl="1"/>
            <a:r>
              <a:rPr lang="en-US" dirty="0">
                <a:latin typeface="Calibri" panose="020F0502020204030204" pitchFamily="34" charset="0"/>
                <a:cs typeface="Calibri" panose="020F0502020204030204" pitchFamily="34" charset="0"/>
              </a:rPr>
              <a:t>Regularly review and analyze departmental budget adherence and adjustments</a:t>
            </a:r>
            <a:r>
              <a:rPr lang="en-US" dirty="0"/>
              <a:t/>
            </a:r>
            <a:br>
              <a:rPr lang="en-US" dirty="0"/>
            </a:br>
            <a:endParaRPr lang="en-US" b="0" i="0" u="none" strike="noStrike" baseline="0" dirty="0">
              <a:solidFill>
                <a:srgbClr val="221E1F"/>
              </a:solidFill>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272290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450087" y="1491836"/>
            <a:ext cx="4184035" cy="3880772"/>
          </a:xfrm>
        </p:spPr>
        <p:txBody>
          <a:bodyPr>
            <a:normAutofit/>
          </a:bodyPr>
          <a:lstStyle/>
          <a:p>
            <a:pPr marL="0" indent="0" algn="l">
              <a:buNone/>
            </a:pPr>
            <a:endParaRPr lang="en-US" sz="1800" b="0" i="0" u="none" strike="noStrike" baseline="0" dirty="0" smtClean="0">
              <a:solidFill>
                <a:srgbClr val="000000"/>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cs typeface="Calibri" panose="020F0502020204030204" pitchFamily="34" charset="0"/>
              </a:rPr>
              <a:t>Current practices </a:t>
            </a:r>
            <a:endParaRPr lang="en-US" sz="1200" b="0" i="0" u="none" strike="noStrike" baseline="0" dirty="0" smtClean="0">
              <a:solidFill>
                <a:srgbClr val="221E1F"/>
              </a:solidFill>
              <a:latin typeface="Calibri" panose="020F0502020204030204" pitchFamily="34" charset="0"/>
              <a:cs typeface="Calibri" panose="020F0502020204030204" pitchFamily="34" charset="0"/>
            </a:endParaRPr>
          </a:p>
          <a:p>
            <a:pPr lvl="1"/>
            <a:r>
              <a:rPr lang="en-US" sz="1200" dirty="0" smtClean="0">
                <a:latin typeface="Calibri" panose="020F0502020204030204" pitchFamily="34" charset="0"/>
                <a:cs typeface="Calibri" panose="020F0502020204030204" pitchFamily="34" charset="0"/>
              </a:rPr>
              <a:t>Measuring </a:t>
            </a:r>
            <a:r>
              <a:rPr lang="en-US" sz="1200" dirty="0">
                <a:latin typeface="Calibri" panose="020F0502020204030204" pitchFamily="34" charset="0"/>
                <a:cs typeface="Calibri" panose="020F0502020204030204" pitchFamily="34" charset="0"/>
              </a:rPr>
              <a:t>technician productivity with performance metrics; no reward system.</a:t>
            </a:r>
          </a:p>
          <a:p>
            <a:pPr lvl="1"/>
            <a:r>
              <a:rPr lang="en-US" sz="1200" dirty="0" smtClean="0">
                <a:latin typeface="Calibri" panose="020F0502020204030204" pitchFamily="34" charset="0"/>
                <a:cs typeface="Calibri" panose="020F0502020204030204" pitchFamily="34" charset="0"/>
              </a:rPr>
              <a:t>High </a:t>
            </a:r>
            <a:r>
              <a:rPr lang="en-US" sz="1200" dirty="0">
                <a:latin typeface="Calibri" panose="020F0502020204030204" pitchFamily="34" charset="0"/>
                <a:cs typeface="Calibri" panose="020F0502020204030204" pitchFamily="34" charset="0"/>
              </a:rPr>
              <a:t>dollar amount in </a:t>
            </a:r>
            <a:r>
              <a:rPr lang="en-US" sz="1200" dirty="0" smtClean="0">
                <a:latin typeface="Calibri" panose="020F0502020204030204" pitchFamily="34" charset="0"/>
                <a:cs typeface="Calibri" panose="020F0502020204030204" pitchFamily="34" charset="0"/>
              </a:rPr>
              <a:t>WIP, excess available work.</a:t>
            </a:r>
            <a:endParaRPr lang="en-US" sz="1200" dirty="0">
              <a:latin typeface="Calibri" panose="020F0502020204030204" pitchFamily="34" charset="0"/>
              <a:cs typeface="Calibri" panose="020F0502020204030204" pitchFamily="34" charset="0"/>
            </a:endParaRPr>
          </a:p>
          <a:p>
            <a:pPr lvl="1"/>
            <a:r>
              <a:rPr lang="en-US" sz="1200" dirty="0" smtClean="0">
                <a:latin typeface="Calibri" panose="020F0502020204030204" pitchFamily="34" charset="0"/>
                <a:cs typeface="Calibri" panose="020F0502020204030204" pitchFamily="34" charset="0"/>
              </a:rPr>
              <a:t>No </a:t>
            </a:r>
            <a:r>
              <a:rPr lang="en-US" sz="1200" dirty="0">
                <a:latin typeface="Calibri" panose="020F0502020204030204" pitchFamily="34" charset="0"/>
                <a:cs typeface="Calibri" panose="020F0502020204030204" pitchFamily="34" charset="0"/>
              </a:rPr>
              <a:t>sales training for technicians or service advisors</a:t>
            </a:r>
            <a:r>
              <a:rPr lang="en-US" sz="1200" dirty="0" smtClean="0">
                <a:latin typeface="Calibri" panose="020F0502020204030204" pitchFamily="34" charset="0"/>
                <a:cs typeface="Calibri" panose="020F0502020204030204" pitchFamily="34" charset="0"/>
              </a:rPr>
              <a:t>.</a:t>
            </a:r>
            <a:endParaRPr lang="en-US" sz="1200" b="0" i="0" u="none" strike="noStrike" baseline="0" dirty="0">
              <a:solidFill>
                <a:srgbClr val="221E1F"/>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Goals for improvement </a:t>
            </a:r>
          </a:p>
          <a:p>
            <a:pPr lvl="1"/>
            <a:r>
              <a:rPr lang="en-US" sz="1000" dirty="0" smtClean="0"/>
              <a:t>Improve sales </a:t>
            </a:r>
            <a:r>
              <a:rPr lang="en-US" sz="1000" dirty="0"/>
              <a:t>training.</a:t>
            </a:r>
          </a:p>
          <a:p>
            <a:pPr lvl="1"/>
            <a:r>
              <a:rPr lang="en-US" sz="1000" dirty="0" smtClean="0"/>
              <a:t>Integrate </a:t>
            </a:r>
            <a:r>
              <a:rPr lang="en-US" sz="1000" dirty="0"/>
              <a:t>video production for service sales and training.</a:t>
            </a:r>
          </a:p>
          <a:p>
            <a:pPr lvl="1"/>
            <a:r>
              <a:rPr lang="en-US" sz="1000" dirty="0" smtClean="0"/>
              <a:t>Boost </a:t>
            </a:r>
            <a:r>
              <a:rPr lang="en-US" sz="1000" dirty="0"/>
              <a:t>employee satisfaction to reduce turnover.</a:t>
            </a:r>
          </a:p>
          <a:p>
            <a:pPr lvl="1"/>
            <a:endParaRPr lang="en-US" dirty="0"/>
          </a:p>
        </p:txBody>
      </p:sp>
      <p:pic>
        <p:nvPicPr>
          <p:cNvPr id="5" name="Content Placeholder 4"/>
          <p:cNvPicPr>
            <a:picLocks noGrp="1" noChangeAspect="1"/>
          </p:cNvPicPr>
          <p:nvPr>
            <p:ph sz="half" idx="2"/>
          </p:nvPr>
        </p:nvPicPr>
        <p:blipFill>
          <a:blip r:embed="rId2"/>
          <a:stretch>
            <a:fillRect/>
          </a:stretch>
        </p:blipFill>
        <p:spPr>
          <a:xfrm>
            <a:off x="5058242" y="1491836"/>
            <a:ext cx="5113122" cy="382186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57398"/>
            <a:ext cx="9667830" cy="3880772"/>
          </a:xfrm>
        </p:spPr>
        <p:txBody>
          <a:bodyPr>
            <a:normAutofit fontScale="85000" lnSpcReduction="20000"/>
          </a:bodyPr>
          <a:lstStyle/>
          <a:p>
            <a:pPr algn="l"/>
            <a:endParaRPr lang="en-US" sz="1400" b="0" i="0" u="none" strike="noStrike" baseline="0" dirty="0" smtClean="0">
              <a:solidFill>
                <a:srgbClr val="000000"/>
              </a:solidFill>
              <a:latin typeface="Calibri" panose="020F0502020204030204" pitchFamily="34" charset="0"/>
              <a:cs typeface="Calibri" panose="020F0502020204030204" pitchFamily="34" charset="0"/>
            </a:endParaRPr>
          </a:p>
          <a:p>
            <a:r>
              <a:rPr lang="en-US" sz="1400" b="0" i="0" u="none" strike="noStrike" baseline="0" dirty="0" smtClean="0">
                <a:solidFill>
                  <a:srgbClr val="221E1F"/>
                </a:solidFill>
                <a:latin typeface="Calibri" panose="020F0502020204030204" pitchFamily="34" charset="0"/>
                <a:cs typeface="Calibri" panose="020F0502020204030204" pitchFamily="34" charset="0"/>
              </a:rPr>
              <a:t>Plans </a:t>
            </a:r>
            <a:r>
              <a:rPr lang="en-US" sz="1400" b="0" i="0" u="none" strike="noStrike" baseline="0" dirty="0">
                <a:solidFill>
                  <a:srgbClr val="221E1F"/>
                </a:solidFill>
                <a:latin typeface="Calibri" panose="020F0502020204030204" pitchFamily="34" charset="0"/>
                <a:cs typeface="Calibri" panose="020F0502020204030204" pitchFamily="34" charset="0"/>
              </a:rPr>
              <a:t>to achieve your </a:t>
            </a:r>
            <a:r>
              <a:rPr lang="en-US" sz="1400" b="0" i="0" u="none" strike="noStrike" baseline="0" dirty="0" smtClean="0">
                <a:solidFill>
                  <a:srgbClr val="221E1F"/>
                </a:solidFill>
                <a:latin typeface="Calibri" panose="020F0502020204030204" pitchFamily="34" charset="0"/>
                <a:cs typeface="Calibri" panose="020F0502020204030204" pitchFamily="34" charset="0"/>
              </a:rPr>
              <a:t>goals</a:t>
            </a:r>
          </a:p>
          <a:p>
            <a:pPr lvl="1"/>
            <a:r>
              <a:rPr lang="en-US" sz="1400" dirty="0" smtClean="0">
                <a:latin typeface="Calibri" panose="020F0502020204030204" pitchFamily="34" charset="0"/>
                <a:cs typeface="Calibri" panose="020F0502020204030204" pitchFamily="34" charset="0"/>
              </a:rPr>
              <a:t>Training </a:t>
            </a:r>
            <a:r>
              <a:rPr lang="en-US" sz="1400" dirty="0">
                <a:latin typeface="Calibri" panose="020F0502020204030204" pitchFamily="34" charset="0"/>
                <a:cs typeface="Calibri" panose="020F0502020204030204" pitchFamily="34" charset="0"/>
              </a:rPr>
              <a:t>Videos: Create 5-7 year training </a:t>
            </a:r>
            <a:r>
              <a:rPr lang="en-US" sz="1400" dirty="0" smtClean="0">
                <a:latin typeface="Calibri" panose="020F0502020204030204" pitchFamily="34" charset="0"/>
                <a:cs typeface="Calibri" panose="020F0502020204030204" pitchFamily="34" charset="0"/>
              </a:rPr>
              <a:t>program content </a:t>
            </a:r>
            <a:r>
              <a:rPr lang="en-US" sz="1400" dirty="0">
                <a:latin typeface="Calibri" panose="020F0502020204030204" pitchFamily="34" charset="0"/>
                <a:cs typeface="Calibri" panose="020F0502020204030204" pitchFamily="34" charset="0"/>
              </a:rPr>
              <a:t>on the company website </a:t>
            </a:r>
            <a:r>
              <a:rPr lang="en-US" sz="1400" dirty="0" smtClean="0">
                <a:latin typeface="Calibri" panose="020F0502020204030204" pitchFamily="34" charset="0"/>
                <a:cs typeface="Calibri" panose="020F0502020204030204" pitchFamily="34" charset="0"/>
              </a:rPr>
              <a:t>for technicians and service management.</a:t>
            </a:r>
            <a:endParaRPr lang="en-US" sz="1400" dirty="0">
              <a:latin typeface="Calibri" panose="020F0502020204030204" pitchFamily="34" charset="0"/>
              <a:cs typeface="Calibri" panose="020F0502020204030204" pitchFamily="34" charset="0"/>
            </a:endParaRPr>
          </a:p>
          <a:p>
            <a:pPr lvl="1"/>
            <a:r>
              <a:rPr lang="en-US" sz="1400" dirty="0" smtClean="0">
                <a:latin typeface="Calibri" panose="020F0502020204030204" pitchFamily="34" charset="0"/>
                <a:cs typeface="Calibri" panose="020F0502020204030204" pitchFamily="34" charset="0"/>
              </a:rPr>
              <a:t>Incremental </a:t>
            </a:r>
            <a:r>
              <a:rPr lang="en-US" sz="1400" dirty="0">
                <a:latin typeface="Calibri" panose="020F0502020204030204" pitchFamily="34" charset="0"/>
                <a:cs typeface="Calibri" panose="020F0502020204030204" pitchFamily="34" charset="0"/>
              </a:rPr>
              <a:t>Improvements: Use the 6-minute rule to drive small, impactful changes.</a:t>
            </a:r>
          </a:p>
          <a:p>
            <a:pPr lvl="1"/>
            <a:r>
              <a:rPr lang="en-US" sz="1400" dirty="0" smtClean="0">
                <a:latin typeface="Calibri" panose="020F0502020204030204" pitchFamily="34" charset="0"/>
                <a:cs typeface="Calibri" panose="020F0502020204030204" pitchFamily="34" charset="0"/>
              </a:rPr>
              <a:t>Customer </a:t>
            </a:r>
            <a:r>
              <a:rPr lang="en-US" sz="1400" dirty="0">
                <a:latin typeface="Calibri" panose="020F0502020204030204" pitchFamily="34" charset="0"/>
                <a:cs typeface="Calibri" panose="020F0502020204030204" pitchFamily="34" charset="0"/>
              </a:rPr>
              <a:t>Education: Use videos to boost customer spend by 30% and labor sales by 78%.</a:t>
            </a:r>
          </a:p>
          <a:p>
            <a:pPr lvl="1"/>
            <a:r>
              <a:rPr lang="en-US" sz="1400" dirty="0" smtClean="0">
                <a:latin typeface="Calibri" panose="020F0502020204030204" pitchFamily="34" charset="0"/>
                <a:cs typeface="Calibri" panose="020F0502020204030204" pitchFamily="34" charset="0"/>
              </a:rPr>
              <a:t>Phone </a:t>
            </a:r>
            <a:r>
              <a:rPr lang="en-US" sz="1400" dirty="0">
                <a:latin typeface="Calibri" panose="020F0502020204030204" pitchFamily="34" charset="0"/>
                <a:cs typeface="Calibri" panose="020F0502020204030204" pitchFamily="34" charset="0"/>
              </a:rPr>
              <a:t>Sales Training: Invest in training and secret shopper evaluations to improve phone sales.</a:t>
            </a:r>
          </a:p>
          <a:p>
            <a:pPr lvl="1"/>
            <a:r>
              <a:rPr lang="en-US" sz="1400" dirty="0" smtClean="0">
                <a:latin typeface="Calibri" panose="020F0502020204030204" pitchFamily="34" charset="0"/>
                <a:cs typeface="Calibri" panose="020F0502020204030204" pitchFamily="34" charset="0"/>
              </a:rPr>
              <a:t>Retention </a:t>
            </a:r>
            <a:r>
              <a:rPr lang="en-US" sz="1400" dirty="0">
                <a:latin typeface="Calibri" panose="020F0502020204030204" pitchFamily="34" charset="0"/>
                <a:cs typeface="Calibri" panose="020F0502020204030204" pitchFamily="34" charset="0"/>
              </a:rPr>
              <a:t>Strategies: Hire and train technicians with outside sales reps and tie bonuses to sales performance</a:t>
            </a:r>
            <a:r>
              <a:rPr lang="en-US" sz="1400" dirty="0" smtClean="0">
                <a:latin typeface="Calibri" panose="020F0502020204030204" pitchFamily="34" charset="0"/>
                <a:cs typeface="Calibri" panose="020F0502020204030204" pitchFamily="34" charset="0"/>
              </a:rPr>
              <a:t>.</a:t>
            </a:r>
            <a:endParaRPr lang="en-US" sz="1400" b="0" i="0" u="none" strike="noStrike" baseline="0" dirty="0">
              <a:solidFill>
                <a:srgbClr val="221E1F"/>
              </a:solidFill>
              <a:latin typeface="Calibri" panose="020F0502020204030204" pitchFamily="34" charset="0"/>
              <a:cs typeface="Calibri" panose="020F0502020204030204" pitchFamily="34" charset="0"/>
            </a:endParaRPr>
          </a:p>
          <a:p>
            <a:r>
              <a:rPr lang="en-US" sz="1400" b="0" i="0" u="none" strike="noStrike" baseline="0" dirty="0">
                <a:solidFill>
                  <a:srgbClr val="221E1F"/>
                </a:solidFill>
                <a:latin typeface="Calibri" panose="020F0502020204030204" pitchFamily="34" charset="0"/>
                <a:cs typeface="Calibri" panose="020F0502020204030204" pitchFamily="34" charset="0"/>
              </a:rPr>
              <a:t>Plans to evaluate your changes </a:t>
            </a:r>
            <a:endParaRPr lang="en-US" sz="1400" b="0" i="0" u="none" strike="noStrike" baseline="0" dirty="0" smtClean="0">
              <a:solidFill>
                <a:srgbClr val="221E1F"/>
              </a:solidFill>
              <a:latin typeface="Calibri" panose="020F0502020204030204" pitchFamily="34" charset="0"/>
              <a:cs typeface="Calibri" panose="020F0502020204030204" pitchFamily="34" charset="0"/>
            </a:endParaRPr>
          </a:p>
          <a:p>
            <a:pPr lvl="1"/>
            <a:r>
              <a:rPr lang="en-US" sz="1400" dirty="0" smtClean="0">
                <a:latin typeface="Calibri" panose="020F0502020204030204" pitchFamily="34" charset="0"/>
                <a:cs typeface="Calibri" panose="020F0502020204030204" pitchFamily="34" charset="0"/>
              </a:rPr>
              <a:t>Track </a:t>
            </a:r>
            <a:r>
              <a:rPr lang="en-US" sz="1400" dirty="0">
                <a:latin typeface="Calibri" panose="020F0502020204030204" pitchFamily="34" charset="0"/>
                <a:cs typeface="Calibri" panose="020F0502020204030204" pitchFamily="34" charset="0"/>
              </a:rPr>
              <a:t>the impact of training videos on productivity.</a:t>
            </a:r>
          </a:p>
          <a:p>
            <a:pPr lvl="1"/>
            <a:r>
              <a:rPr lang="en-US" sz="1400" dirty="0" smtClean="0">
                <a:latin typeface="Calibri" panose="020F0502020204030204" pitchFamily="34" charset="0"/>
                <a:cs typeface="Calibri" panose="020F0502020204030204" pitchFamily="34" charset="0"/>
              </a:rPr>
              <a:t>Monitor </a:t>
            </a:r>
            <a:r>
              <a:rPr lang="en-US" sz="1400" dirty="0">
                <a:latin typeface="Calibri" panose="020F0502020204030204" pitchFamily="34" charset="0"/>
                <a:cs typeface="Calibri" panose="020F0502020204030204" pitchFamily="34" charset="0"/>
              </a:rPr>
              <a:t>increases in labor hours per repair order.</a:t>
            </a:r>
          </a:p>
          <a:p>
            <a:pPr lvl="1"/>
            <a:r>
              <a:rPr lang="en-US" sz="1400" dirty="0" smtClean="0">
                <a:latin typeface="Calibri" panose="020F0502020204030204" pitchFamily="34" charset="0"/>
                <a:cs typeface="Calibri" panose="020F0502020204030204" pitchFamily="34" charset="0"/>
              </a:rPr>
              <a:t>Review </a:t>
            </a:r>
            <a:r>
              <a:rPr lang="en-US" sz="1400" dirty="0">
                <a:latin typeface="Calibri" panose="020F0502020204030204" pitchFamily="34" charset="0"/>
                <a:cs typeface="Calibri" panose="020F0502020204030204" pitchFamily="34" charset="0"/>
              </a:rPr>
              <a:t>and improve sales video effectiveness.</a:t>
            </a:r>
          </a:p>
          <a:p>
            <a:pPr lvl="1"/>
            <a:r>
              <a:rPr lang="en-US" sz="1400" dirty="0" smtClean="0">
                <a:latin typeface="Calibri" panose="020F0502020204030204" pitchFamily="34" charset="0"/>
                <a:cs typeface="Calibri" panose="020F0502020204030204" pitchFamily="34" charset="0"/>
              </a:rPr>
              <a:t>Analyze </a:t>
            </a:r>
            <a:r>
              <a:rPr lang="en-US" sz="1400" dirty="0">
                <a:latin typeface="Calibri" panose="020F0502020204030204" pitchFamily="34" charset="0"/>
                <a:cs typeface="Calibri" panose="020F0502020204030204" pitchFamily="34" charset="0"/>
              </a:rPr>
              <a:t>technician turnover rates.</a:t>
            </a:r>
          </a:p>
          <a:p>
            <a:pPr lvl="1"/>
            <a:r>
              <a:rPr lang="en-US" sz="1400" dirty="0" smtClean="0">
                <a:latin typeface="Calibri" panose="020F0502020204030204" pitchFamily="34" charset="0"/>
                <a:cs typeface="Calibri" panose="020F0502020204030204" pitchFamily="34" charset="0"/>
              </a:rPr>
              <a:t>Compare </a:t>
            </a:r>
            <a:r>
              <a:rPr lang="en-US" sz="1400" dirty="0">
                <a:latin typeface="Calibri" panose="020F0502020204030204" pitchFamily="34" charset="0"/>
                <a:cs typeface="Calibri" panose="020F0502020204030204" pitchFamily="34" charset="0"/>
              </a:rPr>
              <a:t>new KPIs against industry standards.</a:t>
            </a:r>
          </a:p>
          <a:p>
            <a:pPr lvl="1"/>
            <a:r>
              <a:rPr lang="en-US" sz="1400" dirty="0" smtClean="0">
                <a:latin typeface="Calibri" panose="020F0502020204030204" pitchFamily="34" charset="0"/>
                <a:cs typeface="Calibri" panose="020F0502020204030204" pitchFamily="34" charset="0"/>
              </a:rPr>
              <a:t>Regularly </a:t>
            </a:r>
            <a:r>
              <a:rPr lang="en-US" sz="1400" dirty="0">
                <a:latin typeface="Calibri" panose="020F0502020204030204" pitchFamily="34" charset="0"/>
                <a:cs typeface="Calibri" panose="020F0502020204030204" pitchFamily="34" charset="0"/>
              </a:rPr>
              <a:t>collect input from technicians and customers.</a:t>
            </a:r>
          </a:p>
          <a:p>
            <a:endParaRPr lang="en-US" sz="12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1053416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381539"/>
            <a:ext cx="4184035" cy="4659822"/>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Currently we are open Mon-Fri 7:00-5:00</a:t>
            </a:r>
          </a:p>
          <a:p>
            <a:pPr lvl="1"/>
            <a:r>
              <a:rPr lang="en-US" dirty="0">
                <a:solidFill>
                  <a:srgbClr val="221E1F"/>
                </a:solidFill>
                <a:latin typeface="Calibri" panose="020F0502020204030204" pitchFamily="34" charset="0"/>
              </a:rPr>
              <a:t>No nights or weekends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Better utilize our facility, namely all 4 bays</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Hire 2 more techs, bringing our total to 4, so each bay is always being used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Monitor increased profitability</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5" name="Content Placeholder 4"/>
          <p:cNvPicPr>
            <a:picLocks noGrp="1" noChangeAspect="1"/>
          </p:cNvPicPr>
          <p:nvPr>
            <p:ph sz="half" idx="2"/>
          </p:nvPr>
        </p:nvPicPr>
        <p:blipFill>
          <a:blip r:embed="rId2"/>
          <a:stretch>
            <a:fillRect/>
          </a:stretch>
        </p:blipFill>
        <p:spPr>
          <a:xfrm>
            <a:off x="4861369" y="1571106"/>
            <a:ext cx="4526623" cy="380841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a:xfrm>
            <a:off x="677334" y="1035892"/>
            <a:ext cx="3854528" cy="460590"/>
          </a:xfrm>
        </p:spPr>
        <p:txBody>
          <a:bodyPr/>
          <a:lstStyle/>
          <a:p>
            <a:r>
              <a:rPr lang="en-US" b="1" dirty="0">
                <a:solidFill>
                  <a:schemeClr val="tx1"/>
                </a:solidFill>
              </a:rPr>
              <a:t>Proficiency </a:t>
            </a:r>
          </a:p>
        </p:txBody>
      </p:sp>
      <p:pic>
        <p:nvPicPr>
          <p:cNvPr id="5" name="Content Placeholder 4">
            <a:extLst>
              <a:ext uri="{FF2B5EF4-FFF2-40B4-BE49-F238E27FC236}">
                <a16:creationId xmlns:a16="http://schemas.microsoft.com/office/drawing/2014/main" id="{2E223F5F-B58F-3EA2-BD5E-705496726AEC}"/>
              </a:ext>
            </a:extLst>
          </p:cNvPr>
          <p:cNvPicPr>
            <a:picLocks noGrp="1" noChangeAspect="1"/>
          </p:cNvPicPr>
          <p:nvPr>
            <p:ph idx="1"/>
          </p:nvPr>
        </p:nvPicPr>
        <p:blipFill>
          <a:blip r:embed="rId2"/>
          <a:stretch>
            <a:fillRect/>
          </a:stretch>
        </p:blipFill>
        <p:spPr>
          <a:xfrm>
            <a:off x="4913313" y="1496482"/>
            <a:ext cx="4513262" cy="631856"/>
          </a:xfrm>
        </p:spPr>
      </p:pic>
      <p:sp>
        <p:nvSpPr>
          <p:cNvPr id="6" name="Text Placeholder 5">
            <a:extLst>
              <a:ext uri="{FF2B5EF4-FFF2-40B4-BE49-F238E27FC236}">
                <a16:creationId xmlns:a16="http://schemas.microsoft.com/office/drawing/2014/main" id="{5B563D1D-4C90-482A-F805-8593BF6EB842}"/>
              </a:ext>
            </a:extLst>
          </p:cNvPr>
          <p:cNvSpPr>
            <a:spLocks noGrp="1"/>
          </p:cNvSpPr>
          <p:nvPr>
            <p:ph type="body" sz="half" idx="2"/>
          </p:nvPr>
        </p:nvSpPr>
        <p:spPr>
          <a:xfrm>
            <a:off x="596054" y="1771229"/>
            <a:ext cx="3854528" cy="4619632"/>
          </a:xfrm>
        </p:spPr>
        <p:txBody>
          <a:bodyPr>
            <a:normAutofit/>
          </a:bodyPr>
          <a:lstStyle/>
          <a:p>
            <a:pPr marL="285750" indent="-285750">
              <a:buFont typeface="Wingdings" panose="05000000000000000000" pitchFamily="2" charset="2"/>
              <a:buChar char="Ø"/>
            </a:pPr>
            <a:r>
              <a:rPr lang="en-US" sz="1600" b="0" i="0" u="none" strike="noStrike" baseline="0" dirty="0" smtClean="0">
                <a:solidFill>
                  <a:srgbClr val="221E1F"/>
                </a:solidFill>
                <a:latin typeface="Calibri" panose="020F0502020204030204" pitchFamily="34" charset="0"/>
              </a:rPr>
              <a:t>Current practices </a:t>
            </a:r>
          </a:p>
          <a:p>
            <a:pPr marL="742813" lvl="1" indent="-285750">
              <a:buFont typeface="Wingdings" panose="05000000000000000000" pitchFamily="2" charset="2"/>
              <a:buChar char="Ø"/>
            </a:pPr>
            <a:r>
              <a:rPr lang="en-US" sz="1600" b="0" i="0" u="none" strike="noStrike" baseline="0" dirty="0" smtClean="0">
                <a:solidFill>
                  <a:srgbClr val="221E1F"/>
                </a:solidFill>
                <a:latin typeface="Calibri" panose="020F0502020204030204" pitchFamily="34" charset="0"/>
              </a:rPr>
              <a:t>Techs </a:t>
            </a:r>
            <a:r>
              <a:rPr lang="en-US" sz="1600" b="0" i="0" u="none" strike="noStrike" baseline="0" dirty="0">
                <a:solidFill>
                  <a:srgbClr val="221E1F"/>
                </a:solidFill>
                <a:latin typeface="Calibri" panose="020F0502020204030204" pitchFamily="34" charset="0"/>
              </a:rPr>
              <a:t>are paid their base rate + billed hours</a:t>
            </a:r>
          </a:p>
          <a:p>
            <a:pPr marL="742813" lvl="1" indent="-285750">
              <a:buFont typeface="Wingdings" panose="05000000000000000000" pitchFamily="2" charset="2"/>
              <a:buChar char="Ø"/>
            </a:pPr>
            <a:r>
              <a:rPr lang="en-US" sz="1600" b="0" i="0" u="none" strike="noStrike" baseline="0" dirty="0" smtClean="0">
                <a:solidFill>
                  <a:srgbClr val="221E1F"/>
                </a:solidFill>
                <a:latin typeface="Calibri" panose="020F0502020204030204" pitchFamily="34" charset="0"/>
              </a:rPr>
              <a:t>Lease/Rental </a:t>
            </a:r>
            <a:r>
              <a:rPr lang="en-US" sz="1600" b="0" i="0" u="none" strike="noStrike" baseline="0" dirty="0">
                <a:solidFill>
                  <a:srgbClr val="221E1F"/>
                </a:solidFill>
                <a:latin typeface="Calibri" panose="020F0502020204030204" pitchFamily="34" charset="0"/>
              </a:rPr>
              <a:t>is considered an internal </a:t>
            </a:r>
            <a:r>
              <a:rPr lang="en-US" sz="1600" b="0" i="0" u="none" strike="noStrike" baseline="0" dirty="0" smtClean="0">
                <a:solidFill>
                  <a:srgbClr val="221E1F"/>
                </a:solidFill>
                <a:latin typeface="Calibri" panose="020F0502020204030204" pitchFamily="34" charset="0"/>
              </a:rPr>
              <a:t>expense</a:t>
            </a:r>
          </a:p>
          <a:p>
            <a:pPr marL="285750" indent="-285750">
              <a:buFont typeface="Wingdings" panose="05000000000000000000" pitchFamily="2" charset="2"/>
              <a:buChar char="Ø"/>
            </a:pPr>
            <a:endParaRPr lang="en-US" sz="1600" b="0" i="0" u="none" strike="noStrike" baseline="0" dirty="0">
              <a:solidFill>
                <a:srgbClr val="221E1F"/>
              </a:solidFill>
              <a:latin typeface="Calibri" panose="020F0502020204030204" pitchFamily="34" charset="0"/>
            </a:endParaRPr>
          </a:p>
          <a:p>
            <a:pPr marL="285750" indent="-285750">
              <a:buFont typeface="Wingdings" panose="05000000000000000000" pitchFamily="2" charset="2"/>
              <a:buChar char="Ø"/>
            </a:pPr>
            <a:r>
              <a:rPr lang="en-US" sz="1600" b="0" i="0" u="none" strike="noStrike" baseline="0" dirty="0">
                <a:solidFill>
                  <a:srgbClr val="221E1F"/>
                </a:solidFill>
                <a:latin typeface="Calibri" panose="020F0502020204030204" pitchFamily="34" charset="0"/>
              </a:rPr>
              <a:t>Goals for improvement </a:t>
            </a:r>
          </a:p>
          <a:p>
            <a:pPr marL="742813" lvl="1" indent="-285750">
              <a:buFont typeface="Wingdings" panose="05000000000000000000" pitchFamily="2" charset="2"/>
              <a:buChar char="Ø"/>
            </a:pPr>
            <a:r>
              <a:rPr lang="en-US" sz="1600" b="0" i="0" u="none" strike="noStrike" baseline="0" dirty="0" smtClean="0">
                <a:solidFill>
                  <a:srgbClr val="221E1F"/>
                </a:solidFill>
                <a:latin typeface="Calibri" panose="020F0502020204030204" pitchFamily="34" charset="0"/>
              </a:rPr>
              <a:t>Get </a:t>
            </a:r>
            <a:r>
              <a:rPr lang="en-US" sz="1600" b="0" i="0" u="none" strike="noStrike" baseline="0" dirty="0">
                <a:solidFill>
                  <a:srgbClr val="221E1F"/>
                </a:solidFill>
                <a:latin typeface="Calibri" panose="020F0502020204030204" pitchFamily="34" charset="0"/>
              </a:rPr>
              <a:t>our proficiency numbers closer to ATD </a:t>
            </a:r>
            <a:r>
              <a:rPr lang="en-US" sz="1600" b="0" i="0" u="none" strike="noStrike" baseline="0" dirty="0" smtClean="0">
                <a:solidFill>
                  <a:srgbClr val="221E1F"/>
                </a:solidFill>
                <a:latin typeface="Calibri" panose="020F0502020204030204" pitchFamily="34" charset="0"/>
              </a:rPr>
              <a:t>guide </a:t>
            </a:r>
            <a:r>
              <a:rPr lang="en-US" sz="1600" b="0" i="0" u="none" strike="noStrike" baseline="0" dirty="0">
                <a:solidFill>
                  <a:srgbClr val="221E1F"/>
                </a:solidFill>
                <a:latin typeface="Calibri" panose="020F0502020204030204" pitchFamily="34" charset="0"/>
              </a:rPr>
              <a:t>(</a:t>
            </a:r>
            <a:r>
              <a:rPr lang="en-US" sz="1600" b="0" i="0" u="none" strike="noStrike" baseline="0" dirty="0" smtClean="0">
                <a:solidFill>
                  <a:srgbClr val="221E1F"/>
                </a:solidFill>
                <a:latin typeface="Calibri" panose="020F0502020204030204" pitchFamily="34" charset="0"/>
              </a:rPr>
              <a:t>100-110</a:t>
            </a:r>
            <a:r>
              <a:rPr lang="en-US" sz="1600" b="0" i="0" u="none" strike="noStrike" baseline="0" dirty="0">
                <a:solidFill>
                  <a:srgbClr val="221E1F"/>
                </a:solidFill>
                <a:latin typeface="Calibri" panose="020F0502020204030204" pitchFamily="34" charset="0"/>
              </a:rPr>
              <a:t>%), keeping in mind due to </a:t>
            </a:r>
            <a:r>
              <a:rPr lang="en-US" sz="1600" b="0" i="0" u="none" strike="noStrike" baseline="0" dirty="0" smtClean="0">
                <a:solidFill>
                  <a:srgbClr val="221E1F"/>
                </a:solidFill>
                <a:latin typeface="Calibri" panose="020F0502020204030204" pitchFamily="34" charset="0"/>
              </a:rPr>
              <a:t>lease/rental </a:t>
            </a:r>
            <a:r>
              <a:rPr lang="en-US" sz="1600" b="0" i="0" u="none" strike="noStrike" baseline="0" dirty="0">
                <a:solidFill>
                  <a:srgbClr val="221E1F"/>
                </a:solidFill>
                <a:latin typeface="Calibri" panose="020F0502020204030204" pitchFamily="34" charset="0"/>
              </a:rPr>
              <a:t>it’s no feasible to reach it. </a:t>
            </a:r>
          </a:p>
          <a:p>
            <a:endParaRPr lang="en-US" sz="1400" b="0" i="0" u="none" strike="noStrike" baseline="0" dirty="0">
              <a:solidFill>
                <a:srgbClr val="221E1F"/>
              </a:solidFill>
              <a:latin typeface="Calibri" panose="020F0502020204030204" pitchFamily="34" charset="0"/>
            </a:endParaRPr>
          </a:p>
          <a:p>
            <a:endParaRPr lang="en-US" sz="1400" b="0" i="0" u="none" strike="noStrike" baseline="0" dirty="0">
              <a:solidFill>
                <a:srgbClr val="221E1F"/>
              </a:solidFill>
              <a:latin typeface="Calibri" panose="020F0502020204030204" pitchFamily="34" charset="0"/>
            </a:endParaRPr>
          </a:p>
          <a:p>
            <a:endParaRPr lang="en-US" sz="14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3899094933"/>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498</TotalTime>
  <Words>1686</Words>
  <Application>Microsoft Office PowerPoint</Application>
  <PresentationFormat>Widescreen</PresentationFormat>
  <Paragraphs>189</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Trebuchet MS</vt:lpstr>
      <vt:lpstr>Wingdings</vt:lpstr>
      <vt:lpstr>Wingdings 3</vt:lpstr>
      <vt:lpstr>Facet</vt:lpstr>
      <vt:lpstr>ATD Service Homework </vt:lpstr>
      <vt:lpstr>  Analyze Cost of Labor   </vt:lpstr>
      <vt:lpstr>  Analyze Cost of Labor   </vt:lpstr>
      <vt:lpstr> Changes in Expense Structure    </vt:lpstr>
      <vt:lpstr> Changes in Expense Structure    </vt:lpstr>
      <vt:lpstr> Productivity   </vt:lpstr>
      <vt:lpstr> Productivity   </vt:lpstr>
      <vt:lpstr> Facility   </vt:lpstr>
      <vt:lpstr>Proficiency </vt:lpstr>
      <vt:lpstr>Proficiency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Michael D'Aulerio</cp:lastModifiedBy>
  <cp:revision>38</cp:revision>
  <dcterms:created xsi:type="dcterms:W3CDTF">2022-12-04T13:10:55Z</dcterms:created>
  <dcterms:modified xsi:type="dcterms:W3CDTF">2024-08-27T15:39:49Z</dcterms:modified>
</cp:coreProperties>
</file>