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3" d="100"/>
          <a:sy n="123" d="100"/>
        </p:scale>
        <p:origin x="114"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8/1/2024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TRUCK CENTERS INC	</a:t>
            </a:r>
          </a:p>
          <a:p>
            <a:pPr algn="ctr"/>
            <a:r>
              <a:rPr lang="en-US" sz="3200" dirty="0"/>
              <a:t>A051-22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Grow a stronger team</a:t>
            </a:r>
          </a:p>
          <a:p>
            <a:r>
              <a:rPr lang="en-US" dirty="0"/>
              <a:t>Better relationships</a:t>
            </a:r>
          </a:p>
          <a:p>
            <a:r>
              <a:rPr lang="en-US" dirty="0"/>
              <a:t>Build a better customer base</a:t>
            </a:r>
          </a:p>
          <a:p>
            <a:r>
              <a:rPr lang="en-US" dirty="0"/>
              <a:t>More training</a:t>
            </a:r>
          </a:p>
          <a:p>
            <a:r>
              <a:rPr lang="en-US" dirty="0"/>
              <a:t>Mor jobs in the shop</a:t>
            </a:r>
          </a:p>
          <a:p>
            <a:r>
              <a:rPr lang="en-US" dirty="0"/>
              <a:t>Build Morale </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r>
              <a:rPr lang="en-US" dirty="0"/>
              <a:t>Lose customers</a:t>
            </a:r>
          </a:p>
          <a:p>
            <a:r>
              <a:rPr lang="en-US" dirty="0"/>
              <a:t>Damage relationships</a:t>
            </a:r>
          </a:p>
          <a:p>
            <a:r>
              <a:rPr lang="en-US" dirty="0"/>
              <a:t>Customer retention</a:t>
            </a:r>
          </a:p>
          <a:p>
            <a:r>
              <a:rPr lang="en-US" dirty="0"/>
              <a:t>Lose employees to the competitors</a:t>
            </a:r>
          </a:p>
          <a:p>
            <a:r>
              <a:rPr lang="en-US" dirty="0"/>
              <a:t>Lose business</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Increase revenue</a:t>
            </a:r>
          </a:p>
          <a:p>
            <a:r>
              <a:rPr lang="en-US" dirty="0"/>
              <a:t>Offer training, training, and more training</a:t>
            </a:r>
          </a:p>
          <a:p>
            <a:r>
              <a:rPr lang="en-US" dirty="0"/>
              <a:t>Hold everyone accountable </a:t>
            </a:r>
          </a:p>
          <a:p>
            <a:r>
              <a:rPr lang="en-US" dirty="0"/>
              <a:t>Work on growing the business and not in the business</a:t>
            </a:r>
          </a:p>
          <a:p>
            <a:r>
              <a:rPr lang="en-US" dirty="0"/>
              <a:t>Better our communication</a:t>
            </a:r>
          </a:p>
          <a:p>
            <a:pPr marL="0" indent="0">
              <a:buNone/>
            </a:pPr>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Increase internal rates</a:t>
            </a:r>
          </a:p>
          <a:p>
            <a:r>
              <a:rPr lang="en-US" dirty="0"/>
              <a:t>Stop discounting customer tickets</a:t>
            </a:r>
          </a:p>
          <a:p>
            <a:r>
              <a:rPr lang="en-US" dirty="0"/>
              <a:t>Offer seasonal specials to increase business</a:t>
            </a:r>
          </a:p>
          <a:p>
            <a:r>
              <a:rPr lang="en-US" dirty="0"/>
              <a:t>Advertise the Bodyshop</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r>
              <a:rPr lang="en-US" dirty="0"/>
              <a:t>All policy and internal tickets will be reviewed by the Service Manager</a:t>
            </a:r>
          </a:p>
          <a:p>
            <a:r>
              <a:rPr lang="en-US" dirty="0"/>
              <a:t>Productivity meeting will be held monthly with non performing techs</a:t>
            </a:r>
          </a:p>
          <a:p>
            <a:r>
              <a:rPr lang="en-US" dirty="0"/>
              <a:t>Work on eliminating the back parts counter</a:t>
            </a:r>
          </a:p>
          <a:p>
            <a:r>
              <a:rPr lang="en-US" dirty="0"/>
              <a:t>Have parts and service managers meetings</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859238582"/>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Eliminate all policy discounting</a:t>
                      </a:r>
                    </a:p>
                  </a:txBody>
                  <a:tcPr/>
                </a:tc>
                <a:tc>
                  <a:txBody>
                    <a:bodyPr/>
                    <a:lstStyle/>
                    <a:p>
                      <a:r>
                        <a:rPr lang="en-US" dirty="0"/>
                        <a:t>Service Manager</a:t>
                      </a:r>
                    </a:p>
                  </a:txBody>
                  <a:tcPr/>
                </a:tc>
                <a:tc>
                  <a:txBody>
                    <a:bodyPr/>
                    <a:lstStyle/>
                    <a:p>
                      <a:r>
                        <a:rPr lang="en-US" dirty="0"/>
                        <a:t>August 31</a:t>
                      </a:r>
                      <a:r>
                        <a:rPr lang="en-US" baseline="30000" dirty="0"/>
                        <a:t>st</a:t>
                      </a:r>
                      <a:endParaRPr lang="en-US" dirty="0"/>
                    </a:p>
                    <a:p>
                      <a:endParaRPr lang="en-US" dirty="0"/>
                    </a:p>
                  </a:txBody>
                  <a:tcPr/>
                </a:tc>
                <a:extLst>
                  <a:ext uri="{0D108BD9-81ED-4DB2-BD59-A6C34878D82A}">
                    <a16:rowId xmlns:a16="http://schemas.microsoft.com/office/drawing/2014/main" val="2400365483"/>
                  </a:ext>
                </a:extLst>
              </a:tr>
              <a:tr h="565004">
                <a:tc>
                  <a:txBody>
                    <a:bodyPr/>
                    <a:lstStyle/>
                    <a:p>
                      <a:r>
                        <a:rPr lang="en-US" dirty="0"/>
                        <a:t>Weekly shop and office meetings</a:t>
                      </a:r>
                    </a:p>
                  </a:txBody>
                  <a:tcPr/>
                </a:tc>
                <a:tc>
                  <a:txBody>
                    <a:bodyPr/>
                    <a:lstStyle/>
                    <a:p>
                      <a:r>
                        <a:rPr lang="en-US" dirty="0"/>
                        <a:t>Service/Parts Manager</a:t>
                      </a:r>
                    </a:p>
                  </a:txBody>
                  <a:tcPr/>
                </a:tc>
                <a:tc>
                  <a:txBody>
                    <a:bodyPr/>
                    <a:lstStyle/>
                    <a:p>
                      <a:r>
                        <a:rPr lang="en-US" dirty="0"/>
                        <a:t>August 31</a:t>
                      </a:r>
                      <a:r>
                        <a:rPr lang="en-US" baseline="30000" dirty="0"/>
                        <a:t>st</a:t>
                      </a:r>
                      <a:endParaRPr lang="en-US" dirty="0"/>
                    </a:p>
                  </a:txBody>
                  <a:tcPr/>
                </a:tc>
                <a:extLst>
                  <a:ext uri="{0D108BD9-81ED-4DB2-BD59-A6C34878D82A}">
                    <a16:rowId xmlns:a16="http://schemas.microsoft.com/office/drawing/2014/main" val="107845787"/>
                  </a:ext>
                </a:extLst>
              </a:tr>
              <a:tr h="565004">
                <a:tc>
                  <a:txBody>
                    <a:bodyPr/>
                    <a:lstStyle/>
                    <a:p>
                      <a:r>
                        <a:rPr lang="en-US" dirty="0"/>
                        <a:t>Monitor internal tickets</a:t>
                      </a:r>
                    </a:p>
                  </a:txBody>
                  <a:tcPr/>
                </a:tc>
                <a:tc>
                  <a:txBody>
                    <a:bodyPr/>
                    <a:lstStyle/>
                    <a:p>
                      <a:r>
                        <a:rPr lang="en-US" dirty="0"/>
                        <a:t>GM and Service Manager</a:t>
                      </a:r>
                    </a:p>
                  </a:txBody>
                  <a:tcPr/>
                </a:tc>
                <a:tc>
                  <a:txBody>
                    <a:bodyPr/>
                    <a:lstStyle/>
                    <a:p>
                      <a:r>
                        <a:rPr lang="en-US" dirty="0"/>
                        <a:t>Daily </a:t>
                      </a:r>
                    </a:p>
                  </a:txBody>
                  <a:tcPr/>
                </a:tc>
                <a:extLst>
                  <a:ext uri="{0D108BD9-81ED-4DB2-BD59-A6C34878D82A}">
                    <a16:rowId xmlns:a16="http://schemas.microsoft.com/office/drawing/2014/main" val="1530126605"/>
                  </a:ext>
                </a:extLst>
              </a:tr>
              <a:tr h="565004">
                <a:tc>
                  <a:txBody>
                    <a:bodyPr/>
                    <a:lstStyle/>
                    <a:p>
                      <a:r>
                        <a:rPr lang="en-US" dirty="0"/>
                        <a:t>Hire service foreman </a:t>
                      </a:r>
                    </a:p>
                  </a:txBody>
                  <a:tcPr/>
                </a:tc>
                <a:tc>
                  <a:txBody>
                    <a:bodyPr/>
                    <a:lstStyle/>
                    <a:p>
                      <a:r>
                        <a:rPr lang="en-US" dirty="0"/>
                        <a:t>Service Manager</a:t>
                      </a:r>
                    </a:p>
                  </a:txBody>
                  <a:tcPr/>
                </a:tc>
                <a:tc>
                  <a:txBody>
                    <a:bodyPr/>
                    <a:lstStyle/>
                    <a:p>
                      <a:r>
                        <a:rPr lang="en-US" dirty="0"/>
                        <a:t>August 31</a:t>
                      </a:r>
                      <a:r>
                        <a:rPr lang="en-US" baseline="30000" dirty="0"/>
                        <a:t>st</a:t>
                      </a:r>
                      <a:endParaRPr lang="en-US" dirty="0"/>
                    </a:p>
                  </a:txBody>
                  <a:tcPr/>
                </a:tc>
                <a:extLst>
                  <a:ext uri="{0D108BD9-81ED-4DB2-BD59-A6C34878D82A}">
                    <a16:rowId xmlns:a16="http://schemas.microsoft.com/office/drawing/2014/main" val="1950345431"/>
                  </a:ext>
                </a:extLst>
              </a:tr>
              <a:tr h="565004">
                <a:tc>
                  <a:txBody>
                    <a:bodyPr/>
                    <a:lstStyle/>
                    <a:p>
                      <a:r>
                        <a:rPr lang="en-US" dirty="0"/>
                        <a:t>Hire a Service Dispatcher</a:t>
                      </a:r>
                    </a:p>
                  </a:txBody>
                  <a:tcPr/>
                </a:tc>
                <a:tc>
                  <a:txBody>
                    <a:bodyPr/>
                    <a:lstStyle/>
                    <a:p>
                      <a:r>
                        <a:rPr lang="en-US" dirty="0"/>
                        <a:t>Service Manager</a:t>
                      </a:r>
                    </a:p>
                  </a:txBody>
                  <a:tcPr/>
                </a:tc>
                <a:tc>
                  <a:txBody>
                    <a:bodyPr/>
                    <a:lstStyle/>
                    <a:p>
                      <a:r>
                        <a:rPr lang="en-US" dirty="0"/>
                        <a:t>August 31</a:t>
                      </a:r>
                      <a:r>
                        <a:rPr lang="en-US" baseline="30000" dirty="0"/>
                        <a:t>st</a:t>
                      </a:r>
                      <a:endParaRPr lang="en-US" dirty="0"/>
                    </a:p>
                  </a:txBody>
                  <a:tcPr/>
                </a:tc>
                <a:extLst>
                  <a:ext uri="{0D108BD9-81ED-4DB2-BD59-A6C34878D82A}">
                    <a16:rowId xmlns:a16="http://schemas.microsoft.com/office/drawing/2014/main" val="1960891333"/>
                  </a:ext>
                </a:extLst>
              </a:tr>
              <a:tr h="565004">
                <a:tc>
                  <a:txBody>
                    <a:bodyPr/>
                    <a:lstStyle/>
                    <a:p>
                      <a:r>
                        <a:rPr lang="en-US" dirty="0"/>
                        <a:t>Increase Bodyshop sales</a:t>
                      </a:r>
                    </a:p>
                  </a:txBody>
                  <a:tcPr/>
                </a:tc>
                <a:tc>
                  <a:txBody>
                    <a:bodyPr/>
                    <a:lstStyle/>
                    <a:p>
                      <a:r>
                        <a:rPr lang="en-US" dirty="0"/>
                        <a:t>Bodyshop Manager</a:t>
                      </a:r>
                    </a:p>
                  </a:txBody>
                  <a:tcPr/>
                </a:tc>
                <a:tc>
                  <a:txBody>
                    <a:bodyPr/>
                    <a:lstStyle/>
                    <a:p>
                      <a:r>
                        <a:rPr lang="en-US" dirty="0"/>
                        <a:t>September 1st</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The lack of urgency and sense of entitlement has decreased the moral and customer retention in the service department and Bodyshop.  This has caused the store to lose customers, revenue, and good personnel.  We have created action plans to create better interdepartmental communication, customer focus, employee moral and growing the business.  </a:t>
            </a:r>
            <a:r>
              <a:rPr lang="en-US"/>
              <a:t>I believe </a:t>
            </a:r>
            <a:r>
              <a:rPr lang="en-US" dirty="0"/>
              <a:t>if we increase Service and Bodyshop sales by 10% we will add an additional 50K in gross a month. This will also boost Parts gross taking the store over 120% absorption.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1"/>
            <a:ext cx="9536210" cy="2447926"/>
          </a:xfrm>
        </p:spPr>
        <p:txBody>
          <a:bodyPr>
            <a:normAutofit/>
          </a:bodyPr>
          <a:lstStyle/>
          <a:p>
            <a:r>
              <a:rPr lang="en-US" sz="1800" b="0" i="0" u="none" strike="noStrike" baseline="0" dirty="0">
                <a:solidFill>
                  <a:srgbClr val="221E1F"/>
                </a:solidFill>
                <a:latin typeface="Calibri" panose="020F0502020204030204" pitchFamily="34" charset="0"/>
              </a:rPr>
              <a:t>Current practices – Techs are paid hourly and get an efficiency bonus starting at 80%</a:t>
            </a:r>
          </a:p>
          <a:p>
            <a:r>
              <a:rPr lang="en-US" sz="1800" b="0" i="0" u="none" strike="noStrike" baseline="0" dirty="0">
                <a:solidFill>
                  <a:srgbClr val="221E1F"/>
                </a:solidFill>
                <a:latin typeface="Calibri" panose="020F0502020204030204" pitchFamily="34" charset="0"/>
              </a:rPr>
              <a:t>Goals for improvement – Take the efficiency bonus from 80% to 95% starting pay up to 110% max We will increase the amount of earnings.</a:t>
            </a:r>
          </a:p>
          <a:p>
            <a:r>
              <a:rPr lang="en-US" sz="1800" b="0" i="0" u="none" strike="noStrike" baseline="0" dirty="0">
                <a:solidFill>
                  <a:srgbClr val="221E1F"/>
                </a:solidFill>
                <a:latin typeface="Calibri" panose="020F0502020204030204" pitchFamily="34" charset="0"/>
              </a:rPr>
              <a:t>Plans to achieve your goals  - We will review in 3 months to see if the increase in pay encouraged techs to have a sense of urgency.</a:t>
            </a:r>
          </a:p>
          <a:p>
            <a:r>
              <a:rPr lang="en-US" sz="1800" b="0" i="0" u="none" strike="noStrike" baseline="0" dirty="0">
                <a:solidFill>
                  <a:srgbClr val="221E1F"/>
                </a:solidFill>
                <a:latin typeface="Calibri" panose="020F0502020204030204" pitchFamily="34" charset="0"/>
              </a:rPr>
              <a:t>Plans to evaluate your changes – We will do an Actual Service analysis monthly to see if tech proficiency has increased.</a:t>
            </a:r>
          </a:p>
          <a:p>
            <a:endParaRPr lang="en-US" dirty="0"/>
          </a:p>
        </p:txBody>
      </p:sp>
      <p:pic>
        <p:nvPicPr>
          <p:cNvPr id="6" name="Content Placeholder 5" descr="A screenshot of a spreadsheet&#10;&#10;Description automatically generated">
            <a:extLst>
              <a:ext uri="{FF2B5EF4-FFF2-40B4-BE49-F238E27FC236}">
                <a16:creationId xmlns:a16="http://schemas.microsoft.com/office/drawing/2014/main" id="{A62083AA-22AA-5295-1E87-C55BB7EC83E7}"/>
              </a:ext>
            </a:extLst>
          </p:cNvPr>
          <p:cNvPicPr>
            <a:picLocks noGrp="1" noChangeAspect="1"/>
          </p:cNvPicPr>
          <p:nvPr>
            <p:ph sz="quarter" idx="4"/>
          </p:nvPr>
        </p:nvPicPr>
        <p:blipFill>
          <a:blip r:embed="rId2"/>
          <a:stretch>
            <a:fillRect/>
          </a:stretch>
        </p:blipFill>
        <p:spPr>
          <a:xfrm>
            <a:off x="1145778" y="4410075"/>
            <a:ext cx="5445386" cy="2447925"/>
          </a:xfrm>
        </p:spPr>
      </p:pic>
      <p:pic>
        <p:nvPicPr>
          <p:cNvPr id="5" name="Picture 4">
            <a:extLst>
              <a:ext uri="{FF2B5EF4-FFF2-40B4-BE49-F238E27FC236}">
                <a16:creationId xmlns:a16="http://schemas.microsoft.com/office/drawing/2014/main" id="{91D6E492-9627-81E3-7006-6E1FD57D7933}"/>
              </a:ext>
            </a:extLst>
          </p:cNvPr>
          <p:cNvPicPr>
            <a:picLocks noChangeAspect="1"/>
          </p:cNvPicPr>
          <p:nvPr/>
        </p:nvPicPr>
        <p:blipFill>
          <a:blip r:embed="rId3"/>
          <a:stretch>
            <a:fillRect/>
          </a:stretch>
        </p:blipFill>
        <p:spPr>
          <a:xfrm flipH="1">
            <a:off x="11277600" y="3178982"/>
            <a:ext cx="103916" cy="4571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03322" y="2510725"/>
            <a:ext cx="10381178" cy="4129672"/>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We have an extreme amount of waste in the Service office and lack of staff</a:t>
            </a:r>
          </a:p>
          <a:p>
            <a:r>
              <a:rPr lang="en-US" sz="1800" b="0" i="0" u="none" strike="noStrike" baseline="0" dirty="0">
                <a:solidFill>
                  <a:srgbClr val="221E1F"/>
                </a:solidFill>
                <a:latin typeface="Calibri" panose="020F0502020204030204" pitchFamily="34" charset="0"/>
              </a:rPr>
              <a:t>Goals for improvement – Increase tech efficiency by increasing office staff. We are currently at a 5 to 1 ratio when the ATD guide is 3 to one.</a:t>
            </a:r>
          </a:p>
          <a:p>
            <a:r>
              <a:rPr lang="en-US" sz="1800" b="0" i="0" u="none" strike="noStrike" baseline="0" dirty="0">
                <a:solidFill>
                  <a:srgbClr val="221E1F"/>
                </a:solidFill>
                <a:latin typeface="Calibri" panose="020F0502020204030204" pitchFamily="34" charset="0"/>
              </a:rPr>
              <a:t>Plans to achieve your goals  - Once we hire the staff we will send them to Service writer training to become salesmen. </a:t>
            </a:r>
          </a:p>
          <a:p>
            <a:r>
              <a:rPr lang="en-US" sz="1800" b="0" i="0" u="none" strike="noStrike" baseline="0" dirty="0">
                <a:solidFill>
                  <a:srgbClr val="221E1F"/>
                </a:solidFill>
                <a:latin typeface="Calibri" panose="020F0502020204030204" pitchFamily="34" charset="0"/>
              </a:rPr>
              <a:t>Plans to evaluate your changes – We will do an Actual Service analysis monthly to see if tech proficiency has increased.</a:t>
            </a:r>
          </a:p>
          <a:p>
            <a:endParaRPr lang="en-US" dirty="0"/>
          </a:p>
        </p:txBody>
      </p:sp>
      <p:pic>
        <p:nvPicPr>
          <p:cNvPr id="5" name="Picture 4" descr="A table with numbers and a yellow label&#10;&#10;Description automatically generated with medium confidence">
            <a:extLst>
              <a:ext uri="{FF2B5EF4-FFF2-40B4-BE49-F238E27FC236}">
                <a16:creationId xmlns:a16="http://schemas.microsoft.com/office/drawing/2014/main" id="{6D7985FA-11F8-E59F-A06B-97C5828924E0}"/>
              </a:ext>
            </a:extLst>
          </p:cNvPr>
          <p:cNvPicPr>
            <a:picLocks noChangeAspect="1"/>
          </p:cNvPicPr>
          <p:nvPr/>
        </p:nvPicPr>
        <p:blipFill>
          <a:blip r:embed="rId2"/>
          <a:stretch>
            <a:fillRect/>
          </a:stretch>
        </p:blipFill>
        <p:spPr>
          <a:xfrm>
            <a:off x="6096000" y="217602"/>
            <a:ext cx="4388500" cy="2649585"/>
          </a:xfrm>
          <a:prstGeom prst="rect">
            <a:avLst/>
          </a:prstGeom>
        </p:spPr>
      </p:pic>
      <p:sp>
        <p:nvSpPr>
          <p:cNvPr id="7" name="Content Placeholder 6">
            <a:extLst>
              <a:ext uri="{FF2B5EF4-FFF2-40B4-BE49-F238E27FC236}">
                <a16:creationId xmlns:a16="http://schemas.microsoft.com/office/drawing/2014/main" id="{34B8A08B-C65F-FCD0-8F42-12597853A0FE}"/>
              </a:ext>
            </a:extLst>
          </p:cNvPr>
          <p:cNvSpPr>
            <a:spLocks noGrp="1"/>
          </p:cNvSpPr>
          <p:nvPr>
            <p:ph sz="half" idx="2"/>
          </p:nvPr>
        </p:nvSpPr>
        <p:spPr>
          <a:xfrm>
            <a:off x="11166529" y="6041361"/>
            <a:ext cx="922149" cy="731397"/>
          </a:xfrm>
        </p:spPr>
        <p:txBody>
          <a:bodyPr>
            <a:normAutofit/>
          </a:bodyPr>
          <a:lstStyle/>
          <a:p>
            <a:endParaRPr lang="en-US" dirty="0"/>
          </a:p>
        </p:txBody>
      </p:sp>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960895"/>
            <a:ext cx="9187337" cy="2468106"/>
          </a:xfrm>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According to the hours produced we are only utilizing ½ of our techs time.</a:t>
            </a:r>
          </a:p>
          <a:p>
            <a:r>
              <a:rPr lang="en-US" sz="1800" b="0" i="0" u="none" strike="noStrike" baseline="0" dirty="0">
                <a:solidFill>
                  <a:srgbClr val="221E1F"/>
                </a:solidFill>
                <a:latin typeface="Calibri" panose="020F0502020204030204" pitchFamily="34" charset="0"/>
              </a:rPr>
              <a:t>Goals for improvement – Increase workflow in the dealership to sell more billable hours</a:t>
            </a:r>
          </a:p>
          <a:p>
            <a:r>
              <a:rPr lang="en-US" sz="1800" b="0" i="0" u="none" strike="noStrike" baseline="0" dirty="0">
                <a:solidFill>
                  <a:srgbClr val="221E1F"/>
                </a:solidFill>
                <a:latin typeface="Calibri" panose="020F0502020204030204" pitchFamily="34" charset="0"/>
              </a:rPr>
              <a:t>Plans to achieve your goals – Service manager visits to customers weekly.  Better communication up front when writing up estimates to ensure we are not writing off time.</a:t>
            </a:r>
          </a:p>
          <a:p>
            <a:r>
              <a:rPr lang="en-US" sz="1800" b="0" i="0" u="none" strike="noStrike" baseline="0" dirty="0">
                <a:solidFill>
                  <a:srgbClr val="221E1F"/>
                </a:solidFill>
                <a:latin typeface="Calibri" panose="020F0502020204030204" pitchFamily="34" charset="0"/>
              </a:rPr>
              <a:t>Plans to evaluate your changes – We will monitor tech proficiency at the beginning of each month and make plans to work with the lowest producing techs.</a:t>
            </a:r>
          </a:p>
          <a:p>
            <a:endParaRPr lang="en-US" dirty="0"/>
          </a:p>
        </p:txBody>
      </p:sp>
      <p:pic>
        <p:nvPicPr>
          <p:cNvPr id="8" name="Content Placeholder 7">
            <a:extLst>
              <a:ext uri="{FF2B5EF4-FFF2-40B4-BE49-F238E27FC236}">
                <a16:creationId xmlns:a16="http://schemas.microsoft.com/office/drawing/2014/main" id="{D13CF876-CE45-C8D8-5400-DF0EB0CE5121}"/>
              </a:ext>
            </a:extLst>
          </p:cNvPr>
          <p:cNvPicPr>
            <a:picLocks noGrp="1" noChangeAspect="1"/>
          </p:cNvPicPr>
          <p:nvPr>
            <p:ph sz="half" idx="2"/>
          </p:nvPr>
        </p:nvPicPr>
        <p:blipFill>
          <a:blip r:embed="rId2"/>
          <a:stretch>
            <a:fillRect/>
          </a:stretch>
        </p:blipFill>
        <p:spPr>
          <a:xfrm flipV="1">
            <a:off x="12217413" y="294467"/>
            <a:ext cx="61964" cy="45719"/>
          </a:xfrm>
        </p:spPr>
      </p:pic>
      <p:pic>
        <p:nvPicPr>
          <p:cNvPr id="5" name="Picture 4" descr="A screenshot of a service report&#10;&#10;Description automatically generated">
            <a:extLst>
              <a:ext uri="{FF2B5EF4-FFF2-40B4-BE49-F238E27FC236}">
                <a16:creationId xmlns:a16="http://schemas.microsoft.com/office/drawing/2014/main" id="{1FCAAA21-516B-3D4F-F80A-6CF26B21F85F}"/>
              </a:ext>
            </a:extLst>
          </p:cNvPr>
          <p:cNvPicPr>
            <a:picLocks noChangeAspect="1"/>
          </p:cNvPicPr>
          <p:nvPr/>
        </p:nvPicPr>
        <p:blipFill>
          <a:blip r:embed="rId3"/>
          <a:stretch>
            <a:fillRect/>
          </a:stretch>
        </p:blipFill>
        <p:spPr>
          <a:xfrm>
            <a:off x="3068663" y="3566259"/>
            <a:ext cx="5757621" cy="329923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Facility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48741"/>
            <a:ext cx="11271859" cy="3061266"/>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We have 21 bays and 24 techs on 3 different shifts.</a:t>
            </a:r>
          </a:p>
          <a:p>
            <a:r>
              <a:rPr lang="en-US" sz="1800" b="0" i="0" u="none" strike="noStrike" baseline="0" dirty="0">
                <a:solidFill>
                  <a:srgbClr val="221E1F"/>
                </a:solidFill>
                <a:latin typeface="Calibri" panose="020F0502020204030204" pitchFamily="34" charset="0"/>
              </a:rPr>
              <a:t>Goals for improvement – I believe we do not need to improve our facility we only need to have more productivity</a:t>
            </a:r>
          </a:p>
          <a:p>
            <a:r>
              <a:rPr lang="en-US" sz="1800" b="0" i="0" u="none" strike="noStrike" baseline="0" dirty="0">
                <a:solidFill>
                  <a:srgbClr val="221E1F"/>
                </a:solidFill>
                <a:latin typeface="Calibri" panose="020F0502020204030204" pitchFamily="34" charset="0"/>
              </a:rPr>
              <a:t>Plans to achieve your goals – Continue to work with each tech</a:t>
            </a:r>
          </a:p>
          <a:p>
            <a:r>
              <a:rPr lang="en-US" sz="1800" b="0" i="0" u="none" strike="noStrike" baseline="0" dirty="0">
                <a:solidFill>
                  <a:srgbClr val="221E1F"/>
                </a:solidFill>
                <a:latin typeface="Calibri" panose="020F0502020204030204" pitchFamily="34" charset="0"/>
              </a:rPr>
              <a:t>Plans to evaluate your changes  - Continue to monitor monthly</a:t>
            </a:r>
          </a:p>
          <a:p>
            <a:endParaRPr lang="en-US" dirty="0"/>
          </a:p>
        </p:txBody>
      </p:sp>
      <p:pic>
        <p:nvPicPr>
          <p:cNvPr id="8" name="Content Placeholder 7">
            <a:extLst>
              <a:ext uri="{FF2B5EF4-FFF2-40B4-BE49-F238E27FC236}">
                <a16:creationId xmlns:a16="http://schemas.microsoft.com/office/drawing/2014/main" id="{913611ED-A97E-7CF7-C5D7-C914DAF8B2B3}"/>
              </a:ext>
            </a:extLst>
          </p:cNvPr>
          <p:cNvPicPr>
            <a:picLocks noGrp="1" noChangeAspect="1"/>
          </p:cNvPicPr>
          <p:nvPr>
            <p:ph sz="half" idx="2"/>
          </p:nvPr>
        </p:nvPicPr>
        <p:blipFill>
          <a:blip r:embed="rId2"/>
          <a:stretch>
            <a:fillRect/>
          </a:stretch>
        </p:blipFill>
        <p:spPr>
          <a:xfrm>
            <a:off x="9857948" y="6202681"/>
            <a:ext cx="48052" cy="45719"/>
          </a:xfrm>
        </p:spPr>
      </p:pic>
      <p:pic>
        <p:nvPicPr>
          <p:cNvPr id="5" name="Picture 4" descr="A screenshot of a graph&#10;&#10;Description automatically generated">
            <a:extLst>
              <a:ext uri="{FF2B5EF4-FFF2-40B4-BE49-F238E27FC236}">
                <a16:creationId xmlns:a16="http://schemas.microsoft.com/office/drawing/2014/main" id="{41E220B2-21C6-657E-7D48-2F9AA7F27A6D}"/>
              </a:ext>
            </a:extLst>
          </p:cNvPr>
          <p:cNvPicPr>
            <a:picLocks noChangeAspect="1"/>
          </p:cNvPicPr>
          <p:nvPr/>
        </p:nvPicPr>
        <p:blipFill>
          <a:blip r:embed="rId3"/>
          <a:stretch>
            <a:fillRect/>
          </a:stretch>
        </p:blipFill>
        <p:spPr>
          <a:xfrm>
            <a:off x="7162098" y="2600367"/>
            <a:ext cx="5029902" cy="417253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p:txBody>
          <a:bodyPr/>
          <a:lstStyle/>
          <a:p>
            <a:r>
              <a:rPr lang="en-US" b="1" dirty="0">
                <a:solidFill>
                  <a:schemeClr val="tx1"/>
                </a:solidFill>
              </a:rPr>
              <a:t>Proficiency </a:t>
            </a:r>
            <a:br>
              <a:rPr lang="en-US" b="1" dirty="0">
                <a:solidFill>
                  <a:schemeClr val="tx1"/>
                </a:solidFill>
              </a:rPr>
            </a:br>
            <a:r>
              <a:rPr lang="en-US" sz="1600" b="1" dirty="0">
                <a:solidFill>
                  <a:schemeClr val="tx1"/>
                </a:solidFill>
              </a:rPr>
              <a:t>We will increase warranty training to bring up our efficiency numbers and remove non productive techs instead of hiring more.</a:t>
            </a:r>
          </a:p>
        </p:txBody>
      </p:sp>
      <p:pic>
        <p:nvPicPr>
          <p:cNvPr id="5" name="Content Placeholder 4" descr="A table with numbers and text&#10;&#10;Description automatically generated">
            <a:extLst>
              <a:ext uri="{FF2B5EF4-FFF2-40B4-BE49-F238E27FC236}">
                <a16:creationId xmlns:a16="http://schemas.microsoft.com/office/drawing/2014/main" id="{2CC867AE-3ED9-1198-C71A-4D60BBEA7B5B}"/>
              </a:ext>
            </a:extLst>
          </p:cNvPr>
          <p:cNvPicPr>
            <a:picLocks noGrp="1" noChangeAspect="1"/>
          </p:cNvPicPr>
          <p:nvPr>
            <p:ph idx="1"/>
          </p:nvPr>
        </p:nvPicPr>
        <p:blipFill>
          <a:blip r:embed="rId2"/>
          <a:stretch>
            <a:fillRect/>
          </a:stretch>
        </p:blipFill>
        <p:spPr>
          <a:xfrm>
            <a:off x="2480376" y="2160588"/>
            <a:ext cx="4991285" cy="3881437"/>
          </a:xfrm>
        </p:spPr>
      </p:pic>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lstStyle/>
          <a:p>
            <a:r>
              <a:rPr lang="en-US" dirty="0"/>
              <a:t>Where are you currently at for your current level of training?</a:t>
            </a:r>
          </a:p>
          <a:p>
            <a:r>
              <a:rPr lang="en-US" dirty="0"/>
              <a:t>What is your plan to maintain minimum standards?</a:t>
            </a:r>
          </a:p>
          <a:p>
            <a:r>
              <a:rPr lang="en-US" dirty="0"/>
              <a:t>What are your plans for training  your service department technicians, advisors, managers, ?</a:t>
            </a:r>
          </a:p>
          <a:p>
            <a:endParaRPr lang="en-US" dirty="0"/>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lstStyle/>
          <a:p>
            <a:r>
              <a:rPr lang="en-US" dirty="0"/>
              <a:t>We are at 100% Detroit and Freightliner certified and only 80% of our techs are Cummins certified</a:t>
            </a:r>
          </a:p>
          <a:p>
            <a:r>
              <a:rPr lang="en-US" dirty="0"/>
              <a:t>We have implemented a training schedule to monitor monthly so all techs are certified</a:t>
            </a:r>
          </a:p>
          <a:p>
            <a:r>
              <a:rPr lang="en-US" dirty="0"/>
              <a:t>We have also signed up for Service Writer training.</a:t>
            </a:r>
          </a:p>
        </p:txBody>
      </p:sp>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Teamwork</a:t>
            </a:r>
          </a:p>
          <a:p>
            <a:r>
              <a:rPr lang="en-US" dirty="0"/>
              <a:t>Comradery</a:t>
            </a:r>
          </a:p>
          <a:p>
            <a:r>
              <a:rPr lang="en-US" dirty="0"/>
              <a:t>Willingness to overcome difficult situations</a:t>
            </a:r>
          </a:p>
          <a:p>
            <a:r>
              <a:rPr lang="en-US" dirty="0"/>
              <a:t>Great work environment</a:t>
            </a:r>
          </a:p>
          <a:p>
            <a:r>
              <a:rPr lang="en-US" dirty="0"/>
              <a:t>Training</a:t>
            </a:r>
          </a:p>
          <a:p>
            <a:r>
              <a:rPr lang="en-US" dirty="0"/>
              <a:t>Open door policies with management</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Communication</a:t>
            </a:r>
          </a:p>
          <a:p>
            <a:r>
              <a:rPr lang="en-US" dirty="0"/>
              <a:t>Technician lack of knowledge in parts</a:t>
            </a:r>
          </a:p>
          <a:p>
            <a:r>
              <a:rPr lang="en-US" dirty="0"/>
              <a:t>Openness to change</a:t>
            </a:r>
          </a:p>
          <a:p>
            <a:r>
              <a:rPr lang="en-US" dirty="0"/>
              <a:t>Interdepartmental communication </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346</TotalTime>
  <Words>795</Words>
  <Application>Microsoft Office PowerPoint</Application>
  <PresentationFormat>Widescreen</PresentationFormat>
  <Paragraphs>110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Proficiency  We will increase warranty training to bring up our efficiency numbers and remove non productive techs instead of hiring more.</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Antonio Buckley</cp:lastModifiedBy>
  <cp:revision>11</cp:revision>
  <dcterms:created xsi:type="dcterms:W3CDTF">2022-12-04T13:10:55Z</dcterms:created>
  <dcterms:modified xsi:type="dcterms:W3CDTF">2024-08-01T19:19:00Z</dcterms:modified>
</cp:coreProperties>
</file>