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85"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621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80574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05461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4994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9477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647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46196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354596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4119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56943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01583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470165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59143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66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7710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220740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7419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9/7/2024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5979182"/>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2928400" y="245534"/>
            <a:ext cx="8574622" cy="2616199"/>
          </a:xfrm>
        </p:spPr>
        <p:txBody>
          <a:bodyPr/>
          <a:lstStyle/>
          <a:p>
            <a:pPr algn="ctr"/>
            <a:r>
              <a:rPr lang="en-US" dirty="0" err="1"/>
              <a:t>ATDHomework</a:t>
            </a:r>
            <a:r>
              <a:rPr lang="en-US" dirty="0"/>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3781710" y="3124596"/>
            <a:ext cx="6987645" cy="1388534"/>
          </a:xfrm>
        </p:spPr>
        <p:txBody>
          <a:bodyPr>
            <a:normAutofit/>
          </a:bodyPr>
          <a:lstStyle/>
          <a:p>
            <a:pPr algn="ctr"/>
            <a:r>
              <a:rPr lang="en-US" sz="3200" b="1" u="sng" dirty="0">
                <a:effectLst>
                  <a:outerShdw blurRad="38100" dist="38100" dir="2700000" algn="tl">
                    <a:srgbClr val="000000">
                      <a:alpha val="43137"/>
                    </a:srgbClr>
                  </a:outerShdw>
                </a:effectLst>
              </a:rPr>
              <a:t>Black Rock Truck Yonkers NY</a:t>
            </a:r>
          </a:p>
          <a:p>
            <a:pPr algn="ctr"/>
            <a:r>
              <a:rPr lang="en-US" sz="3200" b="1" u="sng" dirty="0">
                <a:effectLst>
                  <a:outerShdw blurRad="38100" dist="38100" dir="2700000" algn="tl">
                    <a:srgbClr val="000000">
                      <a:alpha val="43137"/>
                    </a:srgbClr>
                  </a:outerShdw>
                </a:effectLst>
              </a:rPr>
              <a:t>Service Department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u="sng" dirty="0">
                <a:latin typeface="Calibri" panose="020F0502020204030204" pitchFamily="34" charset="0"/>
                <a:cs typeface="Calibri" panose="020F0502020204030204" pitchFamily="34" charset="0"/>
              </a:rPr>
              <a:t>Opportunities</a:t>
            </a:r>
          </a:p>
          <a:p>
            <a:endParaRPr lang="en-US" b="1" u="sng" dirty="0">
              <a:latin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Technological Advancements</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Adoption of advanced diagnostic tools and equipment can enhance service efficiency.</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Fleet Maintenance Contracts</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Expanding service agreements with local businesses to provide consistent maintenance for their fleets.</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Increased Online Presence</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Utilizing online marketing strategies to reach a broader audience for service promotions.</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Service Diversification</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Expanding services to include modifications, upgrades, or aftermarket installations.</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Sustainability Initiatives</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Offering eco-friendly services, such as fuel efficiency upgrades or electric truck servicing.</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Autofit/>
          </a:bodyPr>
          <a:lstStyle/>
          <a:p>
            <a:r>
              <a:rPr lang="en-US" sz="1800" b="1" u="sng" dirty="0"/>
              <a:t>Threats</a:t>
            </a:r>
          </a:p>
          <a:p>
            <a:endParaRPr lang="en-US" sz="1800" b="1" u="sng" dirty="0"/>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Competitive Market</a:t>
            </a:r>
            <a:r>
              <a:rPr lang="en-US" sz="1800" dirty="0">
                <a:effectLst/>
                <a:latin typeface="Calibri" panose="020F0502020204030204" pitchFamily="34" charset="0"/>
                <a:ea typeface="Calibri" panose="020F0502020204030204" pitchFamily="34" charset="0"/>
                <a:cs typeface="Times New Roman" panose="02020603050405020304" pitchFamily="18" charset="0"/>
              </a:rPr>
              <a:t>: Increased competition from independent shops or other dealerships may affect customer retention.</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Economic Downturns</a:t>
            </a:r>
            <a:r>
              <a:rPr lang="en-US" sz="1800" dirty="0">
                <a:effectLst/>
                <a:latin typeface="Calibri" panose="020F0502020204030204" pitchFamily="34" charset="0"/>
                <a:ea typeface="Calibri" panose="020F0502020204030204" pitchFamily="34" charset="0"/>
                <a:cs typeface="Times New Roman" panose="02020603050405020304" pitchFamily="18" charset="0"/>
              </a:rPr>
              <a:t>: Economic challenges leading to reduced spending on maintenance and repairs by customers.</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Rapid Technological Changes</a:t>
            </a:r>
            <a:r>
              <a:rPr lang="en-US" sz="1800" dirty="0">
                <a:effectLst/>
                <a:latin typeface="Calibri" panose="020F0502020204030204" pitchFamily="34" charset="0"/>
                <a:ea typeface="Calibri" panose="020F0502020204030204" pitchFamily="34" charset="0"/>
                <a:cs typeface="Times New Roman" panose="02020603050405020304" pitchFamily="18" charset="0"/>
              </a:rPr>
              <a:t>: Keeping up with fast-paced advancements in truck technology can be resource-intensive.</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Supply Chain Issues</a:t>
            </a:r>
            <a:r>
              <a:rPr lang="en-US" sz="1800" dirty="0">
                <a:effectLst/>
                <a:latin typeface="Calibri" panose="020F0502020204030204" pitchFamily="34" charset="0"/>
                <a:ea typeface="Calibri" panose="020F0502020204030204" pitchFamily="34" charset="0"/>
                <a:cs typeface="Times New Roman" panose="02020603050405020304" pitchFamily="18" charset="0"/>
              </a:rPr>
              <a:t>: Disruptions in parts availability and delivery could lead to longer service times and customer dissatisfaction.</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Regulatory Changes</a:t>
            </a:r>
            <a:r>
              <a:rPr lang="en-US" sz="1800" dirty="0">
                <a:effectLst/>
                <a:latin typeface="Calibri" panose="020F0502020204030204" pitchFamily="34" charset="0"/>
                <a:ea typeface="Calibri" panose="020F0502020204030204" pitchFamily="34" charset="0"/>
                <a:cs typeface="Times New Roman" panose="02020603050405020304" pitchFamily="18" charset="0"/>
              </a:rPr>
              <a:t>: Stricter emissions and vehicle standards regulations could require costly adaptations.</a:t>
            </a:r>
          </a:p>
          <a:p>
            <a:pPr marL="0" marR="0" indent="0">
              <a:spcBef>
                <a:spcPts val="0"/>
              </a:spcBef>
              <a:spcAft>
                <a:spcPts val="0"/>
              </a:spcAft>
              <a:buNone/>
            </a:pPr>
            <a:endParaRPr lang="en-US" sz="1800" dirty="0"/>
          </a:p>
          <a:p>
            <a:endParaRPr lang="en-US" sz="1800" dirty="0"/>
          </a:p>
          <a:p>
            <a:endParaRPr lang="en-US" sz="1800" dirty="0"/>
          </a:p>
          <a:p>
            <a:endParaRPr lang="en-US" sz="1800"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916474" y="2878436"/>
            <a:ext cx="8596668" cy="4240211"/>
          </a:xfrm>
        </p:spPr>
        <p:txBody>
          <a:bodyPr/>
          <a:lstStyle/>
          <a:p>
            <a:r>
              <a:rPr lang="en-US" b="1" u="sng" dirty="0"/>
              <a:t>Objectives:</a:t>
            </a:r>
          </a:p>
          <a:p>
            <a:r>
              <a:rPr lang="en-US" dirty="0">
                <a:solidFill>
                  <a:srgbClr val="121512"/>
                </a:solidFill>
                <a:latin typeface="-apple-system"/>
              </a:rPr>
              <a:t>T</a:t>
            </a:r>
            <a:r>
              <a:rPr lang="en-US" b="0" i="0" dirty="0">
                <a:solidFill>
                  <a:srgbClr val="121512"/>
                </a:solidFill>
                <a:effectLst/>
                <a:latin typeface="-apple-system"/>
              </a:rPr>
              <a:t>o identify and evaluate the internal and external factors that can affect the success of our Service Department</a:t>
            </a:r>
            <a:endParaRPr lang="en-US" b="1" u="sng" dirty="0"/>
          </a:p>
          <a:p>
            <a:endParaRPr lang="en-US" b="1" u="sng" dirty="0"/>
          </a:p>
          <a:p>
            <a:endParaRPr lang="en-US" sz="1800" b="0" i="0" u="none" strike="noStrike" baseline="0" dirty="0">
              <a:solidFill>
                <a:srgbClr val="221E1F"/>
              </a:solidFill>
              <a:latin typeface="Calibri" panose="020F0502020204030204" pitchFamily="34" charset="0"/>
            </a:endParaRPr>
          </a:p>
          <a:p>
            <a:endParaRPr lang="en-US" sz="1800" i="0" strike="noStrike" baseline="0" dirty="0">
              <a:solidFill>
                <a:srgbClr val="221E1F"/>
              </a:solidFill>
              <a:latin typeface="Calibri" panose="020F0502020204030204" pitchFamily="34" charset="0"/>
            </a:endParaRPr>
          </a:p>
          <a:p>
            <a:endParaRPr lang="en-US" sz="180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458674" y="199046"/>
            <a:ext cx="10018713" cy="1752599"/>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40683" y="2658453"/>
            <a:ext cx="10018713" cy="3124201"/>
          </a:xfrm>
        </p:spPr>
        <p:txBody>
          <a:bodyPr>
            <a:noAutofit/>
          </a:bodyPr>
          <a:lstStyle/>
          <a:p>
            <a:r>
              <a:rPr lang="en-US" sz="1800" b="1" u="sng" dirty="0">
                <a:latin typeface="Calibri" panose="020F0502020204030204" pitchFamily="34" charset="0"/>
                <a:cs typeface="Calibri" panose="020F0502020204030204" pitchFamily="34" charset="0"/>
              </a:rPr>
              <a:t>Strategies</a:t>
            </a:r>
          </a:p>
          <a:p>
            <a:r>
              <a:rPr lang="en-US" sz="1800" b="0" i="0" u="none" strike="noStrike" baseline="0" dirty="0">
                <a:solidFill>
                  <a:srgbClr val="221E1F"/>
                </a:solidFill>
                <a:latin typeface="Calibri" panose="020F0502020204030204" pitchFamily="34" charset="0"/>
                <a:cs typeface="Calibri" panose="020F0502020204030204" pitchFamily="34" charset="0"/>
              </a:rPr>
              <a:t>-To increase Monthly Sales to $250,000 or higher.</a:t>
            </a:r>
          </a:p>
          <a:p>
            <a:r>
              <a:rPr lang="en-US" sz="1800" b="0" i="0" u="none" strike="noStrike" baseline="0" dirty="0">
                <a:solidFill>
                  <a:srgbClr val="221E1F"/>
                </a:solidFill>
                <a:latin typeface="Calibri" panose="020F0502020204030204" pitchFamily="34" charset="0"/>
                <a:cs typeface="Calibri" panose="020F0502020204030204" pitchFamily="34" charset="0"/>
              </a:rPr>
              <a:t>-To increase Tech Efficiency to 95%</a:t>
            </a:r>
          </a:p>
          <a:p>
            <a:r>
              <a:rPr lang="en-US" sz="1800" b="1" dirty="0">
                <a:solidFill>
                  <a:srgbClr val="221E1F"/>
                </a:solidFill>
                <a:latin typeface="Calibri" panose="020F0502020204030204" pitchFamily="34" charset="0"/>
                <a:cs typeface="Calibri" panose="020F0502020204030204" pitchFamily="34" charset="0"/>
              </a:rPr>
              <a:t>-</a:t>
            </a:r>
            <a:r>
              <a:rPr lang="en-US" sz="1800" dirty="0">
                <a:solidFill>
                  <a:srgbClr val="221E1F"/>
                </a:solidFill>
                <a:latin typeface="Calibri" panose="020F0502020204030204" pitchFamily="34" charset="0"/>
                <a:cs typeface="Calibri" panose="020F0502020204030204" pitchFamily="34" charset="0"/>
              </a:rPr>
              <a:t>Reduce Personnel Expenses and Semi-Fixed Expense Goal 10%</a:t>
            </a:r>
          </a:p>
          <a:p>
            <a:r>
              <a:rPr lang="en-US" sz="1800" i="0" strike="noStrike" baseline="0" dirty="0">
                <a:solidFill>
                  <a:srgbClr val="221E1F"/>
                </a:solidFill>
                <a:latin typeface="Calibri" panose="020F0502020204030204" pitchFamily="34" charset="0"/>
                <a:cs typeface="Calibri" panose="020F0502020204030204" pitchFamily="34" charset="0"/>
              </a:rPr>
              <a:t>-Increase Tech Proficiency from 51% to 75% for the current Quarter</a:t>
            </a:r>
          </a:p>
          <a:p>
            <a:r>
              <a:rPr lang="en-US" sz="1800" dirty="0">
                <a:solidFill>
                  <a:srgbClr val="221E1F"/>
                </a:solidFill>
                <a:latin typeface="Calibri" panose="020F0502020204030204" pitchFamily="34" charset="0"/>
                <a:cs typeface="Calibri" panose="020F0502020204030204" pitchFamily="34" charset="0"/>
              </a:rPr>
              <a:t>-Increase utilization from 42% to 62% during the last quarter of the year</a:t>
            </a:r>
          </a:p>
          <a:p>
            <a:r>
              <a:rPr lang="en-US" sz="1800" dirty="0">
                <a:latin typeface="Calibri" panose="020F0502020204030204" pitchFamily="34" charset="0"/>
                <a:cs typeface="Calibri" panose="020F0502020204030204" pitchFamily="34" charset="0"/>
              </a:rPr>
              <a:t>-Encourage the Techs to complete training, link training completion to incentives and bonuses</a:t>
            </a:r>
          </a:p>
          <a:p>
            <a:r>
              <a:rPr lang="en-US" sz="1800" dirty="0">
                <a:latin typeface="Calibri" panose="020F0502020204030204" pitchFamily="34" charset="0"/>
                <a:cs typeface="Calibri" panose="020F0502020204030204" pitchFamily="34" charset="0"/>
              </a:rPr>
              <a:t>-Give recognition for training advancement and completion</a:t>
            </a:r>
          </a:p>
          <a:p>
            <a:pPr algn="l">
              <a:buFont typeface="Arial" panose="020B0604020202020204" pitchFamily="34" charset="0"/>
              <a:buChar char="•"/>
            </a:pPr>
            <a:endParaRPr lang="en-US" sz="1800" i="0" dirty="0">
              <a:solidFill>
                <a:srgbClr val="121512"/>
              </a:solidFill>
              <a:effectLst/>
              <a:latin typeface="Calibri" panose="020F0502020204030204" pitchFamily="34" charset="0"/>
              <a:cs typeface="Calibri" panose="020F0502020204030204" pitchFamily="34" charset="0"/>
            </a:endParaRPr>
          </a:p>
          <a:p>
            <a:endParaRPr lang="en-US" sz="1800" b="0" i="0" u="none" strike="noStrike" baseline="0" dirty="0">
              <a:solidFill>
                <a:srgbClr val="221E1F"/>
              </a:solidFill>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484310" y="514885"/>
            <a:ext cx="10018713" cy="1752599"/>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800" b="1" u="sng" dirty="0">
                <a:latin typeface="Calibri" panose="020F0502020204030204" pitchFamily="34" charset="0"/>
                <a:cs typeface="Calibri" panose="020F0502020204030204" pitchFamily="34" charset="0"/>
              </a:rPr>
              <a:t>Tactics</a:t>
            </a:r>
          </a:p>
          <a:p>
            <a:r>
              <a:rPr lang="en-US" sz="1800" b="0" i="0" u="none" strike="noStrike" baseline="0" dirty="0">
                <a:solidFill>
                  <a:srgbClr val="221E1F"/>
                </a:solidFill>
                <a:latin typeface="Calibri" panose="020F0502020204030204" pitchFamily="34" charset="0"/>
                <a:cs typeface="Calibri" panose="020F0502020204030204" pitchFamily="34" charset="0"/>
              </a:rPr>
              <a:t>-Implement weekly department huddles to improve communication.</a:t>
            </a:r>
          </a:p>
          <a:p>
            <a:r>
              <a:rPr lang="en-US" sz="1800" i="0" dirty="0">
                <a:solidFill>
                  <a:srgbClr val="121512"/>
                </a:solidFill>
                <a:effectLst/>
                <a:latin typeface="Calibri" panose="020F0502020204030204" pitchFamily="34" charset="0"/>
                <a:cs typeface="Calibri" panose="020F0502020204030204" pitchFamily="34" charset="0"/>
              </a:rPr>
              <a:t>-Assess whether the number of technicians is appropriate for the workload.</a:t>
            </a:r>
          </a:p>
          <a:p>
            <a:pPr algn="l">
              <a:buFont typeface="Arial" panose="020B0604020202020204" pitchFamily="34" charset="0"/>
              <a:buChar char="•"/>
            </a:pPr>
            <a:r>
              <a:rPr lang="en-US" sz="1800" i="0" dirty="0">
                <a:solidFill>
                  <a:srgbClr val="121512"/>
                </a:solidFill>
                <a:effectLst/>
                <a:latin typeface="Calibri" panose="020F0502020204030204" pitchFamily="34" charset="0"/>
                <a:cs typeface="Calibri" panose="020F0502020204030204" pitchFamily="34" charset="0"/>
              </a:rPr>
              <a:t>-Implement process improvements to boost productivity, reducing the average labor cost per service.</a:t>
            </a:r>
          </a:p>
          <a:p>
            <a:pPr algn="l">
              <a:buFont typeface="Arial" panose="020B0604020202020204" pitchFamily="34" charset="0"/>
              <a:buChar char="•"/>
            </a:pPr>
            <a:r>
              <a:rPr lang="en-US" sz="1800" i="0" dirty="0">
                <a:solidFill>
                  <a:srgbClr val="121512"/>
                </a:solidFill>
                <a:effectLst/>
                <a:latin typeface="Calibri" panose="020F0502020204030204" pitchFamily="34" charset="0"/>
                <a:cs typeface="Calibri" panose="020F0502020204030204" pitchFamily="34" charset="0"/>
              </a:rPr>
              <a:t>-Invest in staff training to improve efficiency and reduce errors, which can lower rework costs.</a:t>
            </a:r>
          </a:p>
          <a:p>
            <a:pPr algn="l">
              <a:buFont typeface="Arial" panose="020B0604020202020204" pitchFamily="34" charset="0"/>
              <a:buChar char="•"/>
            </a:pPr>
            <a:r>
              <a:rPr lang="en-US" sz="1800" i="0" dirty="0">
                <a:solidFill>
                  <a:srgbClr val="121512"/>
                </a:solidFill>
                <a:effectLst/>
                <a:latin typeface="Calibri" panose="020F0502020204030204" pitchFamily="34" charset="0"/>
                <a:cs typeface="Calibri" panose="020F0502020204030204" pitchFamily="34" charset="0"/>
              </a:rPr>
              <a:t>-Review Labor Compensation and implement performance incentives to align with profitability goals.</a:t>
            </a:r>
          </a:p>
          <a:p>
            <a:pPr algn="l">
              <a:buFont typeface="Arial" panose="020B0604020202020204" pitchFamily="34" charset="0"/>
              <a:buChar char="•"/>
            </a:pPr>
            <a:endParaRPr lang="en-US" sz="1800" i="0" dirty="0">
              <a:solidFill>
                <a:srgbClr val="121512"/>
              </a:solidFill>
              <a:effectLst/>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a:p>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728467" y="173053"/>
            <a:ext cx="10018713" cy="1211366"/>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28467" y="1049604"/>
            <a:ext cx="8596668" cy="1633775"/>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20284544"/>
              </p:ext>
            </p:extLst>
          </p:nvPr>
        </p:nvGraphicFramePr>
        <p:xfrm>
          <a:off x="2899241" y="1725212"/>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weekly department huddles</a:t>
                      </a:r>
                    </a:p>
                  </a:txBody>
                  <a:tcPr/>
                </a:tc>
                <a:tc>
                  <a:txBody>
                    <a:bodyPr/>
                    <a:lstStyle/>
                    <a:p>
                      <a:r>
                        <a:rPr lang="en-US" dirty="0"/>
                        <a:t>Service Manager</a:t>
                      </a:r>
                    </a:p>
                  </a:txBody>
                  <a:tcPr/>
                </a:tc>
                <a:tc>
                  <a:txBody>
                    <a:bodyPr/>
                    <a:lstStyle/>
                    <a:p>
                      <a:r>
                        <a:rPr lang="en-US" dirty="0"/>
                        <a:t>Every Wednesday</a:t>
                      </a:r>
                    </a:p>
                  </a:txBody>
                  <a:tcPr/>
                </a:tc>
                <a:extLst>
                  <a:ext uri="{0D108BD9-81ED-4DB2-BD59-A6C34878D82A}">
                    <a16:rowId xmlns:a16="http://schemas.microsoft.com/office/drawing/2014/main" val="2400365483"/>
                  </a:ext>
                </a:extLst>
              </a:tr>
              <a:tr h="565004">
                <a:tc>
                  <a:txBody>
                    <a:bodyPr/>
                    <a:lstStyle/>
                    <a:p>
                      <a:r>
                        <a:rPr lang="en-US" dirty="0"/>
                        <a:t>Schedule Tech and Serv Adv Training</a:t>
                      </a:r>
                    </a:p>
                  </a:txBody>
                  <a:tcPr/>
                </a:tc>
                <a:tc>
                  <a:txBody>
                    <a:bodyPr/>
                    <a:lstStyle/>
                    <a:p>
                      <a:r>
                        <a:rPr lang="en-US" dirty="0"/>
                        <a:t>Service Manager/CIC Coordinator</a:t>
                      </a:r>
                    </a:p>
                  </a:txBody>
                  <a:tcPr/>
                </a:tc>
                <a:tc>
                  <a:txBody>
                    <a:bodyPr/>
                    <a:lstStyle/>
                    <a:p>
                      <a:r>
                        <a:rPr lang="en-US" dirty="0"/>
                        <a:t>When new training is available-reviewed monthly on CMT Meeting</a:t>
                      </a:r>
                    </a:p>
                  </a:txBody>
                  <a:tcPr/>
                </a:tc>
                <a:extLst>
                  <a:ext uri="{0D108BD9-81ED-4DB2-BD59-A6C34878D82A}">
                    <a16:rowId xmlns:a16="http://schemas.microsoft.com/office/drawing/2014/main" val="107845787"/>
                  </a:ext>
                </a:extLst>
              </a:tr>
              <a:tr h="565004">
                <a:tc>
                  <a:txBody>
                    <a:bodyPr/>
                    <a:lstStyle/>
                    <a:p>
                      <a:r>
                        <a:rPr lang="en-US" dirty="0"/>
                        <a:t>Implement Tech Incentive Plan</a:t>
                      </a:r>
                    </a:p>
                  </a:txBody>
                  <a:tcPr/>
                </a:tc>
                <a:tc>
                  <a:txBody>
                    <a:bodyPr/>
                    <a:lstStyle/>
                    <a:p>
                      <a:r>
                        <a:rPr lang="en-US" dirty="0"/>
                        <a:t>Service Manager</a:t>
                      </a:r>
                    </a:p>
                  </a:txBody>
                  <a:tcPr/>
                </a:tc>
                <a:tc>
                  <a:txBody>
                    <a:bodyPr/>
                    <a:lstStyle/>
                    <a:p>
                      <a:r>
                        <a:rPr lang="en-US" dirty="0"/>
                        <a:t>Started the first day of last 2024 Quarter</a:t>
                      </a:r>
                    </a:p>
                  </a:txBody>
                  <a:tcPr/>
                </a:tc>
                <a:extLst>
                  <a:ext uri="{0D108BD9-81ED-4DB2-BD59-A6C34878D82A}">
                    <a16:rowId xmlns:a16="http://schemas.microsoft.com/office/drawing/2014/main" val="1530126605"/>
                  </a:ext>
                </a:extLst>
              </a:tr>
              <a:tr h="565004">
                <a:tc>
                  <a:txBody>
                    <a:bodyPr/>
                    <a:lstStyle/>
                    <a:p>
                      <a:r>
                        <a:rPr lang="en-US" dirty="0"/>
                        <a:t>Evaluate Staffing Levels</a:t>
                      </a:r>
                    </a:p>
                  </a:txBody>
                  <a:tcPr/>
                </a:tc>
                <a:tc>
                  <a:txBody>
                    <a:bodyPr/>
                    <a:lstStyle/>
                    <a:p>
                      <a:r>
                        <a:rPr lang="en-US" dirty="0"/>
                        <a:t>Service Manager</a:t>
                      </a:r>
                    </a:p>
                  </a:txBody>
                  <a:tcPr/>
                </a:tc>
                <a:tc>
                  <a:txBody>
                    <a:bodyPr/>
                    <a:lstStyle/>
                    <a:p>
                      <a:r>
                        <a:rPr lang="en-US" dirty="0"/>
                        <a:t>Done 9/2/24</a:t>
                      </a:r>
                    </a:p>
                  </a:txBody>
                  <a:tcPr/>
                </a:tc>
                <a:extLst>
                  <a:ext uri="{0D108BD9-81ED-4DB2-BD59-A6C34878D82A}">
                    <a16:rowId xmlns:a16="http://schemas.microsoft.com/office/drawing/2014/main" val="1950345431"/>
                  </a:ext>
                </a:extLst>
              </a:tr>
              <a:tr h="565004">
                <a:tc>
                  <a:txBody>
                    <a:bodyPr/>
                    <a:lstStyle/>
                    <a:p>
                      <a:r>
                        <a:rPr lang="en-US" dirty="0"/>
                        <a:t>Review and analyze Expense Reports </a:t>
                      </a:r>
                    </a:p>
                  </a:txBody>
                  <a:tcPr/>
                </a:tc>
                <a:tc>
                  <a:txBody>
                    <a:bodyPr/>
                    <a:lstStyle/>
                    <a:p>
                      <a:r>
                        <a:rPr lang="en-US" dirty="0"/>
                        <a:t>Service Manager</a:t>
                      </a:r>
                    </a:p>
                  </a:txBody>
                  <a:tcPr/>
                </a:tc>
                <a:tc>
                  <a:txBody>
                    <a:bodyPr/>
                    <a:lstStyle/>
                    <a:p>
                      <a:r>
                        <a:rPr lang="en-US" dirty="0"/>
                        <a:t>Every other week</a:t>
                      </a:r>
                    </a:p>
                  </a:txBody>
                  <a:tcPr/>
                </a:tc>
                <a:extLst>
                  <a:ext uri="{0D108BD9-81ED-4DB2-BD59-A6C34878D82A}">
                    <a16:rowId xmlns:a16="http://schemas.microsoft.com/office/drawing/2014/main" val="1960891333"/>
                  </a:ext>
                </a:extLst>
              </a:tr>
              <a:tr h="565004">
                <a:tc>
                  <a:txBody>
                    <a:bodyPr/>
                    <a:lstStyle/>
                    <a:p>
                      <a:r>
                        <a:rPr lang="en-US" dirty="0"/>
                        <a:t>Ensure Service Advisors communicate with customers</a:t>
                      </a:r>
                    </a:p>
                  </a:txBody>
                  <a:tcPr/>
                </a:tc>
                <a:tc>
                  <a:txBody>
                    <a:bodyPr/>
                    <a:lstStyle/>
                    <a:p>
                      <a:r>
                        <a:rPr lang="en-US" dirty="0"/>
                        <a:t>Service Manager</a:t>
                      </a:r>
                    </a:p>
                  </a:txBody>
                  <a:tcPr/>
                </a:tc>
                <a:tc>
                  <a:txBody>
                    <a:bodyPr/>
                    <a:lstStyle/>
                    <a:p>
                      <a:r>
                        <a:rPr lang="en-US" dirty="0"/>
                        <a:t>Daily task/via OEM software</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484309" y="361060"/>
            <a:ext cx="10018713" cy="1752599"/>
          </a:xfrm>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Autofit/>
          </a:bodyPr>
          <a:lstStyle/>
          <a:p>
            <a:r>
              <a:rPr lang="en-US" sz="1400" b="1" u="sng" dirty="0"/>
              <a:t>Synopsis</a:t>
            </a:r>
          </a:p>
          <a:p>
            <a:r>
              <a:rPr lang="en-US" sz="1400" b="0" i="0" dirty="0">
                <a:solidFill>
                  <a:srgbClr val="121512"/>
                </a:solidFill>
                <a:effectLst/>
                <a:latin typeface="-apple-system"/>
              </a:rPr>
              <a:t>The current technician pay plan is based solely on hourly wages without incentives or bonuses. For the last quarter of 2024, the goals are to improve technician proficiency from 51% to 75%, raise monthly sales to $250,000 or more, and increase technician efficiency to 95%. To achieve these objectives, the dealership plans to implement weekly department huddles to enhance communication, provide training for service advisors and foremen, and introduce a Technician Incentive Plan. Progress will be monitored through metrics reports on efficiency, proficiency, and cost analysis, which will be shared and discussed with technicians during the weekly huddles.</a:t>
            </a:r>
          </a:p>
          <a:p>
            <a:r>
              <a:rPr lang="en-US" sz="1400" b="0" i="0" dirty="0">
                <a:solidFill>
                  <a:srgbClr val="121512"/>
                </a:solidFill>
                <a:effectLst/>
                <a:latin typeface="-apple-system"/>
              </a:rPr>
              <a:t>The current challenges in the service department include excessive overtime relative to revenue, high personnel expenses, and low productivity. The goal is to reduce personnel and semi-fixed expenses by 10%. To achieve this, the dealership plans to evaluate staffing levels to ensure alignment with workload, increase efficiency through process improvements, and invest in training to enhance efficiency and reduce rework. The labor compensation model will also be reviewed to incorporate performance incentives that align with profitability goals. Progress will be assessed through biweekly reviews of various reports, including Expense Reports, Profit and Loss Statements, Work Order Analysis, Labor Utilization, KPI, and Service Quality Reports.</a:t>
            </a:r>
          </a:p>
          <a:p>
            <a:r>
              <a:rPr lang="en-US" sz="1400" b="0" i="0" dirty="0">
                <a:solidFill>
                  <a:srgbClr val="121512"/>
                </a:solidFill>
                <a:effectLst/>
                <a:latin typeface="-apple-system"/>
              </a:rPr>
              <a:t>The current facility utilization is at 42%, and the goal is to increase this to 62% during the last quarter of the year. The dealership plans to boost service labor sales to at least $250,000 per month to achieve this. To evaluate changes, strategies to increase technician efficiency and proficiency will be implemented. Progress will be monitored through the weekly analysis of Key Performance Indicators (KPIs).</a:t>
            </a:r>
            <a:endParaRPr lang="en-US" sz="1400" dirty="0"/>
          </a:p>
          <a:p>
            <a:endParaRPr lang="en-US" sz="1400" dirty="0"/>
          </a:p>
          <a:p>
            <a:endParaRPr lang="en-US" sz="1400"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610003" y="1665481"/>
            <a:ext cx="4414782" cy="4889143"/>
          </a:xfrm>
        </p:spPr>
        <p:txBody>
          <a:bodyPr>
            <a:normAutofit fontScale="85000" lnSpcReduction="10000"/>
          </a:bodyPr>
          <a:lstStyle/>
          <a:p>
            <a:pPr algn="l"/>
            <a:r>
              <a:rPr lang="en-US" sz="1800" b="1" i="0" u="sng" strike="noStrike" baseline="0" dirty="0">
                <a:solidFill>
                  <a:srgbClr val="000000"/>
                </a:solidFill>
                <a:latin typeface="Calibri" panose="020F0502020204030204" pitchFamily="34" charset="0"/>
              </a:rPr>
              <a:t>Current Situation</a:t>
            </a:r>
          </a:p>
          <a:p>
            <a:r>
              <a:rPr lang="en-US" sz="1800" b="0" i="0" u="sng" strike="noStrike" baseline="0" dirty="0">
                <a:solidFill>
                  <a:srgbClr val="221E1F"/>
                </a:solidFill>
                <a:latin typeface="Calibri" panose="020F0502020204030204" pitchFamily="34" charset="0"/>
              </a:rPr>
              <a:t>Currently the pay plan for the Techs is hourly pay, with no incentives or bonuses</a:t>
            </a:r>
          </a:p>
          <a:p>
            <a:r>
              <a:rPr lang="en-US" sz="1800" b="1" i="0" u="sng" strike="noStrike" baseline="0" dirty="0">
                <a:solidFill>
                  <a:srgbClr val="221E1F"/>
                </a:solidFill>
                <a:latin typeface="Calibri" panose="020F0502020204030204" pitchFamily="34" charset="0"/>
              </a:rPr>
              <a:t>Our goals for the last </a:t>
            </a:r>
            <a:r>
              <a:rPr lang="en-US" b="1" u="sng" dirty="0">
                <a:solidFill>
                  <a:srgbClr val="221E1F"/>
                </a:solidFill>
                <a:latin typeface="Calibri" panose="020F0502020204030204" pitchFamily="34" charset="0"/>
              </a:rPr>
              <a:t>Quarter of 2024 </a:t>
            </a:r>
            <a:r>
              <a:rPr lang="en-US" sz="1800" b="1" i="0" u="sng" strike="noStrike" baseline="0" dirty="0">
                <a:solidFill>
                  <a:srgbClr val="221E1F"/>
                </a:solidFill>
                <a:latin typeface="Calibri" panose="020F0502020204030204" pitchFamily="34" charset="0"/>
              </a:rPr>
              <a:t>are</a:t>
            </a:r>
            <a:r>
              <a:rPr lang="en-US" b="1" u="sng" dirty="0">
                <a:solidFill>
                  <a:srgbClr val="221E1F"/>
                </a:solidFill>
                <a:latin typeface="Calibri" panose="020F0502020204030204" pitchFamily="34" charset="0"/>
              </a:rPr>
              <a:t>:</a:t>
            </a:r>
            <a:r>
              <a:rPr lang="en-US" sz="1800" b="1" i="0" u="sng"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-To improve Tech proficiency from 51% to 75%.</a:t>
            </a:r>
          </a:p>
          <a:p>
            <a:r>
              <a:rPr lang="en-US" sz="1800" b="0" i="0" u="none" strike="noStrike" baseline="0" dirty="0">
                <a:solidFill>
                  <a:srgbClr val="221E1F"/>
                </a:solidFill>
                <a:latin typeface="Calibri" panose="020F0502020204030204" pitchFamily="34" charset="0"/>
              </a:rPr>
              <a:t>-To increase Monthly Sales to $250,000 or higher.</a:t>
            </a:r>
          </a:p>
          <a:p>
            <a:r>
              <a:rPr lang="en-US" sz="1800" b="0" i="0" u="none" strike="noStrike" baseline="0" dirty="0">
                <a:solidFill>
                  <a:srgbClr val="221E1F"/>
                </a:solidFill>
                <a:latin typeface="Calibri" panose="020F0502020204030204" pitchFamily="34" charset="0"/>
              </a:rPr>
              <a:t>-To increase Tech Efficiency to 95%</a:t>
            </a:r>
          </a:p>
          <a:p>
            <a:r>
              <a:rPr lang="en-US" sz="1800" b="1" i="0" u="sng" strike="noStrike" baseline="0" dirty="0">
                <a:solidFill>
                  <a:srgbClr val="221E1F"/>
                </a:solidFill>
                <a:latin typeface="Calibri" panose="020F0502020204030204" pitchFamily="34" charset="0"/>
              </a:rPr>
              <a:t>Plans to achieve your goals:</a:t>
            </a:r>
          </a:p>
          <a:p>
            <a:r>
              <a:rPr lang="en-US" sz="1800" b="0" i="0" u="none" strike="noStrike" baseline="0" dirty="0">
                <a:solidFill>
                  <a:srgbClr val="221E1F"/>
                </a:solidFill>
                <a:latin typeface="Calibri" panose="020F0502020204030204" pitchFamily="34" charset="0"/>
              </a:rPr>
              <a:t>-Implement weekly department huddles to improve communication.</a:t>
            </a:r>
          </a:p>
          <a:p>
            <a:r>
              <a:rPr lang="en-US" sz="1800" b="0" i="0" u="none" strike="noStrike" baseline="0" dirty="0">
                <a:solidFill>
                  <a:srgbClr val="221E1F"/>
                </a:solidFill>
                <a:latin typeface="Calibri" panose="020F0502020204030204" pitchFamily="34" charset="0"/>
              </a:rPr>
              <a:t>-Train Services advisors and foremen.</a:t>
            </a:r>
          </a:p>
          <a:p>
            <a:r>
              <a:rPr lang="en-US" sz="1800" b="0" i="0" u="none" strike="noStrike" baseline="0" dirty="0">
                <a:solidFill>
                  <a:srgbClr val="221E1F"/>
                </a:solidFill>
                <a:latin typeface="Calibri" panose="020F0502020204030204" pitchFamily="34" charset="0"/>
              </a:rPr>
              <a:t>-Implement a Technician Incentive Plan.</a:t>
            </a:r>
          </a:p>
          <a:p>
            <a:r>
              <a:rPr lang="en-US" sz="1800" b="1" i="0" u="sng" strike="noStrike" baseline="0" dirty="0">
                <a:solidFill>
                  <a:srgbClr val="221E1F"/>
                </a:solidFill>
                <a:latin typeface="Calibri" panose="020F0502020204030204" pitchFamily="34" charset="0"/>
              </a:rPr>
              <a:t>Follow-up Plan and monitoring: </a:t>
            </a:r>
          </a:p>
          <a:p>
            <a:r>
              <a:rPr lang="en-US" dirty="0">
                <a:solidFill>
                  <a:srgbClr val="221E1F"/>
                </a:solidFill>
                <a:latin typeface="Calibri" panose="020F0502020204030204" pitchFamily="34" charset="0"/>
              </a:rPr>
              <a:t>Metrics Reports such as Efficiency, Proficiency, Cost Analysis will be shared and discussed with the Techs during the weekly huddles.</a:t>
            </a:r>
          </a:p>
          <a:p>
            <a:pPr marL="0" indent="0">
              <a:buNone/>
            </a:pPr>
            <a:endParaRPr lang="en-US" sz="1800" b="0" i="0" u="sng" strike="noStrike" baseline="0" dirty="0">
              <a:solidFill>
                <a:srgbClr val="221E1F"/>
              </a:solidFill>
              <a:effectLst>
                <a:outerShdw blurRad="38100" dist="38100" dir="2700000" algn="tl">
                  <a:srgbClr val="000000">
                    <a:alpha val="43137"/>
                  </a:srgbClr>
                </a:outerShdw>
              </a:effectLst>
              <a:latin typeface="Calibri" panose="020F0502020204030204" pitchFamily="34" charset="0"/>
            </a:endParaRPr>
          </a:p>
          <a:p>
            <a:endParaRPr lang="en-US" dirty="0"/>
          </a:p>
        </p:txBody>
      </p:sp>
      <p:sp>
        <p:nvSpPr>
          <p:cNvPr id="7" name="Content Placeholder 6">
            <a:extLst>
              <a:ext uri="{FF2B5EF4-FFF2-40B4-BE49-F238E27FC236}">
                <a16:creationId xmlns:a16="http://schemas.microsoft.com/office/drawing/2014/main" id="{2297863D-95DE-5DE7-5FB9-9AFD9B6DDCA0}"/>
              </a:ext>
            </a:extLst>
          </p:cNvPr>
          <p:cNvSpPr>
            <a:spLocks noGrp="1"/>
          </p:cNvSpPr>
          <p:nvPr>
            <p:ph sz="quarter" idx="4"/>
          </p:nvPr>
        </p:nvSpPr>
        <p:spPr/>
        <p:txBody>
          <a:bodyPr>
            <a:normAutofit fontScale="85000" lnSpcReduction="10000"/>
          </a:bodyPr>
          <a:lstStyle/>
          <a:p>
            <a:endParaRPr lang="en-US" dirty="0"/>
          </a:p>
        </p:txBody>
      </p:sp>
      <p:pic>
        <p:nvPicPr>
          <p:cNvPr id="6" name="Picture 5">
            <a:extLst>
              <a:ext uri="{FF2B5EF4-FFF2-40B4-BE49-F238E27FC236}">
                <a16:creationId xmlns:a16="http://schemas.microsoft.com/office/drawing/2014/main" id="{C210CB16-90EF-E789-6162-6D16F1DD1B6B}"/>
              </a:ext>
            </a:extLst>
          </p:cNvPr>
          <p:cNvPicPr>
            <a:picLocks noChangeAspect="1"/>
          </p:cNvPicPr>
          <p:nvPr/>
        </p:nvPicPr>
        <p:blipFill>
          <a:blip r:embed="rId2"/>
          <a:stretch>
            <a:fillRect/>
          </a:stretch>
        </p:blipFill>
        <p:spPr>
          <a:xfrm>
            <a:off x="5954017" y="1579487"/>
            <a:ext cx="6202955" cy="261476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484311" y="326292"/>
            <a:ext cx="10018713" cy="1752599"/>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84311" y="1301490"/>
            <a:ext cx="5791832" cy="5178751"/>
          </a:xfrm>
        </p:spPr>
        <p:txBody>
          <a:bodyPr anchor="ctr">
            <a:noAutofit/>
          </a:bodyPr>
          <a:lstStyle/>
          <a:p>
            <a:pPr marL="0" indent="0" algn="l">
              <a:buNone/>
            </a:pPr>
            <a:endParaRPr lang="en-US" sz="1000" b="0" i="0" u="none" strike="noStrike" baseline="0" dirty="0">
              <a:solidFill>
                <a:srgbClr val="000000"/>
              </a:solidFill>
              <a:latin typeface="Calibri" panose="020F0502020204030204" pitchFamily="34" charset="0"/>
            </a:endParaRPr>
          </a:p>
          <a:p>
            <a:r>
              <a:rPr lang="en-US" sz="1000" b="1" i="0" u="sng" strike="noStrike" baseline="0" dirty="0">
                <a:solidFill>
                  <a:srgbClr val="221E1F"/>
                </a:solidFill>
                <a:latin typeface="Calibri" panose="020F0502020204030204" pitchFamily="34" charset="0"/>
              </a:rPr>
              <a:t>Current practices:</a:t>
            </a:r>
          </a:p>
          <a:p>
            <a:r>
              <a:rPr lang="en-US" sz="1000" b="0" i="0" u="none" strike="noStrike" baseline="0" dirty="0">
                <a:solidFill>
                  <a:srgbClr val="221E1F"/>
                </a:solidFill>
                <a:latin typeface="Calibri" panose="020F0502020204030204" pitchFamily="34" charset="0"/>
              </a:rPr>
              <a:t>-Excessive OT for the actual revenue</a:t>
            </a:r>
          </a:p>
          <a:p>
            <a:r>
              <a:rPr lang="en-US" sz="1000" dirty="0">
                <a:solidFill>
                  <a:srgbClr val="221E1F"/>
                </a:solidFill>
                <a:latin typeface="Calibri" panose="020F0502020204030204" pitchFamily="34" charset="0"/>
              </a:rPr>
              <a:t>-Personnel Expenses are way too high compared with actual department revenue</a:t>
            </a:r>
          </a:p>
          <a:p>
            <a:r>
              <a:rPr lang="en-US" sz="1000" b="0" i="0" u="none" strike="noStrike" baseline="0" dirty="0">
                <a:solidFill>
                  <a:srgbClr val="221E1F"/>
                </a:solidFill>
                <a:latin typeface="Calibri" panose="020F0502020204030204" pitchFamily="34" charset="0"/>
              </a:rPr>
              <a:t>-Low</a:t>
            </a:r>
            <a:r>
              <a:rPr lang="en-US" sz="1000" dirty="0">
                <a:solidFill>
                  <a:srgbClr val="221E1F"/>
                </a:solidFill>
                <a:latin typeface="Calibri" panose="020F0502020204030204" pitchFamily="34" charset="0"/>
              </a:rPr>
              <a:t> productivity</a:t>
            </a:r>
            <a:endParaRPr lang="en-US" sz="1000" b="0" i="0" u="none" strike="noStrike" baseline="0" dirty="0">
              <a:solidFill>
                <a:srgbClr val="221E1F"/>
              </a:solidFill>
              <a:latin typeface="Calibri" panose="020F0502020204030204" pitchFamily="34" charset="0"/>
            </a:endParaRPr>
          </a:p>
          <a:p>
            <a:r>
              <a:rPr lang="en-US" sz="1000" b="1" i="0" u="sng" strike="noStrike" baseline="0" dirty="0">
                <a:solidFill>
                  <a:srgbClr val="221E1F"/>
                </a:solidFill>
                <a:latin typeface="Calibri" panose="020F0502020204030204" pitchFamily="34" charset="0"/>
              </a:rPr>
              <a:t>Goals for improvement :</a:t>
            </a:r>
          </a:p>
          <a:p>
            <a:r>
              <a:rPr lang="en-US" sz="1000" b="1" dirty="0">
                <a:solidFill>
                  <a:srgbClr val="221E1F"/>
                </a:solidFill>
                <a:latin typeface="Calibri" panose="020F0502020204030204" pitchFamily="34" charset="0"/>
              </a:rPr>
              <a:t>-</a:t>
            </a:r>
            <a:r>
              <a:rPr lang="en-US" sz="1000" dirty="0">
                <a:solidFill>
                  <a:srgbClr val="221E1F"/>
                </a:solidFill>
                <a:latin typeface="Calibri" panose="020F0502020204030204" pitchFamily="34" charset="0"/>
              </a:rPr>
              <a:t>Reduce Personnel Expenses and Semi-Fixed Expense Goal 10%</a:t>
            </a:r>
            <a:endParaRPr lang="en-US" sz="1000" i="0" u="none" strike="noStrike" baseline="0" dirty="0">
              <a:solidFill>
                <a:srgbClr val="221E1F"/>
              </a:solidFill>
              <a:latin typeface="Calibri" panose="020F0502020204030204" pitchFamily="34" charset="0"/>
            </a:endParaRPr>
          </a:p>
          <a:p>
            <a:r>
              <a:rPr lang="en-US" sz="1000" b="1" i="0" u="sng" strike="noStrike" baseline="0" dirty="0">
                <a:solidFill>
                  <a:srgbClr val="221E1F"/>
                </a:solidFill>
                <a:latin typeface="Calibri" panose="020F0502020204030204" pitchFamily="34" charset="0"/>
              </a:rPr>
              <a:t>Plans to achieve our goals :</a:t>
            </a:r>
          </a:p>
          <a:p>
            <a:pPr algn="l">
              <a:buFont typeface="Arial" panose="020B0604020202020204" pitchFamily="34" charset="0"/>
              <a:buChar char="•"/>
            </a:pPr>
            <a:r>
              <a:rPr lang="en-US" sz="1000" i="0" dirty="0">
                <a:solidFill>
                  <a:srgbClr val="121512"/>
                </a:solidFill>
                <a:effectLst/>
                <a:latin typeface="-apple-system"/>
              </a:rPr>
              <a:t>Evaluate Staffing Levels: Assess whether the number of technicians is appropriate for the workload.</a:t>
            </a:r>
          </a:p>
          <a:p>
            <a:pPr algn="l">
              <a:buFont typeface="Arial" panose="020B0604020202020204" pitchFamily="34" charset="0"/>
              <a:buChar char="•"/>
            </a:pPr>
            <a:r>
              <a:rPr lang="en-US" sz="1000" i="0" dirty="0">
                <a:solidFill>
                  <a:srgbClr val="121512"/>
                </a:solidFill>
                <a:effectLst/>
                <a:latin typeface="-apple-system"/>
              </a:rPr>
              <a:t>Increase Efficiency: Implement process improvements to boost productivity, reducing the average labor cost per service.</a:t>
            </a:r>
          </a:p>
          <a:p>
            <a:pPr algn="l">
              <a:buFont typeface="Arial" panose="020B0604020202020204" pitchFamily="34" charset="0"/>
              <a:buChar char="•"/>
            </a:pPr>
            <a:r>
              <a:rPr lang="en-US" sz="1000" i="0" dirty="0">
                <a:solidFill>
                  <a:srgbClr val="121512"/>
                </a:solidFill>
                <a:effectLst/>
                <a:latin typeface="-apple-system"/>
              </a:rPr>
              <a:t>Training and Development: Invest in staff training to improve efficiency and reduce errors, which can lower rework costs.</a:t>
            </a:r>
          </a:p>
          <a:p>
            <a:pPr algn="l">
              <a:buFont typeface="Arial" panose="020B0604020202020204" pitchFamily="34" charset="0"/>
              <a:buChar char="•"/>
            </a:pPr>
            <a:r>
              <a:rPr lang="en-US" sz="1000" i="0" dirty="0">
                <a:solidFill>
                  <a:srgbClr val="121512"/>
                </a:solidFill>
                <a:effectLst/>
                <a:latin typeface="-apple-system"/>
              </a:rPr>
              <a:t>Review Labor Compensation: Consider the compensation model and performance incentives to align with profitability goals.</a:t>
            </a:r>
          </a:p>
          <a:p>
            <a:pPr algn="l">
              <a:buFont typeface="Arial" panose="020B0604020202020204" pitchFamily="34" charset="0"/>
              <a:buChar char="•"/>
            </a:pPr>
            <a:r>
              <a:rPr lang="en-US" sz="1000" b="1" i="0" u="sng" strike="noStrike" baseline="0" dirty="0">
                <a:solidFill>
                  <a:srgbClr val="221E1F"/>
                </a:solidFill>
                <a:latin typeface="Calibri" panose="020F0502020204030204" pitchFamily="34" charset="0"/>
              </a:rPr>
              <a:t>Plans to evaluate changes: </a:t>
            </a:r>
          </a:p>
          <a:p>
            <a:pPr algn="l">
              <a:buFont typeface="Arial" panose="020B0604020202020204" pitchFamily="34" charset="0"/>
              <a:buChar char="•"/>
            </a:pPr>
            <a:r>
              <a:rPr lang="en-US" sz="1000" dirty="0">
                <a:solidFill>
                  <a:srgbClr val="221E1F"/>
                </a:solidFill>
                <a:latin typeface="Calibri" panose="020F0502020204030204" pitchFamily="34" charset="0"/>
              </a:rPr>
              <a:t>-Review and analyze the reports below in biweekly meetings :</a:t>
            </a:r>
          </a:p>
          <a:p>
            <a:pPr algn="l">
              <a:buFont typeface="Arial" panose="020B0604020202020204" pitchFamily="34" charset="0"/>
              <a:buChar char="•"/>
            </a:pPr>
            <a:r>
              <a:rPr lang="en-US" sz="1000" i="0" strike="noStrike" baseline="0" dirty="0">
                <a:solidFill>
                  <a:srgbClr val="221E1F"/>
                </a:solidFill>
                <a:latin typeface="Calibri" panose="020F0502020204030204" pitchFamily="34" charset="0"/>
              </a:rPr>
              <a:t>-Expense Reports</a:t>
            </a:r>
          </a:p>
          <a:p>
            <a:pPr algn="l">
              <a:buFont typeface="Arial" panose="020B0604020202020204" pitchFamily="34" charset="0"/>
              <a:buChar char="•"/>
            </a:pPr>
            <a:r>
              <a:rPr lang="en-US" sz="1000" i="0" strike="noStrike" baseline="0" dirty="0">
                <a:solidFill>
                  <a:srgbClr val="221E1F"/>
                </a:solidFill>
                <a:latin typeface="Calibri" panose="020F0502020204030204" pitchFamily="34" charset="0"/>
              </a:rPr>
              <a:t>-Profit and Loss Statements</a:t>
            </a:r>
          </a:p>
          <a:p>
            <a:pPr algn="l">
              <a:buFont typeface="Arial" panose="020B0604020202020204" pitchFamily="34" charset="0"/>
              <a:buChar char="•"/>
            </a:pPr>
            <a:r>
              <a:rPr lang="en-US" sz="1000" dirty="0">
                <a:solidFill>
                  <a:srgbClr val="221E1F"/>
                </a:solidFill>
                <a:latin typeface="Calibri" panose="020F0502020204030204" pitchFamily="34" charset="0"/>
              </a:rPr>
              <a:t>-Work Order Analysis Reports</a:t>
            </a:r>
          </a:p>
          <a:p>
            <a:pPr algn="l">
              <a:buFont typeface="Arial" panose="020B0604020202020204" pitchFamily="34" charset="0"/>
              <a:buChar char="•"/>
            </a:pPr>
            <a:r>
              <a:rPr lang="en-US" sz="1000" i="0" strike="noStrike" baseline="0" dirty="0">
                <a:solidFill>
                  <a:srgbClr val="221E1F"/>
                </a:solidFill>
                <a:latin typeface="Calibri" panose="020F0502020204030204" pitchFamily="34" charset="0"/>
              </a:rPr>
              <a:t>-Labor Utilization Report</a:t>
            </a:r>
          </a:p>
          <a:p>
            <a:pPr algn="l">
              <a:buFont typeface="Arial" panose="020B0604020202020204" pitchFamily="34" charset="0"/>
              <a:buChar char="•"/>
            </a:pPr>
            <a:r>
              <a:rPr lang="en-US" sz="1000" i="0" strike="noStrike" baseline="0" dirty="0">
                <a:solidFill>
                  <a:srgbClr val="221E1F"/>
                </a:solidFill>
                <a:latin typeface="Calibri" panose="020F0502020204030204" pitchFamily="34" charset="0"/>
              </a:rPr>
              <a:t>-KPI Reports</a:t>
            </a:r>
          </a:p>
          <a:p>
            <a:pPr algn="l">
              <a:buFont typeface="Arial" panose="020B0604020202020204" pitchFamily="34" charset="0"/>
              <a:buChar char="•"/>
            </a:pPr>
            <a:r>
              <a:rPr lang="en-US" sz="1000" dirty="0">
                <a:solidFill>
                  <a:srgbClr val="221E1F"/>
                </a:solidFill>
                <a:latin typeface="Calibri" panose="020F0502020204030204" pitchFamily="34" charset="0"/>
              </a:rPr>
              <a:t>-Service quality Reports</a:t>
            </a:r>
            <a:endParaRPr lang="en-US" sz="1000" i="0" strike="noStrike" baseline="0" dirty="0">
              <a:solidFill>
                <a:srgbClr val="221E1F"/>
              </a:solidFill>
              <a:latin typeface="Calibri" panose="020F0502020204030204" pitchFamily="34" charset="0"/>
            </a:endParaRPr>
          </a:p>
          <a:p>
            <a:pPr algn="l">
              <a:buFont typeface="Arial" panose="020B0604020202020204" pitchFamily="34" charset="0"/>
              <a:buChar char="•"/>
            </a:pPr>
            <a:r>
              <a:rPr lang="en-US" sz="1000" b="1" i="0" u="none" strike="noStrike" baseline="0" dirty="0">
                <a:solidFill>
                  <a:srgbClr val="221E1F"/>
                </a:solidFill>
                <a:latin typeface="Calibri" panose="020F0502020204030204" pitchFamily="34" charset="0"/>
              </a:rPr>
              <a:t> </a:t>
            </a:r>
          </a:p>
          <a:p>
            <a:endParaRPr lang="en-US" sz="1000" dirty="0"/>
          </a:p>
        </p:txBody>
      </p:sp>
      <p:pic>
        <p:nvPicPr>
          <p:cNvPr id="7" name="Picture 6">
            <a:extLst>
              <a:ext uri="{FF2B5EF4-FFF2-40B4-BE49-F238E27FC236}">
                <a16:creationId xmlns:a16="http://schemas.microsoft.com/office/drawing/2014/main" id="{9FFFDBAF-C6D6-0085-7223-6474D609052B}"/>
              </a:ext>
            </a:extLst>
          </p:cNvPr>
          <p:cNvPicPr>
            <a:picLocks noChangeAspect="1"/>
          </p:cNvPicPr>
          <p:nvPr/>
        </p:nvPicPr>
        <p:blipFill>
          <a:blip r:embed="rId2"/>
          <a:stretch>
            <a:fillRect/>
          </a:stretch>
        </p:blipFill>
        <p:spPr>
          <a:xfrm>
            <a:off x="7276143" y="1131490"/>
            <a:ext cx="4870716" cy="275937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 &amp; Proficiency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629821" y="1562099"/>
            <a:ext cx="4578330" cy="4982199"/>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Situation:</a:t>
            </a:r>
          </a:p>
          <a:p>
            <a:r>
              <a:rPr lang="en-US" dirty="0">
                <a:solidFill>
                  <a:srgbClr val="221E1F"/>
                </a:solidFill>
                <a:latin typeface="Calibri" panose="020F0502020204030204" pitchFamily="34" charset="0"/>
              </a:rPr>
              <a:t>-Customer pay labor sales are too low</a:t>
            </a:r>
          </a:p>
          <a:p>
            <a:r>
              <a:rPr lang="en-US" dirty="0">
                <a:solidFill>
                  <a:srgbClr val="221E1F"/>
                </a:solidFill>
                <a:latin typeface="Calibri" panose="020F0502020204030204" pitchFamily="34" charset="0"/>
              </a:rPr>
              <a:t>-Tech Proficiency is a 51% ATD guide is 100%</a:t>
            </a:r>
            <a:r>
              <a:rPr lang="en-US" sz="1800" b="0" i="0" u="none" strike="noStrike" baseline="0" dirty="0">
                <a:solidFill>
                  <a:srgbClr val="221E1F"/>
                </a:solidFill>
                <a:latin typeface="Calibri" panose="020F0502020204030204" pitchFamily="34" charset="0"/>
              </a:rPr>
              <a:t> </a:t>
            </a:r>
          </a:p>
          <a:p>
            <a:r>
              <a:rPr lang="en-US" sz="1800" b="1" i="0" u="sng" strike="noStrike" baseline="0" dirty="0">
                <a:solidFill>
                  <a:srgbClr val="221E1F"/>
                </a:solidFill>
                <a:latin typeface="Calibri" panose="020F0502020204030204" pitchFamily="34" charset="0"/>
              </a:rPr>
              <a:t>Goals for improvement :</a:t>
            </a:r>
          </a:p>
          <a:p>
            <a:r>
              <a:rPr lang="en-US" sz="1800" i="0" strike="noStrike" baseline="0" dirty="0">
                <a:solidFill>
                  <a:srgbClr val="221E1F"/>
                </a:solidFill>
                <a:latin typeface="Calibri" panose="020F0502020204030204" pitchFamily="34" charset="0"/>
              </a:rPr>
              <a:t>-Increase Tech Proficiency from 51% to 75% for the current Quarter</a:t>
            </a:r>
          </a:p>
          <a:p>
            <a:r>
              <a:rPr lang="en-US" sz="1800" b="1" i="0" u="sng" strike="noStrike" baseline="0" dirty="0">
                <a:solidFill>
                  <a:srgbClr val="221E1F"/>
                </a:solidFill>
                <a:latin typeface="Calibri" panose="020F0502020204030204" pitchFamily="34" charset="0"/>
              </a:rPr>
              <a:t>Plans to achieve your goals:</a:t>
            </a:r>
          </a:p>
          <a:p>
            <a:r>
              <a:rPr lang="en-US" sz="1800" b="0" i="0" u="none" strike="noStrike" baseline="0" dirty="0">
                <a:solidFill>
                  <a:srgbClr val="221E1F"/>
                </a:solidFill>
                <a:latin typeface="Calibri" panose="020F0502020204030204" pitchFamily="34" charset="0"/>
              </a:rPr>
              <a:t>-Encourage and support Techs in finishing their training</a:t>
            </a:r>
          </a:p>
          <a:p>
            <a:r>
              <a:rPr lang="en-US" sz="1800" b="0" i="0" u="none" strike="noStrike" baseline="0" dirty="0">
                <a:solidFill>
                  <a:srgbClr val="221E1F"/>
                </a:solidFill>
                <a:latin typeface="Calibri" panose="020F0502020204030204" pitchFamily="34" charset="0"/>
              </a:rPr>
              <a:t>-Pair less experienced techs with seasoned mentors to facilitate on-the-job learning</a:t>
            </a:r>
          </a:p>
          <a:p>
            <a:r>
              <a:rPr lang="en-US" sz="1800" b="0" i="0" u="none" strike="noStrike" baseline="0" dirty="0">
                <a:solidFill>
                  <a:srgbClr val="221E1F"/>
                </a:solidFill>
                <a:latin typeface="Calibri" panose="020F0502020204030204" pitchFamily="34" charset="0"/>
              </a:rPr>
              <a:t>-Implement incentive programs to reward techs for meeting or exceeding productivity targets.</a:t>
            </a:r>
          </a:p>
          <a:p>
            <a:r>
              <a:rPr lang="en-US" sz="1800" b="0" i="0" u="none" strike="noStrike" baseline="0" dirty="0">
                <a:solidFill>
                  <a:srgbClr val="221E1F"/>
                </a:solidFill>
                <a:latin typeface="Calibri" panose="020F0502020204030204" pitchFamily="34" charset="0"/>
              </a:rPr>
              <a:t>-Ensure that service advisors communicate clearly with customers to manage expectations and avoid misunderstandings that could lead to delays.</a:t>
            </a:r>
          </a:p>
          <a:p>
            <a:r>
              <a:rPr lang="en-US" sz="1800" b="1" i="0" u="sng" strike="noStrike" baseline="0" dirty="0">
                <a:solidFill>
                  <a:srgbClr val="221E1F"/>
                </a:solidFill>
                <a:latin typeface="Calibri" panose="020F0502020204030204" pitchFamily="34" charset="0"/>
              </a:rPr>
              <a:t>Plans to evaluate your changes:</a:t>
            </a:r>
          </a:p>
          <a:p>
            <a:r>
              <a:rPr lang="en-US" dirty="0">
                <a:solidFill>
                  <a:srgbClr val="221E1F"/>
                </a:solidFill>
                <a:latin typeface="Calibri" panose="020F0502020204030204" pitchFamily="34" charset="0"/>
              </a:rPr>
              <a:t>Weekly KPI review:</a:t>
            </a:r>
          </a:p>
          <a:p>
            <a:r>
              <a:rPr lang="en-US" sz="1800" b="0" i="0" u="none" strike="noStrike" baseline="0" dirty="0">
                <a:solidFill>
                  <a:srgbClr val="221E1F"/>
                </a:solidFill>
                <a:latin typeface="Calibri" panose="020F0502020204030204" pitchFamily="34" charset="0"/>
              </a:rPr>
              <a:t>-Tech Proficiency</a:t>
            </a:r>
          </a:p>
          <a:p>
            <a:r>
              <a:rPr lang="en-US" dirty="0">
                <a:solidFill>
                  <a:srgbClr val="221E1F"/>
                </a:solidFill>
                <a:latin typeface="Calibri" panose="020F0502020204030204" pitchFamily="34" charset="0"/>
              </a:rPr>
              <a:t>-Tech Efficiency</a:t>
            </a:r>
          </a:p>
          <a:p>
            <a:r>
              <a:rPr lang="en-US" sz="1800" b="0" i="0" u="none" strike="noStrike" baseline="0" dirty="0">
                <a:solidFill>
                  <a:srgbClr val="221E1F"/>
                </a:solidFill>
                <a:latin typeface="Calibri" panose="020F0502020204030204" pitchFamily="34" charset="0"/>
              </a:rPr>
              <a:t>-Service Labor Analysis</a:t>
            </a:r>
          </a:p>
          <a:p>
            <a:endParaRPr lang="en-US" dirty="0"/>
          </a:p>
        </p:txBody>
      </p:sp>
      <p:sp>
        <p:nvSpPr>
          <p:cNvPr id="5" name="Content Placeholder 4">
            <a:extLst>
              <a:ext uri="{FF2B5EF4-FFF2-40B4-BE49-F238E27FC236}">
                <a16:creationId xmlns:a16="http://schemas.microsoft.com/office/drawing/2014/main" id="{B4247E86-3456-3D64-3111-CF05B7A60762}"/>
              </a:ext>
            </a:extLst>
          </p:cNvPr>
          <p:cNvSpPr>
            <a:spLocks noGrp="1"/>
          </p:cNvSpPr>
          <p:nvPr>
            <p:ph sz="half" idx="2"/>
          </p:nvPr>
        </p:nvSpPr>
        <p:spPr/>
        <p:txBody>
          <a:bodyPr>
            <a:normAutofit fontScale="62500" lnSpcReduction="20000"/>
          </a:bodyPr>
          <a:lstStyle/>
          <a:p>
            <a:endParaRPr lang="en-US"/>
          </a:p>
        </p:txBody>
      </p:sp>
      <p:pic>
        <p:nvPicPr>
          <p:cNvPr id="7" name="Picture 6">
            <a:extLst>
              <a:ext uri="{FF2B5EF4-FFF2-40B4-BE49-F238E27FC236}">
                <a16:creationId xmlns:a16="http://schemas.microsoft.com/office/drawing/2014/main" id="{D2E20196-2467-040D-7BA2-C380AD65E8BF}"/>
              </a:ext>
            </a:extLst>
          </p:cNvPr>
          <p:cNvPicPr>
            <a:picLocks noChangeAspect="1"/>
          </p:cNvPicPr>
          <p:nvPr/>
        </p:nvPicPr>
        <p:blipFill>
          <a:blip r:embed="rId2"/>
          <a:stretch>
            <a:fillRect/>
          </a:stretch>
        </p:blipFill>
        <p:spPr>
          <a:xfrm>
            <a:off x="6862274" y="1562099"/>
            <a:ext cx="5188588" cy="375861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84311" y="1810211"/>
            <a:ext cx="4184035"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p>
          <a:p>
            <a:r>
              <a:rPr lang="en-US" dirty="0">
                <a:solidFill>
                  <a:srgbClr val="221E1F"/>
                </a:solidFill>
                <a:latin typeface="Calibri" panose="020F0502020204030204" pitchFamily="34" charset="0"/>
              </a:rPr>
              <a:t>-Facility Utilization at 42%</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a:t>
            </a:r>
          </a:p>
          <a:p>
            <a:r>
              <a:rPr lang="en-US" dirty="0">
                <a:solidFill>
                  <a:srgbClr val="221E1F"/>
                </a:solidFill>
                <a:latin typeface="Calibri" panose="020F0502020204030204" pitchFamily="34" charset="0"/>
              </a:rPr>
              <a:t>-Increase utilization from 42% to 62% during the last quarter of the year</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a:t>
            </a:r>
          </a:p>
          <a:p>
            <a:r>
              <a:rPr lang="en-US" dirty="0">
                <a:solidFill>
                  <a:srgbClr val="221E1F"/>
                </a:solidFill>
                <a:latin typeface="Calibri" panose="020F0502020204030204" pitchFamily="34" charset="0"/>
              </a:rPr>
              <a:t>Increase our service labor sales to a minimum of $250,000 per Month</a:t>
            </a:r>
            <a:r>
              <a:rPr lang="en-US" sz="1800" b="0" i="0" u="none" strike="noStrike" baseline="0" dirty="0">
                <a:solidFill>
                  <a:srgbClr val="221E1F"/>
                </a:solidFill>
                <a:latin typeface="Calibri" panose="020F0502020204030204" pitchFamily="34" charset="0"/>
              </a:rPr>
              <a:t> </a:t>
            </a:r>
          </a:p>
          <a:p>
            <a:r>
              <a:rPr lang="en-US" sz="1800" b="1" i="0" u="none" strike="noStrike" baseline="0" dirty="0">
                <a:solidFill>
                  <a:srgbClr val="221E1F"/>
                </a:solidFill>
                <a:latin typeface="Calibri" panose="020F0502020204030204" pitchFamily="34" charset="0"/>
              </a:rPr>
              <a:t>Plans to evaluate your changes:</a:t>
            </a:r>
          </a:p>
          <a:p>
            <a:r>
              <a:rPr lang="en-US" dirty="0">
                <a:solidFill>
                  <a:srgbClr val="221E1F"/>
                </a:solidFill>
                <a:latin typeface="Calibri" panose="020F0502020204030204" pitchFamily="34" charset="0"/>
              </a:rPr>
              <a:t>-Implement the plans to increase Tech Efficiency and Proficiency</a:t>
            </a:r>
          </a:p>
          <a:p>
            <a:r>
              <a:rPr lang="en-US" dirty="0">
                <a:solidFill>
                  <a:srgbClr val="221E1F"/>
                </a:solidFill>
                <a:latin typeface="Calibri" panose="020F0502020204030204" pitchFamily="34" charset="0"/>
              </a:rPr>
              <a:t>-Review and analyze weekly KPI </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7C0201BA-CBF8-0BDC-9740-24CE76ED2B44}"/>
              </a:ext>
            </a:extLst>
          </p:cNvPr>
          <p:cNvPicPr>
            <a:picLocks noGrp="1" noChangeAspect="1"/>
          </p:cNvPicPr>
          <p:nvPr>
            <p:ph sz="half" idx="2"/>
          </p:nvPr>
        </p:nvPicPr>
        <p:blipFill>
          <a:blip r:embed="rId2"/>
          <a:stretch>
            <a:fillRect/>
          </a:stretch>
        </p:blipFill>
        <p:spPr>
          <a:xfrm>
            <a:off x="6978146" y="1913694"/>
            <a:ext cx="4184650" cy="3432651"/>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2B7DAF-E83B-6103-B67B-C41D8202BB9A}"/>
              </a:ext>
            </a:extLst>
          </p:cNvPr>
          <p:cNvPicPr>
            <a:picLocks noChangeAspect="1"/>
          </p:cNvPicPr>
          <p:nvPr/>
        </p:nvPicPr>
        <p:blipFill>
          <a:blip r:embed="rId2"/>
          <a:stretch>
            <a:fillRect/>
          </a:stretch>
        </p:blipFill>
        <p:spPr>
          <a:xfrm>
            <a:off x="2385033" y="608454"/>
            <a:ext cx="8972328" cy="5129245"/>
          </a:xfrm>
          <a:prstGeom prst="rect">
            <a:avLst/>
          </a:prstGeom>
        </p:spPr>
      </p:pic>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a:xfrm>
            <a:off x="1475765" y="414472"/>
            <a:ext cx="10018713" cy="1752599"/>
          </a:xfrm>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1566096" y="2023855"/>
            <a:ext cx="10534748" cy="4419673"/>
          </a:xfrm>
        </p:spPr>
        <p:txBody>
          <a:bodyPr>
            <a:normAutofit/>
          </a:bodyPr>
          <a:lstStyle/>
          <a:p>
            <a:r>
              <a:rPr lang="en-US" b="1" u="sng" dirty="0"/>
              <a:t>Where are you currently at for your current level of training?</a:t>
            </a:r>
          </a:p>
          <a:p>
            <a:r>
              <a:rPr lang="en-US" dirty="0"/>
              <a:t>-SSI Systems Certification completed 100%</a:t>
            </a:r>
          </a:p>
          <a:p>
            <a:r>
              <a:rPr lang="en-US" dirty="0"/>
              <a:t>-SSI-Professional Certification at 94.5% of completion</a:t>
            </a:r>
          </a:p>
          <a:p>
            <a:r>
              <a:rPr lang="en-US" dirty="0"/>
              <a:t>-Non-SSI Systems Certification 18% of completion</a:t>
            </a:r>
          </a:p>
          <a:p>
            <a:r>
              <a:rPr lang="en-US" dirty="0"/>
              <a:t>-SSI Expert Certification at 97% of completion</a:t>
            </a:r>
          </a:p>
          <a:p>
            <a:r>
              <a:rPr lang="en-US" b="1" u="sng" dirty="0"/>
              <a:t>What is your plan to maintain minimum standards?</a:t>
            </a:r>
          </a:p>
          <a:p>
            <a:r>
              <a:rPr lang="en-US" dirty="0"/>
              <a:t>-Encourage the Techs to complete training, link training completion to incentives and bonuses</a:t>
            </a:r>
          </a:p>
          <a:p>
            <a:r>
              <a:rPr lang="en-US" dirty="0"/>
              <a:t>-Give recognition for training advancement and completion in front of their peers</a:t>
            </a:r>
          </a:p>
          <a:p>
            <a:r>
              <a:rPr lang="en-US" b="1" u="sng" dirty="0"/>
              <a:t>What are your plans for training  your service department technicians, advisors, managers, ?</a:t>
            </a:r>
          </a:p>
          <a:p>
            <a:r>
              <a:rPr lang="en-US" b="1" u="sng" dirty="0"/>
              <a:t>Use every opportunity to enroll them in training available and coach them to help them to work together as a team to achieve their personal and the company goals </a:t>
            </a:r>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b="1" u="sng" dirty="0"/>
              <a:t>Strengths</a:t>
            </a:r>
          </a:p>
          <a:p>
            <a:endParaRPr lang="en-US" b="1" u="sng" dirty="0"/>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Expertise and Experience</a:t>
            </a:r>
            <a:r>
              <a:rPr lang="en-US" sz="1800" dirty="0">
                <a:effectLst/>
                <a:latin typeface="Calibri" panose="020F0502020204030204" pitchFamily="34" charset="0"/>
                <a:ea typeface="Calibri" panose="020F0502020204030204" pitchFamily="34" charset="0"/>
                <a:cs typeface="Times New Roman" panose="02020603050405020304" pitchFamily="18" charset="0"/>
              </a:rPr>
              <a:t>: Skilled technicians with specialized truck service knowledge.</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Brand Loyalty</a:t>
            </a:r>
            <a:r>
              <a:rPr lang="en-US" sz="1800" dirty="0">
                <a:effectLst/>
                <a:latin typeface="Calibri" panose="020F0502020204030204" pitchFamily="34" charset="0"/>
                <a:ea typeface="Calibri" panose="020F0502020204030204" pitchFamily="34" charset="0"/>
                <a:cs typeface="Times New Roman" panose="02020603050405020304" pitchFamily="18" charset="0"/>
              </a:rPr>
              <a:t>: Established reputation associated with the truck brand, attracting customers for service.</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Comprehensive Services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Ability to provide various services, including maintenance, repairs, and parts installation.</a:t>
            </a:r>
          </a:p>
          <a:p>
            <a:pPr marL="342900" marR="0" lvl="0" indent="-342900">
              <a:spcBef>
                <a:spcPts val="0"/>
              </a:spcBef>
              <a:spcAft>
                <a:spcPts val="0"/>
              </a:spcAft>
              <a:buFont typeface="+mj-lt"/>
              <a:buAutoNum type="arabicPeriod"/>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Customer Relationships</a:t>
            </a:r>
            <a:r>
              <a:rPr lang="en-US" sz="1800" dirty="0">
                <a:effectLst/>
                <a:latin typeface="Calibri" panose="020F0502020204030204" pitchFamily="34" charset="0"/>
                <a:ea typeface="Calibri" panose="020F0502020204030204" pitchFamily="34" charset="0"/>
                <a:cs typeface="Times New Roman" panose="02020603050405020304" pitchFamily="18" charset="0"/>
              </a:rPr>
              <a:t>: Established relationships with local businesses and fleets, leading to repeat customers.</a:t>
            </a:r>
          </a:p>
          <a:p>
            <a:r>
              <a:rPr lang="en-US" sz="1800" b="1" dirty="0">
                <a:effectLst/>
                <a:latin typeface="Calibri" panose="020F0502020204030204" pitchFamily="34" charset="0"/>
                <a:ea typeface="Calibri" panose="020F0502020204030204" pitchFamily="34" charset="0"/>
                <a:cs typeface="Times New Roman" panose="02020603050405020304" pitchFamily="18" charset="0"/>
              </a:rPr>
              <a:t>Access to OEM Parts</a:t>
            </a:r>
            <a:r>
              <a:rPr lang="en-US" sz="1800" dirty="0">
                <a:effectLst/>
                <a:latin typeface="Calibri" panose="020F0502020204030204" pitchFamily="34" charset="0"/>
                <a:ea typeface="Calibri" panose="020F0502020204030204" pitchFamily="34" charset="0"/>
                <a:cs typeface="Times New Roman" panose="02020603050405020304" pitchFamily="18" charset="0"/>
              </a:rPr>
              <a:t>: Direct access to original equipment manufacturer (OEM) parts ensures quality and reliability</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u="sng" dirty="0">
                <a:latin typeface="Calibri" panose="020F0502020204030204" pitchFamily="34" charset="0"/>
                <a:cs typeface="Calibri" panose="020F0502020204030204" pitchFamily="34" charset="0"/>
              </a:rPr>
              <a:t>Weaknesses</a:t>
            </a:r>
          </a:p>
          <a:p>
            <a:endParaRPr lang="en-US" b="1" u="sng" dirty="0">
              <a:latin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High Operational Costs</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Maintenance of specialized equipment and technician training can be expensive.</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Limited Space</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Physical constraints may limit the ability to service multiple vehicles simultaneously.</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Dependency on Local Economy</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Fluctuations in the local economy can affect service demand, especially from fleet clients.</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Staff Turnover</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Challenges in retaining skilled technicians due to industry-wide labor shortages can impact service quality.</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mj-lt"/>
              <a:buAutoNum type="arabicPeriod"/>
              <a:tabLst>
                <a:tab pos="457200" algn="l"/>
              </a:tabLst>
            </a:pPr>
            <a:r>
              <a:rPr lang="en-US" sz="1800" b="1"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Scheduling Difficulties</a:t>
            </a:r>
            <a:r>
              <a:rPr lang="en-US" sz="1800" dirty="0">
                <a:solidFill>
                  <a:srgbClr val="121512"/>
                </a:solidFill>
                <a:effectLst/>
                <a:latin typeface="Calibri" panose="020F0502020204030204" pitchFamily="34" charset="0"/>
                <a:ea typeface="Times New Roman" panose="02020603050405020304" pitchFamily="18" charset="0"/>
                <a:cs typeface="Calibri" panose="020F0502020204030204" pitchFamily="34" charset="0"/>
              </a:rPr>
              <a:t>: Difficulty in managing appointments can lead to customer dissatisfaction.</a:t>
            </a:r>
            <a:endParaRPr lang="en-US" sz="1800" dirty="0">
              <a:solidFill>
                <a:srgbClr val="121512"/>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TM03457496[[fn=Parallax]]</Template>
  <TotalTime>609</TotalTime>
  <Words>1547</Words>
  <Application>Microsoft Office PowerPoint</Application>
  <PresentationFormat>Widescreen</PresentationFormat>
  <Paragraphs>170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-apple-system</vt:lpstr>
      <vt:lpstr>Arial</vt:lpstr>
      <vt:lpstr>Calibri</vt:lpstr>
      <vt:lpstr>Corbel</vt:lpstr>
      <vt:lpstr>Parallax</vt:lpstr>
      <vt:lpstr>ATDHomework </vt:lpstr>
      <vt:lpstr>  Analyze Cost of Labor   </vt:lpstr>
      <vt:lpstr> Changes in Expense Structure    </vt:lpstr>
      <vt:lpstr> Productivity &amp; Proficiency   </vt:lpstr>
      <vt:lpstr> Facility   </vt:lpstr>
      <vt:lpstr>PowerPoint Presentation</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Oliver Espinoza</cp:lastModifiedBy>
  <cp:revision>18</cp:revision>
  <cp:lastPrinted>2024-09-07T18:17:26Z</cp:lastPrinted>
  <dcterms:created xsi:type="dcterms:W3CDTF">2022-12-04T13:10:55Z</dcterms:created>
  <dcterms:modified xsi:type="dcterms:W3CDTF">2024-09-07T18:44:35Z</dcterms:modified>
</cp:coreProperties>
</file>