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lsm" ContentType="application/vnd.ms-excel.sheet.macroEnabled.12"/>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26" r:id="rId1"/>
  </p:sldMasterIdLst>
  <p:sldIdLst>
    <p:sldId id="256" r:id="rId2"/>
    <p:sldId id="270" r:id="rId3"/>
    <p:sldId id="271" r:id="rId4"/>
    <p:sldId id="272" r:id="rId5"/>
    <p:sldId id="273" r:id="rId6"/>
    <p:sldId id="275" r:id="rId7"/>
    <p:sldId id="274"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01E1AB3-4462-4119-9900-2D6961A7B6D4}" v="13" dt="2024-09-01T18:22:08.52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04" d="100"/>
          <a:sy n="104" d="100"/>
        </p:scale>
        <p:origin x="138" y="2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hnnie Dixon" userId="250d54f9-6931-4570-b601-c06be376b237" providerId="ADAL" clId="{C01E1AB3-4462-4119-9900-2D6961A7B6D4}"/>
    <pc:docChg chg="undo custSel modSld">
      <pc:chgData name="Johnnie Dixon" userId="250d54f9-6931-4570-b601-c06be376b237" providerId="ADAL" clId="{C01E1AB3-4462-4119-9900-2D6961A7B6D4}" dt="2024-09-01T18:24:25.776" v="1662" actId="313"/>
      <pc:docMkLst>
        <pc:docMk/>
      </pc:docMkLst>
      <pc:sldChg chg="addSp delSp modSp mod setBg">
        <pc:chgData name="Johnnie Dixon" userId="250d54f9-6931-4570-b601-c06be376b237" providerId="ADAL" clId="{C01E1AB3-4462-4119-9900-2D6961A7B6D4}" dt="2024-09-01T18:23:05.059" v="1661" actId="20577"/>
        <pc:sldMkLst>
          <pc:docMk/>
          <pc:sldMk cId="407074056" sldId="256"/>
        </pc:sldMkLst>
        <pc:spChg chg="mod">
          <ac:chgData name="Johnnie Dixon" userId="250d54f9-6931-4570-b601-c06be376b237" providerId="ADAL" clId="{C01E1AB3-4462-4119-9900-2D6961A7B6D4}" dt="2024-09-01T18:23:05.059" v="1661" actId="20577"/>
          <ac:spMkLst>
            <pc:docMk/>
            <pc:sldMk cId="407074056" sldId="256"/>
            <ac:spMk id="2" creationId="{3E0A9F39-3A40-DAF5-FB29-F9EF6B43BC8E}"/>
          </ac:spMkLst>
        </pc:spChg>
        <pc:spChg chg="mod ord">
          <ac:chgData name="Johnnie Dixon" userId="250d54f9-6931-4570-b601-c06be376b237" providerId="ADAL" clId="{C01E1AB3-4462-4119-9900-2D6961A7B6D4}" dt="2024-09-01T18:22:09.510" v="1650" actId="26606"/>
          <ac:spMkLst>
            <pc:docMk/>
            <pc:sldMk cId="407074056" sldId="256"/>
            <ac:spMk id="3" creationId="{3D24D94E-9ADE-FBA4-4E04-F5102B2316CA}"/>
          </ac:spMkLst>
        </pc:spChg>
        <pc:spChg chg="add">
          <ac:chgData name="Johnnie Dixon" userId="250d54f9-6931-4570-b601-c06be376b237" providerId="ADAL" clId="{C01E1AB3-4462-4119-9900-2D6961A7B6D4}" dt="2024-09-01T18:22:09.510" v="1650" actId="26606"/>
          <ac:spMkLst>
            <pc:docMk/>
            <pc:sldMk cId="407074056" sldId="256"/>
            <ac:spMk id="6167" creationId="{A65AC7D1-EAA9-48F5-B509-60A7F50BF703}"/>
          </ac:spMkLst>
        </pc:spChg>
        <pc:spChg chg="add">
          <ac:chgData name="Johnnie Dixon" userId="250d54f9-6931-4570-b601-c06be376b237" providerId="ADAL" clId="{C01E1AB3-4462-4119-9900-2D6961A7B6D4}" dt="2024-09-01T18:22:09.510" v="1650" actId="26606"/>
          <ac:spMkLst>
            <pc:docMk/>
            <pc:sldMk cId="407074056" sldId="256"/>
            <ac:spMk id="6169" creationId="{D6320AF9-619A-4175-865B-5663E1AEF4C5}"/>
          </ac:spMkLst>
        </pc:spChg>
        <pc:spChg chg="add">
          <ac:chgData name="Johnnie Dixon" userId="250d54f9-6931-4570-b601-c06be376b237" providerId="ADAL" clId="{C01E1AB3-4462-4119-9900-2D6961A7B6D4}" dt="2024-09-01T18:22:09.510" v="1650" actId="26606"/>
          <ac:spMkLst>
            <pc:docMk/>
            <pc:sldMk cId="407074056" sldId="256"/>
            <ac:spMk id="6175" creationId="{7E018740-5C2B-4A41-AC1A-7E68D1EC1954}"/>
          </ac:spMkLst>
        </pc:spChg>
        <pc:spChg chg="add">
          <ac:chgData name="Johnnie Dixon" userId="250d54f9-6931-4570-b601-c06be376b237" providerId="ADAL" clId="{C01E1AB3-4462-4119-9900-2D6961A7B6D4}" dt="2024-09-01T18:22:09.510" v="1650" actId="26606"/>
          <ac:spMkLst>
            <pc:docMk/>
            <pc:sldMk cId="407074056" sldId="256"/>
            <ac:spMk id="6177" creationId="{166F75A4-C475-4941-8EE2-B80A06A2C1BB}"/>
          </ac:spMkLst>
        </pc:spChg>
        <pc:spChg chg="add">
          <ac:chgData name="Johnnie Dixon" userId="250d54f9-6931-4570-b601-c06be376b237" providerId="ADAL" clId="{C01E1AB3-4462-4119-9900-2D6961A7B6D4}" dt="2024-09-01T18:22:09.510" v="1650" actId="26606"/>
          <ac:spMkLst>
            <pc:docMk/>
            <pc:sldMk cId="407074056" sldId="256"/>
            <ac:spMk id="6179" creationId="{A032553A-72E8-4B0D-8405-FF9771C9AF05}"/>
          </ac:spMkLst>
        </pc:spChg>
        <pc:spChg chg="add">
          <ac:chgData name="Johnnie Dixon" userId="250d54f9-6931-4570-b601-c06be376b237" providerId="ADAL" clId="{C01E1AB3-4462-4119-9900-2D6961A7B6D4}" dt="2024-09-01T18:22:09.510" v="1650" actId="26606"/>
          <ac:spMkLst>
            <pc:docMk/>
            <pc:sldMk cId="407074056" sldId="256"/>
            <ac:spMk id="6181" creationId="{765800AC-C3B9-498E-87BC-29FAE4C76B21}"/>
          </ac:spMkLst>
        </pc:spChg>
        <pc:spChg chg="add">
          <ac:chgData name="Johnnie Dixon" userId="250d54f9-6931-4570-b601-c06be376b237" providerId="ADAL" clId="{C01E1AB3-4462-4119-9900-2D6961A7B6D4}" dt="2024-09-01T18:22:09.510" v="1650" actId="26606"/>
          <ac:spMkLst>
            <pc:docMk/>
            <pc:sldMk cId="407074056" sldId="256"/>
            <ac:spMk id="6183" creationId="{1F9D6ACB-2FF4-49F9-978A-E0D5327FC635}"/>
          </ac:spMkLst>
        </pc:spChg>
        <pc:spChg chg="add">
          <ac:chgData name="Johnnie Dixon" userId="250d54f9-6931-4570-b601-c06be376b237" providerId="ADAL" clId="{C01E1AB3-4462-4119-9900-2D6961A7B6D4}" dt="2024-09-01T18:22:09.510" v="1650" actId="26606"/>
          <ac:spMkLst>
            <pc:docMk/>
            <pc:sldMk cId="407074056" sldId="256"/>
            <ac:spMk id="6185" creationId="{A5EC319D-0FEA-4B95-A3EA-01E35672C95B}"/>
          </ac:spMkLst>
        </pc:spChg>
        <pc:grpChg chg="add">
          <ac:chgData name="Johnnie Dixon" userId="250d54f9-6931-4570-b601-c06be376b237" providerId="ADAL" clId="{C01E1AB3-4462-4119-9900-2D6961A7B6D4}" dt="2024-09-01T18:22:09.510" v="1650" actId="26606"/>
          <ac:grpSpMkLst>
            <pc:docMk/>
            <pc:sldMk cId="407074056" sldId="256"/>
            <ac:grpSpMk id="6155" creationId="{D6280969-F024-466D-A1DB-4F848C51DEF6}"/>
          </ac:grpSpMkLst>
        </pc:grpChg>
        <pc:picChg chg="add del mod">
          <ac:chgData name="Johnnie Dixon" userId="250d54f9-6931-4570-b601-c06be376b237" providerId="ADAL" clId="{C01E1AB3-4462-4119-9900-2D6961A7B6D4}" dt="2024-09-01T18:21:16.400" v="1644" actId="21"/>
          <ac:picMkLst>
            <pc:docMk/>
            <pc:sldMk cId="407074056" sldId="256"/>
            <ac:picMk id="6146" creationId="{C1993811-3878-2227-4768-0344B831497C}"/>
          </ac:picMkLst>
        </pc:picChg>
        <pc:picChg chg="add del mod">
          <ac:chgData name="Johnnie Dixon" userId="250d54f9-6931-4570-b601-c06be376b237" providerId="ADAL" clId="{C01E1AB3-4462-4119-9900-2D6961A7B6D4}" dt="2024-09-01T18:21:52.293" v="1647" actId="21"/>
          <ac:picMkLst>
            <pc:docMk/>
            <pc:sldMk cId="407074056" sldId="256"/>
            <ac:picMk id="6148" creationId="{B5293749-A8EA-9E82-68CB-8DCFA612F71F}"/>
          </ac:picMkLst>
        </pc:picChg>
        <pc:picChg chg="add mod">
          <ac:chgData name="Johnnie Dixon" userId="250d54f9-6931-4570-b601-c06be376b237" providerId="ADAL" clId="{C01E1AB3-4462-4119-9900-2D6961A7B6D4}" dt="2024-09-01T18:22:09.510" v="1650" actId="26606"/>
          <ac:picMkLst>
            <pc:docMk/>
            <pc:sldMk cId="407074056" sldId="256"/>
            <ac:picMk id="6150" creationId="{A86A31B1-DCDB-E711-757E-BE4058600C50}"/>
          </ac:picMkLst>
        </pc:picChg>
        <pc:cxnChg chg="add">
          <ac:chgData name="Johnnie Dixon" userId="250d54f9-6931-4570-b601-c06be376b237" providerId="ADAL" clId="{C01E1AB3-4462-4119-9900-2D6961A7B6D4}" dt="2024-09-01T18:22:09.510" v="1650" actId="26606"/>
          <ac:cxnSpMkLst>
            <pc:docMk/>
            <pc:sldMk cId="407074056" sldId="256"/>
            <ac:cxnSpMk id="6171" creationId="{063B6EC6-D752-4EE7-908B-F8F19E8C7FEA}"/>
          </ac:cxnSpMkLst>
        </pc:cxnChg>
        <pc:cxnChg chg="add">
          <ac:chgData name="Johnnie Dixon" userId="250d54f9-6931-4570-b601-c06be376b237" providerId="ADAL" clId="{C01E1AB3-4462-4119-9900-2D6961A7B6D4}" dt="2024-09-01T18:22:09.510" v="1650" actId="26606"/>
          <ac:cxnSpMkLst>
            <pc:docMk/>
            <pc:sldMk cId="407074056" sldId="256"/>
            <ac:cxnSpMk id="6173" creationId="{EFECD4E8-AD3E-4228-82A2-9461958EA94D}"/>
          </ac:cxnSpMkLst>
        </pc:cxnChg>
      </pc:sldChg>
      <pc:sldChg chg="modSp mod">
        <pc:chgData name="Johnnie Dixon" userId="250d54f9-6931-4570-b601-c06be376b237" providerId="ADAL" clId="{C01E1AB3-4462-4119-9900-2D6961A7B6D4}" dt="2024-09-01T18:24:25.776" v="1662" actId="313"/>
        <pc:sldMkLst>
          <pc:docMk/>
          <pc:sldMk cId="3799370086" sldId="269"/>
        </pc:sldMkLst>
        <pc:spChg chg="mod">
          <ac:chgData name="Johnnie Dixon" userId="250d54f9-6931-4570-b601-c06be376b237" providerId="ADAL" clId="{C01E1AB3-4462-4119-9900-2D6961A7B6D4}" dt="2024-09-01T18:24:25.776" v="1662" actId="313"/>
          <ac:spMkLst>
            <pc:docMk/>
            <pc:sldMk cId="3799370086" sldId="269"/>
            <ac:spMk id="3" creationId="{203A9D90-6288-FF85-A14B-EAAC61E0E9A8}"/>
          </ac:spMkLst>
        </pc:spChg>
      </pc:sldChg>
      <pc:sldChg chg="addSp delSp modSp mod setBg">
        <pc:chgData name="Johnnie Dixon" userId="250d54f9-6931-4570-b601-c06be376b237" providerId="ADAL" clId="{C01E1AB3-4462-4119-9900-2D6961A7B6D4}" dt="2024-09-01T18:19:50.393" v="1640" actId="255"/>
        <pc:sldMkLst>
          <pc:docMk/>
          <pc:sldMk cId="3899094933" sldId="275"/>
        </pc:sldMkLst>
        <pc:spChg chg="mod">
          <ac:chgData name="Johnnie Dixon" userId="250d54f9-6931-4570-b601-c06be376b237" providerId="ADAL" clId="{C01E1AB3-4462-4119-9900-2D6961A7B6D4}" dt="2024-09-01T18:19:50.393" v="1640" actId="255"/>
          <ac:spMkLst>
            <pc:docMk/>
            <pc:sldMk cId="3899094933" sldId="275"/>
            <ac:spMk id="2" creationId="{59831C91-AF3D-1566-FDD7-D48097D84AC0}"/>
          </ac:spMkLst>
        </pc:spChg>
        <pc:spChg chg="add del">
          <ac:chgData name="Johnnie Dixon" userId="250d54f9-6931-4570-b601-c06be376b237" providerId="ADAL" clId="{C01E1AB3-4462-4119-9900-2D6961A7B6D4}" dt="2024-09-01T18:05:22.262" v="955"/>
          <ac:spMkLst>
            <pc:docMk/>
            <pc:sldMk cId="3899094933" sldId="275"/>
            <ac:spMk id="3" creationId="{D7203F1C-8E18-9115-CD2F-625622287D49}"/>
          </ac:spMkLst>
        </pc:spChg>
        <pc:spChg chg="add del mod">
          <ac:chgData name="Johnnie Dixon" userId="250d54f9-6931-4570-b601-c06be376b237" providerId="ADAL" clId="{C01E1AB3-4462-4119-9900-2D6961A7B6D4}" dt="2024-09-01T18:11:21.828" v="1089" actId="478"/>
          <ac:spMkLst>
            <pc:docMk/>
            <pc:sldMk cId="3899094933" sldId="275"/>
            <ac:spMk id="7" creationId="{BDCF3493-268F-9765-DE44-53B5918B377F}"/>
          </ac:spMkLst>
        </pc:spChg>
        <pc:spChg chg="add del mod">
          <ac:chgData name="Johnnie Dixon" userId="250d54f9-6931-4570-b601-c06be376b237" providerId="ADAL" clId="{C01E1AB3-4462-4119-9900-2D6961A7B6D4}" dt="2024-09-01T18:13:32.510" v="1119"/>
          <ac:spMkLst>
            <pc:docMk/>
            <pc:sldMk cId="3899094933" sldId="275"/>
            <ac:spMk id="9" creationId="{23A4D462-5F43-0F4A-88C1-E755E638221F}"/>
          </ac:spMkLst>
        </pc:spChg>
        <pc:spChg chg="add del">
          <ac:chgData name="Johnnie Dixon" userId="250d54f9-6931-4570-b601-c06be376b237" providerId="ADAL" clId="{C01E1AB3-4462-4119-9900-2D6961A7B6D4}" dt="2024-09-01T18:14:11.877" v="1123" actId="26606"/>
          <ac:spMkLst>
            <pc:docMk/>
            <pc:sldMk cId="3899094933" sldId="275"/>
            <ac:spMk id="15" creationId="{2D94F95D-89EF-455B-9F54-0F4231363A8B}"/>
          </ac:spMkLst>
        </pc:spChg>
        <pc:spChg chg="add del">
          <ac:chgData name="Johnnie Dixon" userId="250d54f9-6931-4570-b601-c06be376b237" providerId="ADAL" clId="{C01E1AB3-4462-4119-9900-2D6961A7B6D4}" dt="2024-09-01T18:14:11.877" v="1123" actId="26606"/>
          <ac:spMkLst>
            <pc:docMk/>
            <pc:sldMk cId="3899094933" sldId="275"/>
            <ac:spMk id="28" creationId="{A1AE21A0-AA96-4557-AB48-66255CF0AD7F}"/>
          </ac:spMkLst>
        </pc:spChg>
        <pc:grpChg chg="add del">
          <ac:chgData name="Johnnie Dixon" userId="250d54f9-6931-4570-b601-c06be376b237" providerId="ADAL" clId="{C01E1AB3-4462-4119-9900-2D6961A7B6D4}" dt="2024-09-01T18:14:11.877" v="1123" actId="26606"/>
          <ac:grpSpMkLst>
            <pc:docMk/>
            <pc:sldMk cId="3899094933" sldId="275"/>
            <ac:grpSpMk id="17" creationId="{612B9F8D-6DD1-481E-8CCE-81A7EEB15F57}"/>
          </ac:grpSpMkLst>
        </pc:grpChg>
        <pc:graphicFrameChg chg="add mod">
          <ac:chgData name="Johnnie Dixon" userId="250d54f9-6931-4570-b601-c06be376b237" providerId="ADAL" clId="{C01E1AB3-4462-4119-9900-2D6961A7B6D4}" dt="2024-09-01T18:05:06.512" v="954"/>
          <ac:graphicFrameMkLst>
            <pc:docMk/>
            <pc:sldMk cId="3899094933" sldId="275"/>
            <ac:graphicFrameMk id="4" creationId="{D9BEE64F-3836-4DDF-444A-CBFBBCDA55E4}"/>
          </ac:graphicFrameMkLst>
        </pc:graphicFrameChg>
        <pc:graphicFrameChg chg="add del mod modGraphic">
          <ac:chgData name="Johnnie Dixon" userId="250d54f9-6931-4570-b601-c06be376b237" providerId="ADAL" clId="{C01E1AB3-4462-4119-9900-2D6961A7B6D4}" dt="2024-09-01T18:11:41.486" v="1104" actId="478"/>
          <ac:graphicFrameMkLst>
            <pc:docMk/>
            <pc:sldMk cId="3899094933" sldId="275"/>
            <ac:graphicFrameMk id="5" creationId="{2E3B2E76-0671-95BF-54E4-D2BCCD40A794}"/>
          </ac:graphicFrameMkLst>
        </pc:graphicFrameChg>
        <pc:graphicFrameChg chg="add mod modGraphic">
          <ac:chgData name="Johnnie Dixon" userId="250d54f9-6931-4570-b601-c06be376b237" providerId="ADAL" clId="{C01E1AB3-4462-4119-9900-2D6961A7B6D4}" dt="2024-09-01T18:14:26.444" v="1132" actId="26606"/>
          <ac:graphicFrameMkLst>
            <pc:docMk/>
            <pc:sldMk cId="3899094933" sldId="275"/>
            <ac:graphicFrameMk id="10" creationId="{2E99352B-6E6F-C435-0BDA-67D925F12E90}"/>
          </ac:graphicFrameMkLst>
        </pc:graphicFrame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042281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796791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0672788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279863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2571372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51601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9/1/2024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9941181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5970446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16208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051898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9/1/2024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39234775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9/1/2024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522998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9/1/2024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18397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9/1/2024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049295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9/1/2024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11657301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9/1/2024</a:t>
            </a:fld>
            <a:endParaRPr lang="en-US" dirty="0"/>
          </a:p>
        </p:txBody>
      </p:sp>
    </p:spTree>
    <p:extLst>
      <p:ext uri="{BB962C8B-B14F-4D97-AF65-F5344CB8AC3E}">
        <p14:creationId xmlns:p14="http://schemas.microsoft.com/office/powerpoint/2010/main" val="18364354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9/1/2024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52426412"/>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package" Target="../embeddings/Microsoft_Excel_Macro-Enabled_Worksheet.xlsm"/><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155" name="Group 6154">
            <a:extLst>
              <a:ext uri="{FF2B5EF4-FFF2-40B4-BE49-F238E27FC236}">
                <a16:creationId xmlns:a16="http://schemas.microsoft.com/office/drawing/2014/main" id="{D6280969-F024-466D-A1DB-4F848C51DEF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6156" name="Straight Connector 6155">
              <a:extLst>
                <a:ext uri="{FF2B5EF4-FFF2-40B4-BE49-F238E27FC236}">
                  <a16:creationId xmlns:a16="http://schemas.microsoft.com/office/drawing/2014/main" id="{63FDD802-E6D8-4979-A1B9-BA705AE4DA8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6157" name="Straight Connector 6156">
              <a:extLst>
                <a:ext uri="{FF2B5EF4-FFF2-40B4-BE49-F238E27FC236}">
                  <a16:creationId xmlns:a16="http://schemas.microsoft.com/office/drawing/2014/main" id="{BDE509DD-4B76-45F0-8144-02F1D7E1AE0C}"/>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6158" name="Rectangle 23">
              <a:extLst>
                <a:ext uri="{FF2B5EF4-FFF2-40B4-BE49-F238E27FC236}">
                  <a16:creationId xmlns:a16="http://schemas.microsoft.com/office/drawing/2014/main" id="{FEAEFD53-0220-48B1-9EA8-3EAE151E84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6159" name="Rectangle 25">
              <a:extLst>
                <a:ext uri="{FF2B5EF4-FFF2-40B4-BE49-F238E27FC236}">
                  <a16:creationId xmlns:a16="http://schemas.microsoft.com/office/drawing/2014/main" id="{92E7FABD-916D-4FF9-B5F3-44E53AFD39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6160" name="Isosceles Triangle 6159">
              <a:extLst>
                <a:ext uri="{FF2B5EF4-FFF2-40B4-BE49-F238E27FC236}">
                  <a16:creationId xmlns:a16="http://schemas.microsoft.com/office/drawing/2014/main" id="{826F9772-AEFE-4C6D-82B6-1207069B86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6161" name="Rectangle 27">
              <a:extLst>
                <a:ext uri="{FF2B5EF4-FFF2-40B4-BE49-F238E27FC236}">
                  <a16:creationId xmlns:a16="http://schemas.microsoft.com/office/drawing/2014/main" id="{ACFBF3A9-B76A-4B4B-B6D7-CA4651F5C9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6162" name="Rectangle 28">
              <a:extLst>
                <a:ext uri="{FF2B5EF4-FFF2-40B4-BE49-F238E27FC236}">
                  <a16:creationId xmlns:a16="http://schemas.microsoft.com/office/drawing/2014/main" id="{BF0FAA0A-B682-4A83-BDD8-BCE0AB41C2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6163" name="Rectangle 29">
              <a:extLst>
                <a:ext uri="{FF2B5EF4-FFF2-40B4-BE49-F238E27FC236}">
                  <a16:creationId xmlns:a16="http://schemas.microsoft.com/office/drawing/2014/main" id="{7874A013-E5E2-4AE1-8E93-029A2B41EB7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6164" name="Isosceles Triangle 6163">
              <a:extLst>
                <a:ext uri="{FF2B5EF4-FFF2-40B4-BE49-F238E27FC236}">
                  <a16:creationId xmlns:a16="http://schemas.microsoft.com/office/drawing/2014/main" id="{4355329E-E608-4F7A-B4EF-8FEF07D7552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6165" name="Isosceles Triangle 6164">
              <a:extLst>
                <a:ext uri="{FF2B5EF4-FFF2-40B4-BE49-F238E27FC236}">
                  <a16:creationId xmlns:a16="http://schemas.microsoft.com/office/drawing/2014/main" id="{53D9BFDF-B250-44FF-9BD7-C204EFBFC19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useBgFill="1">
        <p:nvSpPr>
          <p:cNvPr id="6167" name="Rectangle 6166">
            <a:extLst>
              <a:ext uri="{FF2B5EF4-FFF2-40B4-BE49-F238E27FC236}">
                <a16:creationId xmlns:a16="http://schemas.microsoft.com/office/drawing/2014/main" id="{A65AC7D1-EAA9-48F5-B509-60A7F50BF7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6169" name="Rectangle 6168">
            <a:extLst>
              <a:ext uri="{FF2B5EF4-FFF2-40B4-BE49-F238E27FC236}">
                <a16:creationId xmlns:a16="http://schemas.microsoft.com/office/drawing/2014/main" id="{D6320AF9-619A-4175-865B-5663E1AEF4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171" name="Straight Connector 6170">
            <a:extLst>
              <a:ext uri="{FF2B5EF4-FFF2-40B4-BE49-F238E27FC236}">
                <a16:creationId xmlns:a16="http://schemas.microsoft.com/office/drawing/2014/main" id="{063B6EC6-D752-4EE7-908B-F8F19E8C7FE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11313" y="0"/>
            <a:ext cx="1219200" cy="6858000"/>
          </a:xfrm>
          <a:prstGeom prst="line">
            <a:avLst/>
          </a:prstGeom>
          <a:ln w="9525">
            <a:solidFill>
              <a:schemeClr val="accent1">
                <a:lumMod val="75000"/>
              </a:schemeClr>
            </a:solidFill>
          </a:ln>
        </p:spPr>
        <p:style>
          <a:lnRef idx="2">
            <a:schemeClr val="accent1"/>
          </a:lnRef>
          <a:fillRef idx="0">
            <a:schemeClr val="accent1"/>
          </a:fillRef>
          <a:effectRef idx="1">
            <a:schemeClr val="accent1"/>
          </a:effectRef>
          <a:fontRef idx="minor">
            <a:schemeClr val="tx1"/>
          </a:fontRef>
        </p:style>
      </p:cxnSp>
      <p:cxnSp>
        <p:nvCxnSpPr>
          <p:cNvPr id="6173" name="Straight Connector 6172">
            <a:extLst>
              <a:ext uri="{FF2B5EF4-FFF2-40B4-BE49-F238E27FC236}">
                <a16:creationId xmlns:a16="http://schemas.microsoft.com/office/drawing/2014/main" id="{EFECD4E8-AD3E-4228-82A2-9461958EA94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3290979" y="3681413"/>
            <a:ext cx="4763558" cy="3176587"/>
          </a:xfrm>
          <a:prstGeom prst="line">
            <a:avLst/>
          </a:prstGeom>
          <a:ln w="9525">
            <a:solidFill>
              <a:schemeClr val="tx1">
                <a:lumMod val="50000"/>
                <a:lumOff val="50000"/>
                <a:alpha val="80000"/>
              </a:schemeClr>
            </a:solidFill>
          </a:ln>
        </p:spPr>
        <p:style>
          <a:lnRef idx="2">
            <a:schemeClr val="accent1"/>
          </a:lnRef>
          <a:fillRef idx="0">
            <a:schemeClr val="accent1"/>
          </a:fillRef>
          <a:effectRef idx="1">
            <a:schemeClr val="accent1"/>
          </a:effectRef>
          <a:fontRef idx="minor">
            <a:schemeClr val="tx1"/>
          </a:fontRef>
        </p:style>
      </p:cxnSp>
      <p:sp>
        <p:nvSpPr>
          <p:cNvPr id="6175" name="Rectangle 23">
            <a:extLst>
              <a:ext uri="{FF2B5EF4-FFF2-40B4-BE49-F238E27FC236}">
                <a16:creationId xmlns:a16="http://schemas.microsoft.com/office/drawing/2014/main" id="{7E018740-5C2B-4A41-AC1A-7E68D1EC1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2568"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6177" name="Rectangle 25">
            <a:extLst>
              <a:ext uri="{FF2B5EF4-FFF2-40B4-BE49-F238E27FC236}">
                <a16:creationId xmlns:a16="http://schemas.microsoft.com/office/drawing/2014/main" id="{166F75A4-C475-4941-8EE2-B80A06A2C1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4534"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6179" name="Isosceles Triangle 6178">
            <a:extLst>
              <a:ext uri="{FF2B5EF4-FFF2-40B4-BE49-F238E27FC236}">
                <a16:creationId xmlns:a16="http://schemas.microsoft.com/office/drawing/2014/main" id="{A032553A-72E8-4B0D-8405-FF9771C9AF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33425"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6181" name="Rectangle 27">
            <a:extLst>
              <a:ext uri="{FF2B5EF4-FFF2-40B4-BE49-F238E27FC236}">
                <a16:creationId xmlns:a16="http://schemas.microsoft.com/office/drawing/2014/main" id="{765800AC-C3B9-498E-87BC-29FAE4C76B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5592"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6183" name="Isosceles Triangle 6182">
            <a:extLst>
              <a:ext uri="{FF2B5EF4-FFF2-40B4-BE49-F238E27FC236}">
                <a16:creationId xmlns:a16="http://schemas.microsoft.com/office/drawing/2014/main" id="{1F9D6ACB-2FF4-49F9-978A-E0D5327FC6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72758"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6185" name="Freeform: Shape 6184">
            <a:extLst>
              <a:ext uri="{FF2B5EF4-FFF2-40B4-BE49-F238E27FC236}">
                <a16:creationId xmlns:a16="http://schemas.microsoft.com/office/drawing/2014/main" id="{A5EC319D-0FEA-4B95-A3EA-01E35672C9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97631" y="-8467"/>
            <a:ext cx="5994369" cy="6866467"/>
          </a:xfrm>
          <a:custGeom>
            <a:avLst/>
            <a:gdLst>
              <a:gd name="connsiteX0" fmla="*/ 0 w 5994369"/>
              <a:gd name="connsiteY0" fmla="*/ 0 h 6866467"/>
              <a:gd name="connsiteX1" fmla="*/ 1249825 w 5994369"/>
              <a:gd name="connsiteY1" fmla="*/ 0 h 6866467"/>
              <a:gd name="connsiteX2" fmla="*/ 1249825 w 5994369"/>
              <a:gd name="connsiteY2" fmla="*/ 8467 h 6866467"/>
              <a:gd name="connsiteX3" fmla="*/ 5994369 w 5994369"/>
              <a:gd name="connsiteY3" fmla="*/ 8467 h 6866467"/>
              <a:gd name="connsiteX4" fmla="*/ 5994369 w 5994369"/>
              <a:gd name="connsiteY4" fmla="*/ 6866467 h 6866467"/>
              <a:gd name="connsiteX5" fmla="*/ 1249825 w 5994369"/>
              <a:gd name="connsiteY5" fmla="*/ 6866467 h 6866467"/>
              <a:gd name="connsiteX6" fmla="*/ 1109382 w 5994369"/>
              <a:gd name="connsiteY6" fmla="*/ 6866467 h 6866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94369" h="6866467">
                <a:moveTo>
                  <a:pt x="0" y="0"/>
                </a:moveTo>
                <a:lnTo>
                  <a:pt x="1249825" y="0"/>
                </a:lnTo>
                <a:lnTo>
                  <a:pt x="1249825" y="8467"/>
                </a:lnTo>
                <a:lnTo>
                  <a:pt x="5994369" y="8467"/>
                </a:lnTo>
                <a:lnTo>
                  <a:pt x="5994369" y="6866467"/>
                </a:lnTo>
                <a:lnTo>
                  <a:pt x="1249825" y="6866467"/>
                </a:lnTo>
                <a:lnTo>
                  <a:pt x="1109382" y="68664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7181723" y="609600"/>
            <a:ext cx="4512989" cy="2227730"/>
          </a:xfrm>
        </p:spPr>
        <p:txBody>
          <a:bodyPr vert="horz" lIns="91440" tIns="45720" rIns="91440" bIns="45720" rtlCol="0" anchor="ctr">
            <a:normAutofit/>
          </a:bodyPr>
          <a:lstStyle/>
          <a:p>
            <a:pPr algn="l"/>
            <a:r>
              <a:rPr lang="en-US" sz="3600" dirty="0">
                <a:solidFill>
                  <a:srgbClr val="FFFFFF"/>
                </a:solidFill>
              </a:rPr>
              <a:t>ATD Service Homework </a:t>
            </a:r>
            <a:br>
              <a:rPr lang="en-US" sz="3600" dirty="0">
                <a:solidFill>
                  <a:srgbClr val="FFFFFF"/>
                </a:solidFill>
              </a:rPr>
            </a:br>
            <a:r>
              <a:rPr lang="en-US" sz="3600" dirty="0">
                <a:solidFill>
                  <a:srgbClr val="FFFFFF"/>
                </a:solidFill>
              </a:rPr>
              <a:t>ATD 051-92</a:t>
            </a:r>
          </a:p>
        </p:txBody>
      </p:sp>
      <p:pic>
        <p:nvPicPr>
          <p:cNvPr id="6150" name="Picture 6" descr="Shealy Truck Center About Our History">
            <a:extLst>
              <a:ext uri="{FF2B5EF4-FFF2-40B4-BE49-F238E27FC236}">
                <a16:creationId xmlns:a16="http://schemas.microsoft.com/office/drawing/2014/main" id="{A86A31B1-DCDB-E711-757E-BE4058600C50}"/>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57251" y="2340522"/>
            <a:ext cx="3856774" cy="2265854"/>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7181725" y="2837329"/>
            <a:ext cx="4512988" cy="3317938"/>
          </a:xfrm>
        </p:spPr>
        <p:txBody>
          <a:bodyPr vert="horz" lIns="91440" tIns="45720" rIns="91440" bIns="45720" rtlCol="0" anchor="t">
            <a:normAutofit/>
          </a:bodyPr>
          <a:lstStyle/>
          <a:p>
            <a:pPr algn="l">
              <a:buFont typeface="Wingdings 3" charset="2"/>
              <a:buChar char=""/>
            </a:pPr>
            <a:r>
              <a:rPr lang="en-US" dirty="0">
                <a:solidFill>
                  <a:srgbClr val="FFFFFF"/>
                </a:solidFill>
              </a:rPr>
              <a:t>SHEALY TRUCK CENTER </a:t>
            </a:r>
          </a:p>
          <a:p>
            <a:pPr algn="l">
              <a:buFont typeface="Wingdings 3" charset="2"/>
              <a:buChar char=""/>
            </a:pPr>
            <a:r>
              <a:rPr lang="en-US" dirty="0">
                <a:solidFill>
                  <a:srgbClr val="FFFFFF"/>
                </a:solidFill>
              </a:rPr>
              <a:t>Columbia S.C.</a:t>
            </a:r>
          </a:p>
          <a:p>
            <a:pPr algn="l">
              <a:buFont typeface="Wingdings 3" charset="2"/>
              <a:buChar char=""/>
            </a:pPr>
            <a:r>
              <a:rPr lang="en-US" dirty="0">
                <a:solidFill>
                  <a:srgbClr val="FFFFFF"/>
                </a:solidFill>
              </a:rPr>
              <a:t>Johnnie Dixon </a:t>
            </a:r>
          </a:p>
          <a:p>
            <a:pPr algn="l">
              <a:buFont typeface="Wingdings 3" charset="2"/>
              <a:buChar char=""/>
            </a:pPr>
            <a:endParaRPr lang="en-US" dirty="0">
              <a:solidFill>
                <a:srgbClr val="FFFFFF"/>
              </a:solidFill>
            </a:endParaRP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r>
              <a:rPr lang="en-US" dirty="0"/>
              <a:t>Mobile service </a:t>
            </a:r>
          </a:p>
          <a:p>
            <a:r>
              <a:rPr lang="en-US" dirty="0"/>
              <a:t>FSL(Full Service Lease )</a:t>
            </a:r>
          </a:p>
          <a:p>
            <a:r>
              <a:rPr lang="en-US" dirty="0"/>
              <a:t>Training </a:t>
            </a:r>
          </a:p>
          <a:p>
            <a:r>
              <a:rPr lang="en-US" dirty="0"/>
              <a:t>Advertising /Exposure </a:t>
            </a:r>
          </a:p>
          <a:p>
            <a:r>
              <a:rPr lang="en-US" dirty="0"/>
              <a:t>Multi brand dealer </a:t>
            </a:r>
          </a:p>
          <a:p>
            <a:r>
              <a:rPr lang="en-US" dirty="0"/>
              <a:t>Class 5 to class 8 dealer along with trailers and Tico Spotters </a:t>
            </a:r>
          </a:p>
          <a:p>
            <a:r>
              <a:rPr lang="en-US" dirty="0"/>
              <a:t>New customers based off of product offerings </a:t>
            </a:r>
          </a:p>
          <a:p>
            <a:r>
              <a:rPr lang="en-US" dirty="0"/>
              <a:t>Offerings of all makes parts and all makes repairs </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r>
              <a:rPr lang="en-US" dirty="0"/>
              <a:t>Other repair facilities are willing to take employees , we have to make sure we have a work environment that makes our people not entertain that .</a:t>
            </a:r>
          </a:p>
          <a:p>
            <a:r>
              <a:rPr lang="en-US" dirty="0"/>
              <a:t>OEM product supply , if the OEM cannot et us the product we are not able to get it out on the street to keep the customer coining back to us .</a:t>
            </a:r>
          </a:p>
          <a:p>
            <a:r>
              <a:rPr lang="en-US" dirty="0"/>
              <a:t>Parts supplies from our OEM while it is getting better it is still effecting our operations </a:t>
            </a:r>
          </a:p>
          <a:p>
            <a:r>
              <a:rPr lang="en-US" dirty="0"/>
              <a:t>Economy softening  really turning down </a:t>
            </a:r>
          </a:p>
          <a:p>
            <a:r>
              <a:rPr lang="en-US" dirty="0"/>
              <a:t>Shortage of experienced people  </a:t>
            </a:r>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r>
              <a:rPr lang="en-US" dirty="0"/>
              <a:t>Grow our personal , get them engaged with our mission to give our customer such great service we are the only ones they want to come to </a:t>
            </a:r>
          </a:p>
          <a:p>
            <a:r>
              <a:rPr lang="en-US" dirty="0"/>
              <a:t>Grow our sales by not “UPSELLING” But selling what the customer needs , what could be a costly repair or breakdown later .</a:t>
            </a:r>
          </a:p>
          <a:p>
            <a:r>
              <a:rPr lang="en-US" dirty="0"/>
              <a:t>Increase throughput and minimize dwell time .</a:t>
            </a:r>
          </a:p>
          <a:p>
            <a:r>
              <a:rPr lang="en-US" dirty="0"/>
              <a:t>Continue to work on communication within our organization </a:t>
            </a:r>
          </a:p>
          <a:p>
            <a:r>
              <a:rPr lang="en-US" dirty="0"/>
              <a:t>Emphasize that we are here to support on another but ultimately we are here to support our customers </a:t>
            </a:r>
          </a:p>
          <a:p>
            <a:r>
              <a:rPr lang="en-US" dirty="0"/>
              <a:t>Continue to train and grow with in out respective areas .</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r>
              <a:rPr lang="en-US" dirty="0"/>
              <a:t>Get and act on good feed back from employees and customer .</a:t>
            </a:r>
          </a:p>
          <a:p>
            <a:r>
              <a:rPr lang="en-US" dirty="0"/>
              <a:t>Continue to monitor our CSI score and reviews on the internet </a:t>
            </a:r>
          </a:p>
          <a:p>
            <a:r>
              <a:rPr lang="en-US" dirty="0"/>
              <a:t>Currently ranking 75 out of 246 Certified Uptime Dealers across the us which shows we work to flow the processes in place to support our customers needs and grown on that .</a:t>
            </a:r>
          </a:p>
          <a:p>
            <a:r>
              <a:rPr lang="en-US" dirty="0"/>
              <a:t>We work with our customers to help them get the best maybe not always the </a:t>
            </a:r>
            <a:r>
              <a:rPr lang="en-US" dirty="0" err="1"/>
              <a:t>fastes</a:t>
            </a:r>
            <a:r>
              <a:rPr lang="en-US" dirty="0"/>
              <a:t> solution for their needs but that also builds trust and repeat business. </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r>
              <a:rPr lang="en-US" dirty="0"/>
              <a:t>Going out with Account managers to help bring business into our facilities .</a:t>
            </a:r>
          </a:p>
          <a:p>
            <a:r>
              <a:rPr lang="en-US" dirty="0"/>
              <a:t>Speeding time with the customer to know what their needs are </a:t>
            </a:r>
          </a:p>
          <a:p>
            <a:r>
              <a:rPr lang="en-US" dirty="0"/>
              <a:t>Contently review to ensure we are taking care of our people </a:t>
            </a:r>
          </a:p>
          <a:p>
            <a:r>
              <a:rPr lang="en-US" dirty="0"/>
              <a:t>Staying engaged with the daily operations </a:t>
            </a:r>
          </a:p>
          <a:p>
            <a:r>
              <a:rPr lang="en-US" dirty="0"/>
              <a:t>Reviewing reports and paying attention to trends that can effect our operations in a negative way . Help steer out of a situation before it overcomes us </a:t>
            </a:r>
          </a:p>
          <a:p>
            <a:r>
              <a:rPr lang="en-US" dirty="0"/>
              <a:t>Continue to review training ensuring we are staying ahead of the need </a:t>
            </a:r>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590668407"/>
              </p:ext>
            </p:extLst>
          </p:nvPr>
        </p:nvGraphicFramePr>
        <p:xfrm>
          <a:off x="677334" y="1818624"/>
          <a:ext cx="9132492" cy="5643296"/>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Reduce Comebacks /rework </a:t>
                      </a:r>
                    </a:p>
                  </a:txBody>
                  <a:tcPr/>
                </a:tc>
                <a:tc>
                  <a:txBody>
                    <a:bodyPr/>
                    <a:lstStyle/>
                    <a:p>
                      <a:r>
                        <a:rPr lang="en-US" dirty="0"/>
                        <a:t>QC tech/Master Tech /Foreman /Service manager </a:t>
                      </a:r>
                    </a:p>
                  </a:txBody>
                  <a:tcPr/>
                </a:tc>
                <a:tc>
                  <a:txBody>
                    <a:bodyPr/>
                    <a:lstStyle/>
                    <a:p>
                      <a:r>
                        <a:rPr lang="en-US" dirty="0"/>
                        <a:t>Daily /On going </a:t>
                      </a:r>
                    </a:p>
                  </a:txBody>
                  <a:tcPr/>
                </a:tc>
                <a:extLst>
                  <a:ext uri="{0D108BD9-81ED-4DB2-BD59-A6C34878D82A}">
                    <a16:rowId xmlns:a16="http://schemas.microsoft.com/office/drawing/2014/main" val="2400365483"/>
                  </a:ext>
                </a:extLst>
              </a:tr>
              <a:tr h="565004">
                <a:tc>
                  <a:txBody>
                    <a:bodyPr/>
                    <a:lstStyle/>
                    <a:p>
                      <a:r>
                        <a:rPr lang="en-US" dirty="0"/>
                        <a:t>Training </a:t>
                      </a:r>
                    </a:p>
                  </a:txBody>
                  <a:tcPr/>
                </a:tc>
                <a:tc>
                  <a:txBody>
                    <a:bodyPr/>
                    <a:lstStyle/>
                    <a:p>
                      <a:r>
                        <a:rPr lang="en-US" dirty="0"/>
                        <a:t>Service Manager /Service Director </a:t>
                      </a:r>
                    </a:p>
                  </a:txBody>
                  <a:tcPr/>
                </a:tc>
                <a:tc>
                  <a:txBody>
                    <a:bodyPr/>
                    <a:lstStyle/>
                    <a:p>
                      <a:r>
                        <a:rPr lang="en-US" dirty="0"/>
                        <a:t>Monthly /End of year </a:t>
                      </a:r>
                    </a:p>
                  </a:txBody>
                  <a:tcPr/>
                </a:tc>
                <a:extLst>
                  <a:ext uri="{0D108BD9-81ED-4DB2-BD59-A6C34878D82A}">
                    <a16:rowId xmlns:a16="http://schemas.microsoft.com/office/drawing/2014/main" val="107845787"/>
                  </a:ext>
                </a:extLst>
              </a:tr>
              <a:tr h="565004">
                <a:tc>
                  <a:txBody>
                    <a:bodyPr/>
                    <a:lstStyle/>
                    <a:p>
                      <a:r>
                        <a:rPr lang="en-US" dirty="0"/>
                        <a:t>Increase sales on customer pay jobs by adding task for items that are needed not upselling </a:t>
                      </a:r>
                    </a:p>
                  </a:txBody>
                  <a:tcPr/>
                </a:tc>
                <a:tc>
                  <a:txBody>
                    <a:bodyPr/>
                    <a:lstStyle/>
                    <a:p>
                      <a:r>
                        <a:rPr lang="en-US" dirty="0"/>
                        <a:t>Service Advisor </a:t>
                      </a:r>
                    </a:p>
                  </a:txBody>
                  <a:tcPr/>
                </a:tc>
                <a:tc>
                  <a:txBody>
                    <a:bodyPr/>
                    <a:lstStyle/>
                    <a:p>
                      <a:r>
                        <a:rPr lang="en-US" dirty="0"/>
                        <a:t>Daily / December </a:t>
                      </a:r>
                    </a:p>
                  </a:txBody>
                  <a:tcPr/>
                </a:tc>
                <a:extLst>
                  <a:ext uri="{0D108BD9-81ED-4DB2-BD59-A6C34878D82A}">
                    <a16:rowId xmlns:a16="http://schemas.microsoft.com/office/drawing/2014/main" val="1530126605"/>
                  </a:ext>
                </a:extLst>
              </a:tr>
              <a:tr h="565004">
                <a:tc>
                  <a:txBody>
                    <a:bodyPr/>
                    <a:lstStyle/>
                    <a:p>
                      <a:r>
                        <a:rPr lang="en-US" dirty="0"/>
                        <a:t>Grow apprentices </a:t>
                      </a:r>
                    </a:p>
                  </a:txBody>
                  <a:tcPr/>
                </a:tc>
                <a:tc>
                  <a:txBody>
                    <a:bodyPr/>
                    <a:lstStyle/>
                    <a:p>
                      <a:r>
                        <a:rPr lang="en-US" dirty="0"/>
                        <a:t>Service Manger </a:t>
                      </a:r>
                    </a:p>
                  </a:txBody>
                  <a:tcPr/>
                </a:tc>
                <a:tc>
                  <a:txBody>
                    <a:bodyPr/>
                    <a:lstStyle/>
                    <a:p>
                      <a:r>
                        <a:rPr lang="en-US" dirty="0"/>
                        <a:t>May 2025</a:t>
                      </a:r>
                    </a:p>
                  </a:txBody>
                  <a:tcPr/>
                </a:tc>
                <a:extLst>
                  <a:ext uri="{0D108BD9-81ED-4DB2-BD59-A6C34878D82A}">
                    <a16:rowId xmlns:a16="http://schemas.microsoft.com/office/drawing/2014/main" val="1950345431"/>
                  </a:ext>
                </a:extLst>
              </a:tr>
              <a:tr h="565004">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6089133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dirty="0"/>
              <a:t>Synopsis:</a:t>
            </a:r>
          </a:p>
          <a:p>
            <a:r>
              <a:rPr lang="en-US" dirty="0"/>
              <a:t>Increasing labor sales needs to be sustainable increase not a rollercoaster .</a:t>
            </a:r>
          </a:p>
          <a:p>
            <a:r>
              <a:rPr lang="en-US" dirty="0"/>
              <a:t>Having the right tech on the repairs will not only increase profitability but decrease the chances of rework or comeback with is a direct expense and could cause issue with you  and the customer for future work .</a:t>
            </a:r>
          </a:p>
          <a:p>
            <a:r>
              <a:rPr lang="en-US" dirty="0"/>
              <a:t>Training has to be a the forefront as technology moves forward we need to make sure that can stay ahead of it as best a possible </a:t>
            </a:r>
          </a:p>
          <a:p>
            <a:r>
              <a:rPr lang="en-US" dirty="0"/>
              <a:t>Supporting our customers and personal will pay off in loyalty , respect ,trust and a long term relationship in business and growth </a:t>
            </a:r>
          </a:p>
          <a:p>
            <a:r>
              <a:rPr lang="en-US" dirty="0"/>
              <a:t>Make sure the we a setting everyone up for success from the intake of the repair to seeing them leave we need to ensure we have given that customer the experience he expects and deserves . </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chemeClr val="accent5">
                    <a:lumMod val="75000"/>
                  </a:schemeClr>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5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:Each day we are sent reports to review , Fix Op Vs. Objective with in this report we can see where we are trending towards daily .The information available to us will help us make small changes as we go through the month to help increase sales and profitability  </a:t>
            </a:r>
          </a:p>
          <a:p>
            <a:r>
              <a:rPr lang="en-US" sz="1800" b="0" i="0" u="none" strike="noStrike" baseline="0" dirty="0">
                <a:solidFill>
                  <a:srgbClr val="221E1F"/>
                </a:solidFill>
                <a:latin typeface="Calibri" panose="020F0502020204030204" pitchFamily="34" charset="0"/>
              </a:rPr>
              <a:t>Goals for improvement : Continue to watch and evaluate the reports as we go through the month , proactively ensure our techs are on production work orders providing our customers with the fastest  possible turn around </a:t>
            </a:r>
          </a:p>
          <a:p>
            <a:r>
              <a:rPr lang="en-US" sz="1800" b="0" i="0" u="none" strike="noStrike" baseline="0" dirty="0">
                <a:solidFill>
                  <a:srgbClr val="221E1F"/>
                </a:solidFill>
                <a:latin typeface="Calibri" panose="020F0502020204030204" pitchFamily="34" charset="0"/>
              </a:rPr>
              <a:t>Plans to achieve your goals : Work with the tech and service advisor to ensure they understand what goal we are trying to achieve , communicate with everyone the direction we are going and remind them how our job is to provide our customers with one stop shop and support so good they will think of us for all their needs which in turn will drive our sales goals </a:t>
            </a:r>
          </a:p>
          <a:p>
            <a:r>
              <a:rPr lang="en-US" sz="1800" b="0" i="0" u="none" strike="noStrike" baseline="0" dirty="0">
                <a:solidFill>
                  <a:srgbClr val="221E1F"/>
                </a:solidFill>
                <a:latin typeface="Calibri" panose="020F0502020204030204" pitchFamily="34" charset="0"/>
              </a:rPr>
              <a:t>Plans to evaluate your changes : Reports are reviewed daily , Toolbox meetings are help daily with techs and Sas alike to communicate happenings, plan for the day and stargaze on how we can be efficient and effective to help increase sales and production . We want to know the road blocks our people are facing to ensure we can remove them setting them up for success and better to service our customers </a:t>
            </a:r>
          </a:p>
          <a:p>
            <a:endParaRPr lang="en-US" dirty="0"/>
          </a:p>
        </p:txBody>
      </p:sp>
      <p:graphicFrame>
        <p:nvGraphicFramePr>
          <p:cNvPr id="10" name="Object 9">
            <a:extLst>
              <a:ext uri="{FF2B5EF4-FFF2-40B4-BE49-F238E27FC236}">
                <a16:creationId xmlns:a16="http://schemas.microsoft.com/office/drawing/2014/main" id="{16790443-EFAC-E7F9-8384-EE6875D87C52}"/>
              </a:ext>
            </a:extLst>
          </p:cNvPr>
          <p:cNvGraphicFramePr>
            <a:graphicFrameLocks noChangeAspect="1"/>
          </p:cNvGraphicFramePr>
          <p:nvPr>
            <p:extLst>
              <p:ext uri="{D42A27DB-BD31-4B8C-83A1-F6EECF244321}">
                <p14:modId xmlns:p14="http://schemas.microsoft.com/office/powerpoint/2010/main" val="3254577720"/>
              </p:ext>
            </p:extLst>
          </p:nvPr>
        </p:nvGraphicFramePr>
        <p:xfrm>
          <a:off x="6503784" y="576253"/>
          <a:ext cx="5133975" cy="2428875"/>
        </p:xfrm>
        <a:graphic>
          <a:graphicData uri="http://schemas.openxmlformats.org/presentationml/2006/ole">
            <mc:AlternateContent xmlns:mc="http://schemas.openxmlformats.org/markup-compatibility/2006">
              <mc:Choice xmlns:v="urn:schemas-microsoft-com:vml" Requires="v">
                <p:oleObj name="Macro-Enabled Worksheet" r:id="rId2" imgW="5133827" imgH="2429048" progId="Excel.SheetMacroEnabled.12">
                  <p:embed/>
                </p:oleObj>
              </mc:Choice>
              <mc:Fallback>
                <p:oleObj name="Macro-Enabled Worksheet" r:id="rId2" imgW="5133827" imgH="2429048" progId="Excel.SheetMacroEnabled.12">
                  <p:embed/>
                  <p:pic>
                    <p:nvPicPr>
                      <p:cNvPr id="10" name="Object 9">
                        <a:extLst>
                          <a:ext uri="{FF2B5EF4-FFF2-40B4-BE49-F238E27FC236}">
                            <a16:creationId xmlns:a16="http://schemas.microsoft.com/office/drawing/2014/main" id="{16790443-EFAC-E7F9-8384-EE6875D87C52}"/>
                          </a:ext>
                        </a:extLst>
                      </p:cNvPr>
                      <p:cNvPicPr/>
                      <p:nvPr/>
                    </p:nvPicPr>
                    <p:blipFill>
                      <a:blip r:embed="rId3"/>
                      <a:stretch>
                        <a:fillRect/>
                      </a:stretch>
                    </p:blipFill>
                    <p:spPr>
                      <a:xfrm>
                        <a:off x="6503784" y="576253"/>
                        <a:ext cx="5133975" cy="2428875"/>
                      </a:xfrm>
                      <a:prstGeom prst="rect">
                        <a:avLst/>
                      </a:prstGeom>
                    </p:spPr>
                  </p:pic>
                </p:oleObj>
              </mc:Fallback>
            </mc:AlternateContent>
          </a:graphicData>
        </a:graphic>
      </p:graphicFrame>
    </p:spTree>
    <p:extLst>
      <p:ext uri="{BB962C8B-B14F-4D97-AF65-F5344CB8AC3E}">
        <p14:creationId xmlns:p14="http://schemas.microsoft.com/office/powerpoint/2010/main" val="38876414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583963"/>
            <a:ext cx="8596668" cy="1320800"/>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40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 Recently we have been receiving a report that tells us when our production personal are on  nonbillable ,nonproduction time . We are able to review this report as we go through the month to make needed adjustments to our shop loading personal needs or hours adjustments .</a:t>
            </a:r>
          </a:p>
          <a:p>
            <a:r>
              <a:rPr lang="en-US" sz="1800" b="0" i="0" u="none" strike="noStrike" baseline="0" dirty="0">
                <a:solidFill>
                  <a:srgbClr val="221E1F"/>
                </a:solidFill>
                <a:latin typeface="Calibri" panose="020F0502020204030204" pitchFamily="34" charset="0"/>
              </a:rPr>
              <a:t>Also we have CDL drovers as well as master techs to review and QC the work performed . </a:t>
            </a:r>
            <a:r>
              <a:rPr lang="en-US" dirty="0">
                <a:solidFill>
                  <a:srgbClr val="221E1F"/>
                </a:solidFill>
                <a:latin typeface="Calibri" panose="020F0502020204030204" pitchFamily="34" charset="0"/>
              </a:rPr>
              <a:t>Any comeback is a direct effect to expenses , while we stive for no comeback, or rework we do have them but the key is to minimize the probability of comebacks by performing our best practices of QC and Master tech inspection when warranted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 Continue TRAINING of all our tech levels , trained personal will be more effective and less likely for mishaps due to not knowing how to get the correct info to make the proper repairs as well as the further they are in their training the more pride they take in knowing how to properly make the repairs and take pride in performing  the repairs right the first time </a:t>
            </a:r>
          </a:p>
          <a:p>
            <a:r>
              <a:rPr lang="en-US" sz="1800" b="0" i="0" u="none" strike="noStrike" baseline="0" dirty="0">
                <a:solidFill>
                  <a:srgbClr val="221E1F"/>
                </a:solidFill>
                <a:latin typeface="Calibri" panose="020F0502020204030204" pitchFamily="34" charset="0"/>
              </a:rPr>
              <a:t>Plans to achieve your goals : Continue to evaluate the reports of nonbillable and nonproduction time as well as </a:t>
            </a:r>
            <a:r>
              <a:rPr lang="en-US" dirty="0">
                <a:solidFill>
                  <a:srgbClr val="221E1F"/>
                </a:solidFill>
                <a:latin typeface="Calibri" panose="020F0502020204030204" pitchFamily="34" charset="0"/>
              </a:rPr>
              <a:t>making adjustments as we go through the month </a:t>
            </a:r>
          </a:p>
          <a:p>
            <a:r>
              <a:rPr lang="en-US" sz="1800" b="0" i="0" u="none" strike="noStrike" baseline="0" dirty="0">
                <a:solidFill>
                  <a:srgbClr val="221E1F"/>
                </a:solidFill>
                <a:latin typeface="Calibri" panose="020F0502020204030204" pitchFamily="34" charset="0"/>
              </a:rPr>
              <a:t>Hiring for a QC /CDL position to ensure the repairs have been properly performed (this way myself and my other CDL techs can concentrate and focus on giving our customers the support they need </a:t>
            </a:r>
          </a:p>
          <a:p>
            <a:r>
              <a:rPr lang="en-US" sz="1800" b="0" i="0" u="none" strike="noStrike" baseline="0" dirty="0">
                <a:solidFill>
                  <a:srgbClr val="221E1F"/>
                </a:solidFill>
                <a:latin typeface="Calibri" panose="020F0502020204030204" pitchFamily="34" charset="0"/>
              </a:rPr>
              <a:t>Plans to evaluate your changes : We have a toolbox meeting every morning where we go over where we are with work , expectations we have for current work in shop as well as safety related concerns . At this time we ensure our tech have work , where they are in that process and load the board for when they are needing another job . We also make sure that our techs have the needed parts or items to move forward with a repair from start to finish to ensure there is less idle time for them .</a:t>
            </a:r>
          </a:p>
          <a:p>
            <a:r>
              <a:rPr lang="en-US" sz="1800" b="0" i="0" u="none" strike="noStrike" baseline="0" dirty="0">
                <a:solidFill>
                  <a:srgbClr val="221E1F"/>
                </a:solidFill>
                <a:latin typeface="Calibri" panose="020F0502020204030204" pitchFamily="34" charset="0"/>
              </a:rPr>
              <a:t> </a:t>
            </a:r>
          </a:p>
          <a:p>
            <a:endParaRPr lang="en-US" dirty="0"/>
          </a:p>
        </p:txBody>
      </p:sp>
      <p:graphicFrame>
        <p:nvGraphicFramePr>
          <p:cNvPr id="6" name="Content Placeholder 5">
            <a:extLst>
              <a:ext uri="{FF2B5EF4-FFF2-40B4-BE49-F238E27FC236}">
                <a16:creationId xmlns:a16="http://schemas.microsoft.com/office/drawing/2014/main" id="{5A9C5122-22D1-ECFB-7BD8-D74365DD457A}"/>
              </a:ext>
            </a:extLst>
          </p:cNvPr>
          <p:cNvGraphicFramePr>
            <a:graphicFrameLocks noGrp="1"/>
          </p:cNvGraphicFramePr>
          <p:nvPr>
            <p:ph sz="half" idx="2"/>
            <p:extLst>
              <p:ext uri="{D42A27DB-BD31-4B8C-83A1-F6EECF244321}">
                <p14:modId xmlns:p14="http://schemas.microsoft.com/office/powerpoint/2010/main" val="1108575127"/>
              </p:ext>
            </p:extLst>
          </p:nvPr>
        </p:nvGraphicFramePr>
        <p:xfrm>
          <a:off x="5491177" y="1244363"/>
          <a:ext cx="4184649" cy="2376421"/>
        </p:xfrm>
        <a:graphic>
          <a:graphicData uri="http://schemas.openxmlformats.org/drawingml/2006/table">
            <a:tbl>
              <a:tblPr/>
              <a:tblGrid>
                <a:gridCol w="326650">
                  <a:extLst>
                    <a:ext uri="{9D8B030D-6E8A-4147-A177-3AD203B41FA5}">
                      <a16:colId xmlns:a16="http://schemas.microsoft.com/office/drawing/2014/main" val="2926570322"/>
                    </a:ext>
                  </a:extLst>
                </a:gridCol>
                <a:gridCol w="1412540">
                  <a:extLst>
                    <a:ext uri="{9D8B030D-6E8A-4147-A177-3AD203B41FA5}">
                      <a16:colId xmlns:a16="http://schemas.microsoft.com/office/drawing/2014/main" val="3809962534"/>
                    </a:ext>
                  </a:extLst>
                </a:gridCol>
                <a:gridCol w="1024091">
                  <a:extLst>
                    <a:ext uri="{9D8B030D-6E8A-4147-A177-3AD203B41FA5}">
                      <a16:colId xmlns:a16="http://schemas.microsoft.com/office/drawing/2014/main" val="3303551141"/>
                    </a:ext>
                  </a:extLst>
                </a:gridCol>
                <a:gridCol w="723927">
                  <a:extLst>
                    <a:ext uri="{9D8B030D-6E8A-4147-A177-3AD203B41FA5}">
                      <a16:colId xmlns:a16="http://schemas.microsoft.com/office/drawing/2014/main" val="1896363835"/>
                    </a:ext>
                  </a:extLst>
                </a:gridCol>
                <a:gridCol w="697441">
                  <a:extLst>
                    <a:ext uri="{9D8B030D-6E8A-4147-A177-3AD203B41FA5}">
                      <a16:colId xmlns:a16="http://schemas.microsoft.com/office/drawing/2014/main" val="1700544401"/>
                    </a:ext>
                  </a:extLst>
                </a:gridCol>
              </a:tblGrid>
              <a:tr h="158688">
                <a:tc gridSpan="5">
                  <a:txBody>
                    <a:bodyPr/>
                    <a:lstStyle/>
                    <a:p>
                      <a:pPr algn="ctr" fontAlgn="b"/>
                      <a:r>
                        <a:rPr lang="en-US" sz="900" b="1" i="0" u="none" strike="noStrike">
                          <a:effectLst/>
                          <a:latin typeface="Arial" panose="020B0604020202020204" pitchFamily="34" charset="0"/>
                        </a:rPr>
                        <a:t>Service Department Profit Centering    </a:t>
                      </a:r>
                      <a:r>
                        <a:rPr lang="en-US" sz="700" b="1" i="0" u="none" strike="noStrike">
                          <a:effectLst/>
                          <a:latin typeface="Arial" panose="020B0604020202020204" pitchFamily="34" charset="0"/>
                        </a:rPr>
                        <a:t> </a:t>
                      </a:r>
                      <a:endParaRPr lang="en-US" sz="900" b="1" i="0" u="none" strike="noStrike">
                        <a:effectLst/>
                        <a:latin typeface="Arial" panose="020B0604020202020204" pitchFamily="34" charset="0"/>
                      </a:endParaRPr>
                    </a:p>
                  </a:txBody>
                  <a:tcPr marL="0" marR="0" marT="0"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64330783"/>
                  </a:ext>
                </a:extLst>
              </a:tr>
              <a:tr h="229215">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dirty="0">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94752631"/>
                  </a:ext>
                </a:extLst>
              </a:tr>
              <a:tr h="308559">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AEAAAA"/>
                    </a:solidFill>
                  </a:tcPr>
                </a:tc>
                <a:tc>
                  <a:txBody>
                    <a:bodyPr/>
                    <a:lstStyle/>
                    <a:p>
                      <a:pPr algn="l" fontAlgn="b"/>
                      <a:r>
                        <a:rPr lang="en-US" sz="800" b="0" i="0" u="none" strike="noStrike">
                          <a:solidFill>
                            <a:srgbClr val="FFFFFF"/>
                          </a:solidFill>
                          <a:effectLst/>
                          <a:latin typeface="Arial" panose="020B0604020202020204" pitchFamily="34" charset="0"/>
                        </a:rPr>
                        <a:t>Expense Category</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ctr" fontAlgn="b"/>
                      <a:r>
                        <a:rPr lang="en-US" sz="800" b="0" i="0" u="none" strike="noStrike">
                          <a:solidFill>
                            <a:srgbClr val="FFFFFF"/>
                          </a:solidFill>
                          <a:effectLst/>
                          <a:latin typeface="Arial" panose="020B0604020202020204" pitchFamily="34" charset="0"/>
                        </a:rPr>
                        <a:t>Dollar Amount</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AEAAAA"/>
                    </a:solidFill>
                  </a:tcPr>
                </a:tc>
                <a:tc>
                  <a:txBody>
                    <a:bodyPr/>
                    <a:lstStyle/>
                    <a:p>
                      <a:pPr algn="ctr" fontAlgn="b"/>
                      <a:r>
                        <a:rPr lang="en-US" sz="800" b="0" i="0" u="none" strike="noStrike">
                          <a:solidFill>
                            <a:srgbClr val="FFFFFF"/>
                          </a:solidFill>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AEAAAA"/>
                    </a:solidFill>
                  </a:tcPr>
                </a:tc>
                <a:extLst>
                  <a:ext uri="{0D108BD9-81ED-4DB2-BD59-A6C34878D82A}">
                    <a16:rowId xmlns:a16="http://schemas.microsoft.com/office/drawing/2014/main" val="1777919413"/>
                  </a:ext>
                </a:extLst>
              </a:tr>
              <a:tr h="167504">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Department Gross</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            184,922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solidFill>
                            <a:srgbClr val="FFFFFF"/>
                          </a:solidFill>
                          <a:effectLst/>
                          <a:latin typeface="Arial" panose="020B0604020202020204" pitchFamily="34" charset="0"/>
                        </a:rPr>
                        <a:t>% of Gross</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AEAAAA"/>
                    </a:solidFill>
                  </a:tcPr>
                </a:tc>
                <a:tc>
                  <a:txBody>
                    <a:bodyPr/>
                    <a:lstStyle/>
                    <a:p>
                      <a:pPr algn="ctr" fontAlgn="b"/>
                      <a:r>
                        <a:rPr lang="en-US" sz="900" b="0" i="0" u="none" strike="noStrike">
                          <a:solidFill>
                            <a:srgbClr val="FFFFFF"/>
                          </a:solidFill>
                          <a:effectLst/>
                          <a:latin typeface="Arial" panose="020B0604020202020204" pitchFamily="34" charset="0"/>
                        </a:rPr>
                        <a:t>Profile</a:t>
                      </a:r>
                    </a:p>
                  </a:txBody>
                  <a:tcPr marL="0" marR="0" marT="0" marB="0" anchor="b">
                    <a:lnL>
                      <a:noFill/>
                    </a:lnL>
                    <a:lnR w="25400" cap="flat" cmpd="dbl"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AEAAAA"/>
                    </a:solidFill>
                  </a:tcPr>
                </a:tc>
                <a:extLst>
                  <a:ext uri="{0D108BD9-81ED-4DB2-BD59-A6C34878D82A}">
                    <a16:rowId xmlns:a16="http://schemas.microsoft.com/office/drawing/2014/main" val="3472532546"/>
                  </a:ext>
                </a:extLst>
              </a:tr>
              <a:tr h="149872">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Variable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320989514"/>
                  </a:ext>
                </a:extLst>
              </a:tr>
              <a:tr h="176320">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Selling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dirty="0">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210947747"/>
                  </a:ext>
                </a:extLst>
              </a:tr>
              <a:tr h="176320">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Personnel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            102,236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latin typeface="Arial" panose="020B0604020202020204" pitchFamily="34" charset="0"/>
                        </a:rPr>
                        <a:t>55.29%</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710951184"/>
                  </a:ext>
                </a:extLst>
              </a:tr>
              <a:tr h="176320">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Semi-Fixed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dirty="0">
                          <a:effectLst/>
                          <a:latin typeface="Arial" panose="020B0604020202020204" pitchFamily="34" charset="0"/>
                        </a:rPr>
                        <a:t> $              57,609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dirty="0">
                          <a:effectLst/>
                          <a:latin typeface="Arial" panose="020B0604020202020204" pitchFamily="34" charset="0"/>
                        </a:rPr>
                        <a:t>31.15%</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dirty="0">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169367571"/>
                  </a:ext>
                </a:extLst>
              </a:tr>
              <a:tr h="176320">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Fixed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dirty="0">
                          <a:effectLst/>
                          <a:latin typeface="Arial" panose="020B0604020202020204" pitchFamily="34" charset="0"/>
                        </a:rPr>
                        <a:t> $              26,174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latin typeface="Arial" panose="020B0604020202020204" pitchFamily="34" charset="0"/>
                        </a:rPr>
                        <a:t>14.15%</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07872550"/>
                  </a:ext>
                </a:extLst>
              </a:tr>
              <a:tr h="185135">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Unallocated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dirty="0">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062153955"/>
                  </a:ext>
                </a:extLst>
              </a:tr>
              <a:tr h="176320">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Dealer's Salary</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516410222"/>
                  </a:ext>
                </a:extLst>
              </a:tr>
              <a:tr h="158688">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Total Expenses</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            186,019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effectLst/>
                          <a:latin typeface="Arial" panose="020B0604020202020204" pitchFamily="34" charset="0"/>
                        </a:rPr>
                        <a:t>100.59%</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161211160"/>
                  </a:ext>
                </a:extLst>
              </a:tr>
              <a:tr h="0">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900" b="0" i="0" u="none" strike="noStrike">
                          <a:effectLst/>
                          <a:latin typeface="Arial" panose="020B0604020202020204" pitchFamily="34" charset="0"/>
                        </a:rPr>
                        <a:t>Net Profit</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               (1,097)</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effectLst/>
                          <a:latin typeface="Arial" panose="020B0604020202020204" pitchFamily="34" charset="0"/>
                        </a:rPr>
                        <a:t>-0.59%</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dirty="0">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130264459"/>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6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:Our techs are paid hourly ,time and a half and  with a efficiency bonus at different levels if they are not working on or clocked on to a customers work order but on the clock they are on NON-BILLABLE time or NON-PRODUCTION which is also an expense .</a:t>
            </a:r>
          </a:p>
          <a:p>
            <a:r>
              <a:rPr lang="en-US" sz="1800" b="0" i="0" u="none" strike="noStrike" baseline="0" dirty="0">
                <a:solidFill>
                  <a:srgbClr val="221E1F"/>
                </a:solidFill>
                <a:latin typeface="Calibri" panose="020F0502020204030204" pitchFamily="34" charset="0"/>
              </a:rPr>
              <a:t>Goals for improvement : Continue to monitor the parts situation , ensuring we have all the items needed before putting the tech on the job . Tech out of bay looking for parts 11 tech out of bay for 6 min two times a day at our ELR of $179.12on a 22 day bill cycle is a loss of $8669.41 and a direct loss of profit </a:t>
            </a:r>
          </a:p>
          <a:p>
            <a:r>
              <a:rPr lang="en-US" sz="1800" b="0" i="0" u="none" strike="noStrike" baseline="0" dirty="0">
                <a:solidFill>
                  <a:srgbClr val="221E1F"/>
                </a:solidFill>
                <a:latin typeface="Calibri" panose="020F0502020204030204" pitchFamily="34" charset="0"/>
              </a:rPr>
              <a:t>Plans to achieve your goals : Continue to work with out parts personal to streamline parts to service , following the processes in place making sure all partied communicate with what we have and clear expectations of when we can expect them to properly load our shop , tech and to give our customer a expected time of completion </a:t>
            </a:r>
          </a:p>
          <a:p>
            <a:r>
              <a:rPr lang="en-US" sz="1800" b="0" i="0" u="none" strike="noStrike" baseline="0" dirty="0">
                <a:solidFill>
                  <a:srgbClr val="221E1F"/>
                </a:solidFill>
                <a:latin typeface="Calibri" panose="020F0502020204030204" pitchFamily="34" charset="0"/>
              </a:rPr>
              <a:t>Plans to evaluate your changes : Daily ,weekly and monthly .</a:t>
            </a:r>
          </a:p>
          <a:p>
            <a:r>
              <a:rPr lang="en-US" dirty="0">
                <a:solidFill>
                  <a:srgbClr val="221E1F"/>
                </a:solidFill>
                <a:latin typeface="Calibri" panose="020F0502020204030204" pitchFamily="34" charset="0"/>
              </a:rPr>
              <a:t>We have a great relationship and culture within our organization with that it is to feed and drive success of all our people in efforts to support our customers and their needs . </a:t>
            </a:r>
          </a:p>
          <a:p>
            <a:endParaRPr lang="en-US" sz="1800" b="0" i="0" u="none" strike="noStrike" baseline="0" dirty="0">
              <a:solidFill>
                <a:srgbClr val="221E1F"/>
              </a:solidFill>
              <a:latin typeface="Calibri" panose="020F0502020204030204" pitchFamily="34" charset="0"/>
            </a:endParaRPr>
          </a:p>
          <a:p>
            <a:endParaRPr lang="en-US" dirty="0"/>
          </a:p>
        </p:txBody>
      </p:sp>
      <p:graphicFrame>
        <p:nvGraphicFramePr>
          <p:cNvPr id="6" name="Content Placeholder 5">
            <a:extLst>
              <a:ext uri="{FF2B5EF4-FFF2-40B4-BE49-F238E27FC236}">
                <a16:creationId xmlns:a16="http://schemas.microsoft.com/office/drawing/2014/main" id="{AFEC6B63-7AD9-3F66-A596-D66FAAA2AD3C}"/>
              </a:ext>
            </a:extLst>
          </p:cNvPr>
          <p:cNvGraphicFramePr>
            <a:graphicFrameLocks noGrp="1"/>
          </p:cNvGraphicFramePr>
          <p:nvPr>
            <p:ph sz="half" idx="2"/>
            <p:extLst>
              <p:ext uri="{D42A27DB-BD31-4B8C-83A1-F6EECF244321}">
                <p14:modId xmlns:p14="http://schemas.microsoft.com/office/powerpoint/2010/main" val="3663051726"/>
              </p:ext>
            </p:extLst>
          </p:nvPr>
        </p:nvGraphicFramePr>
        <p:xfrm>
          <a:off x="6465398" y="762303"/>
          <a:ext cx="4140952" cy="3338672"/>
        </p:xfrm>
        <a:graphic>
          <a:graphicData uri="http://schemas.openxmlformats.org/drawingml/2006/table">
            <a:tbl>
              <a:tblPr/>
              <a:tblGrid>
                <a:gridCol w="125104">
                  <a:extLst>
                    <a:ext uri="{9D8B030D-6E8A-4147-A177-3AD203B41FA5}">
                      <a16:colId xmlns:a16="http://schemas.microsoft.com/office/drawing/2014/main" val="2867133055"/>
                    </a:ext>
                  </a:extLst>
                </a:gridCol>
                <a:gridCol w="799580">
                  <a:extLst>
                    <a:ext uri="{9D8B030D-6E8A-4147-A177-3AD203B41FA5}">
                      <a16:colId xmlns:a16="http://schemas.microsoft.com/office/drawing/2014/main" val="1638169951"/>
                    </a:ext>
                  </a:extLst>
                </a:gridCol>
                <a:gridCol w="776010">
                  <a:extLst>
                    <a:ext uri="{9D8B030D-6E8A-4147-A177-3AD203B41FA5}">
                      <a16:colId xmlns:a16="http://schemas.microsoft.com/office/drawing/2014/main" val="3792015008"/>
                    </a:ext>
                  </a:extLst>
                </a:gridCol>
                <a:gridCol w="232078">
                  <a:extLst>
                    <a:ext uri="{9D8B030D-6E8A-4147-A177-3AD203B41FA5}">
                      <a16:colId xmlns:a16="http://schemas.microsoft.com/office/drawing/2014/main" val="1069887627"/>
                    </a:ext>
                  </a:extLst>
                </a:gridCol>
                <a:gridCol w="429706">
                  <a:extLst>
                    <a:ext uri="{9D8B030D-6E8A-4147-A177-3AD203B41FA5}">
                      <a16:colId xmlns:a16="http://schemas.microsoft.com/office/drawing/2014/main" val="3170303146"/>
                    </a:ext>
                  </a:extLst>
                </a:gridCol>
                <a:gridCol w="210321">
                  <a:extLst>
                    <a:ext uri="{9D8B030D-6E8A-4147-A177-3AD203B41FA5}">
                      <a16:colId xmlns:a16="http://schemas.microsoft.com/office/drawing/2014/main" val="2675724901"/>
                    </a:ext>
                  </a:extLst>
                </a:gridCol>
                <a:gridCol w="587446">
                  <a:extLst>
                    <a:ext uri="{9D8B030D-6E8A-4147-A177-3AD203B41FA5}">
                      <a16:colId xmlns:a16="http://schemas.microsoft.com/office/drawing/2014/main" val="2872275151"/>
                    </a:ext>
                  </a:extLst>
                </a:gridCol>
                <a:gridCol w="65088">
                  <a:extLst>
                    <a:ext uri="{9D8B030D-6E8A-4147-A177-3AD203B41FA5}">
                      <a16:colId xmlns:a16="http://schemas.microsoft.com/office/drawing/2014/main" val="486119629"/>
                    </a:ext>
                  </a:extLst>
                </a:gridCol>
                <a:gridCol w="451464">
                  <a:extLst>
                    <a:ext uri="{9D8B030D-6E8A-4147-A177-3AD203B41FA5}">
                      <a16:colId xmlns:a16="http://schemas.microsoft.com/office/drawing/2014/main" val="3603349900"/>
                    </a:ext>
                  </a:extLst>
                </a:gridCol>
                <a:gridCol w="464155">
                  <a:extLst>
                    <a:ext uri="{9D8B030D-6E8A-4147-A177-3AD203B41FA5}">
                      <a16:colId xmlns:a16="http://schemas.microsoft.com/office/drawing/2014/main" val="2886521455"/>
                    </a:ext>
                  </a:extLst>
                </a:gridCol>
              </a:tblGrid>
              <a:tr h="98078">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54090624"/>
                  </a:ext>
                </a:extLst>
              </a:tr>
              <a:tr h="14166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1442746473"/>
                  </a:ext>
                </a:extLst>
              </a:tr>
              <a:tr h="190707">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gridSpan="7">
                  <a:txBody>
                    <a:bodyPr/>
                    <a:lstStyle/>
                    <a:p>
                      <a:pPr algn="ctr" fontAlgn="b"/>
                      <a:r>
                        <a:rPr lang="en-US" sz="800" b="1" i="0" u="none" strike="noStrike">
                          <a:effectLst/>
                          <a:latin typeface="Arial" panose="020B0604020202020204" pitchFamily="34" charset="0"/>
                        </a:rPr>
                        <a:t>ATD ACTUAL SERVICE ANALYSIS    </a:t>
                      </a:r>
                    </a:p>
                  </a:txBody>
                  <a:tcPr marL="0" marR="0" marT="0"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145880367"/>
                  </a:ext>
                </a:extLst>
              </a:tr>
              <a:tr h="103526">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effectLst/>
                          <a:latin typeface="Arial" panose="020B0604020202020204" pitchFamily="34" charset="0"/>
                        </a:rPr>
                        <a:t>Performance</a:t>
                      </a: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592469834"/>
                  </a:ext>
                </a:extLst>
              </a:tr>
              <a:tr h="156924">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500" b="1" i="1" u="none" strike="noStrike">
                          <a:solidFill>
                            <a:srgbClr val="FFFFFF"/>
                          </a:solidFill>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Labor Sales / Month</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Hourly Labor Rate</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Hours Billed</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l" fontAlgn="b"/>
                      <a:endParaRPr lang="en-US" sz="6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510177415"/>
                  </a:ext>
                </a:extLst>
              </a:tr>
              <a:tr h="108975">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effectLst/>
                          <a:latin typeface="Arial" panose="020B0604020202020204" pitchFamily="34" charset="0"/>
                        </a:rPr>
                        <a:t>Customer Truck*</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153,981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n-US" sz="600" b="0" i="0" u="none" strike="noStrike">
                          <a:effectLst/>
                          <a:latin typeface="Arial" panose="020B0604020202020204" pitchFamily="34" charset="0"/>
                        </a:rPr>
                        <a:t>190.00 </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r" fontAlgn="b"/>
                      <a:r>
                        <a:rPr lang="en-US" sz="600" b="0" i="0" u="none" strike="noStrike">
                          <a:effectLst/>
                          <a:latin typeface="Arial" panose="020B0604020202020204" pitchFamily="34" charset="0"/>
                        </a:rPr>
                        <a:t>810.4</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endParaRPr lang="en-US" sz="6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792604290"/>
                  </a:ext>
                </a:extLst>
              </a:tr>
              <a:tr h="108975">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effectLst/>
                          <a:latin typeface="Arial" panose="020B0604020202020204" pitchFamily="34" charset="0"/>
                        </a:rPr>
                        <a:t>Customer Truck*</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r" fontAlgn="b"/>
                      <a:r>
                        <a:rPr lang="en-US" sz="600" b="0" i="0" u="none" strike="noStrike">
                          <a:effectLst/>
                          <a:latin typeface="Arial" panose="020B0604020202020204" pitchFamily="34" charset="0"/>
                        </a:rPr>
                        <a:t>0.00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endParaRPr lang="en-US" sz="6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596669458"/>
                  </a:ext>
                </a:extLst>
              </a:tr>
              <a:tr h="108975">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effectLst/>
                          <a:latin typeface="Arial" panose="020B0604020202020204" pitchFamily="34" charset="0"/>
                        </a:rPr>
                        <a:t>Customer Other*</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r" fontAlgn="b"/>
                      <a:r>
                        <a:rPr lang="en-US" sz="600" b="0" i="0" u="none" strike="noStrike">
                          <a:effectLst/>
                          <a:latin typeface="Arial" panose="020B0604020202020204" pitchFamily="34" charset="0"/>
                        </a:rPr>
                        <a:t>0.00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endParaRPr lang="en-US" sz="6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042759647"/>
                  </a:ext>
                </a:extLst>
              </a:tr>
              <a:tr h="108975">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effectLst/>
                          <a:latin typeface="Arial" panose="020B0604020202020204" pitchFamily="34" charset="0"/>
                        </a:rPr>
                        <a:t>Warranty</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29,860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n-US" sz="600" b="0" i="0" u="none" strike="noStrike">
                          <a:effectLst/>
                          <a:latin typeface="Arial" panose="020B0604020202020204" pitchFamily="34" charset="0"/>
                        </a:rPr>
                        <a:t>190.00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r" fontAlgn="b"/>
                      <a:r>
                        <a:rPr lang="en-US" sz="600" b="0" i="0" u="none" strike="noStrike">
                          <a:effectLst/>
                          <a:latin typeface="Arial" panose="020B0604020202020204" pitchFamily="34" charset="0"/>
                        </a:rPr>
                        <a:t>157.2</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endParaRPr lang="en-US" sz="6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427280033"/>
                  </a:ext>
                </a:extLst>
              </a:tr>
              <a:tr h="114424">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effectLst/>
                          <a:latin typeface="Arial" panose="020B0604020202020204" pitchFamily="34" charset="0"/>
                        </a:rPr>
                        <a:t>Internal</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41,564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n-US" sz="600" b="0" i="0" u="none" strike="noStrike">
                          <a:effectLst/>
                          <a:latin typeface="Arial" panose="020B0604020202020204" pitchFamily="34" charset="0"/>
                        </a:rPr>
                        <a:t>143.00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r" fontAlgn="b"/>
                      <a:r>
                        <a:rPr lang="en-US" sz="600" b="0" i="0" u="none" strike="noStrike">
                          <a:effectLst/>
                          <a:latin typeface="Arial" panose="020B0604020202020204" pitchFamily="34" charset="0"/>
                        </a:rPr>
                        <a:t>290.7</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endParaRPr lang="en-US" sz="6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633921666"/>
                  </a:ext>
                </a:extLst>
              </a:tr>
              <a:tr h="108975">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effectLst/>
                          <a:latin typeface="Arial" panose="020B0604020202020204" pitchFamily="34" charset="0"/>
                        </a:rPr>
                        <a:t>New Vehicle Prep</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128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n-US" sz="600" b="0" i="0" u="none" strike="noStrike">
                          <a:effectLst/>
                          <a:latin typeface="Arial" panose="020B0604020202020204" pitchFamily="34" charset="0"/>
                        </a:rPr>
                        <a:t>143.00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r" fontAlgn="b"/>
                      <a:r>
                        <a:rPr lang="en-US" sz="600" b="0" i="0" u="none" strike="noStrike">
                          <a:effectLst/>
                          <a:latin typeface="Arial" panose="020B0604020202020204" pitchFamily="34" charset="0"/>
                        </a:rPr>
                        <a:t>0.9</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endParaRPr lang="en-US" sz="6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362847799"/>
                  </a:ext>
                </a:extLst>
              </a:tr>
              <a:tr h="9807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effectLst/>
                          <a:latin typeface="Arial" panose="020B0604020202020204" pitchFamily="34" charset="0"/>
                        </a:rPr>
                        <a:t>Total</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225,533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600" b="0" i="0" u="none" strike="noStrike" dirty="0">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600" b="0" i="0" u="none" strike="noStrike" dirty="0">
                          <a:solidFill>
                            <a:srgbClr val="FFFFFF"/>
                          </a:solidFill>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EAAAA"/>
                    </a:solidFill>
                  </a:tcPr>
                </a:tc>
                <a:tc>
                  <a:txBody>
                    <a:bodyPr/>
                    <a:lstStyle/>
                    <a:p>
                      <a:pPr algn="r" fontAlgn="b"/>
                      <a:r>
                        <a:rPr lang="en-US" sz="600" b="0" i="0" u="none" strike="noStrike" dirty="0">
                          <a:effectLst/>
                          <a:latin typeface="Arial" panose="020B0604020202020204" pitchFamily="34" charset="0"/>
                        </a:rPr>
                        <a:t>1259.1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EAAAA"/>
                    </a:solidFill>
                  </a:tcPr>
                </a:tc>
                <a:tc>
                  <a:txBody>
                    <a:bodyPr/>
                    <a:lstStyle/>
                    <a:p>
                      <a:pPr algn="l" fontAlgn="b"/>
                      <a:endParaRPr lang="en-US" sz="6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161661441"/>
                  </a:ext>
                </a:extLst>
              </a:tr>
              <a:tr h="9807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457685985"/>
                  </a:ext>
                </a:extLst>
              </a:tr>
              <a:tr h="9807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1" i="1" u="none" strike="noStrike">
                          <a:effectLst/>
                          <a:latin typeface="Arial" panose="020B0604020202020204" pitchFamily="34" charset="0"/>
                        </a:rPr>
                        <a:t>POTENTIAL</a:t>
                      </a:r>
                    </a:p>
                  </a:txBody>
                  <a:tcPr marL="0" marR="0" marT="0" marB="0" anchor="b">
                    <a:lnL>
                      <a:noFill/>
                    </a:lnL>
                    <a:lnR>
                      <a:noFill/>
                    </a:lnR>
                    <a:lnT>
                      <a:noFill/>
                    </a:lnT>
                    <a:lnB>
                      <a:noFill/>
                    </a:lnB>
                    <a:solidFill>
                      <a:srgbClr val="FFFFFF"/>
                    </a:solid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873227688"/>
                  </a:ext>
                </a:extLst>
              </a:tr>
              <a:tr h="119873">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effectLst/>
                          <a:latin typeface="Arial" panose="020B0604020202020204" pitchFamily="34" charset="0"/>
                        </a:rPr>
                        <a:t> $                   225,533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latin typeface="Arial" panose="020B0604020202020204" pitchFamily="34" charset="0"/>
                        </a:rPr>
                        <a:t>1259.14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latin typeface="Arial" panose="020B0604020202020204" pitchFamily="34" charset="0"/>
                        </a:rPr>
                        <a:t> $            179.12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876746133"/>
                  </a:ext>
                </a:extLst>
              </a:tr>
              <a:tr h="9807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a:effectLst/>
                          <a:latin typeface="Arial" panose="020B0604020202020204" pitchFamily="34" charset="0"/>
                        </a:rPr>
                        <a:t>Total labor sales for month</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l" fontAlgn="b"/>
                      <a:r>
                        <a:rPr lang="en-US" sz="500" b="0" i="0" u="none" strike="noStrike">
                          <a:effectLst/>
                          <a:latin typeface="Arial" panose="020B0604020202020204" pitchFamily="34" charset="0"/>
                        </a:rPr>
                        <a:t>Total hours billed</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500" b="0" i="0" u="none" strike="noStrike">
                          <a:effectLst/>
                          <a:latin typeface="Arial" panose="020B0604020202020204" pitchFamily="34" charset="0"/>
                        </a:rPr>
                        <a:t>Effective Labor Rate</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105341860"/>
                  </a:ext>
                </a:extLst>
              </a:tr>
              <a:tr h="92629">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510210127"/>
                  </a:ext>
                </a:extLst>
              </a:tr>
              <a:tr h="108975">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latin typeface="Arial" panose="020B0604020202020204" pitchFamily="34" charset="0"/>
                        </a:rPr>
                        <a:t>11.00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latin typeface="Arial" panose="020B0604020202020204" pitchFamily="34" charset="0"/>
                        </a:rPr>
                        <a:t>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latin typeface="Arial" panose="020B0604020202020204" pitchFamily="34" charset="0"/>
                        </a:rPr>
                        <a:t>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latin typeface="Arial" panose="020B0604020202020204" pitchFamily="34" charset="0"/>
                        </a:rPr>
                        <a:t>2,178.0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664708714"/>
                  </a:ext>
                </a:extLst>
              </a:tr>
              <a:tr h="92629">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l" fontAlgn="b"/>
                      <a:r>
                        <a:rPr lang="en-US" sz="500" b="0" i="0" u="none" strike="noStrike">
                          <a:effectLst/>
                          <a:latin typeface="Arial" panose="020B0604020202020204" pitchFamily="34" charset="0"/>
                        </a:rPr>
                        <a:t># Service mechanical technicians</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500" b="0" i="0" u="none" strike="noStrike">
                          <a:effectLst/>
                          <a:latin typeface="Arial" panose="020B0604020202020204" pitchFamily="34" charset="0"/>
                        </a:rPr>
                        <a:t># Hours/Day</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a:effectLst/>
                          <a:latin typeface="Arial" panose="020B0604020202020204" pitchFamily="34" charset="0"/>
                        </a:rPr>
                        <a:t>Working Days/Month</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a:effectLst/>
                          <a:latin typeface="Arial" panose="020B0604020202020204" pitchFamily="34" charset="0"/>
                        </a:rPr>
                        <a:t>Clock Hour Aval</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628262688"/>
                  </a:ext>
                </a:extLst>
              </a:tr>
              <a:tr h="92629">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391100277"/>
                  </a:ext>
                </a:extLst>
              </a:tr>
              <a:tr h="9807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latin typeface="Arial" panose="020B0604020202020204" pitchFamily="34" charset="0"/>
                        </a:rPr>
                        <a:t>2,178.0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latin typeface="Arial" panose="020B0604020202020204" pitchFamily="34" charset="0"/>
                        </a:rPr>
                        <a:t> $     179.12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effectLst/>
                          <a:latin typeface="Arial" panose="020B0604020202020204" pitchFamily="34" charset="0"/>
                        </a:rPr>
                        <a:t> $          390,117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760799656"/>
                  </a:ext>
                </a:extLst>
              </a:tr>
              <a:tr h="9807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r" fontAlgn="b"/>
                      <a:r>
                        <a:rPr lang="en-US" sz="500" b="0" i="0" u="none" strike="noStrike">
                          <a:effectLst/>
                          <a:latin typeface="Arial" panose="020B0604020202020204" pitchFamily="34" charset="0"/>
                        </a:rPr>
                        <a:t>Clock Hours Available</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l" fontAlgn="b"/>
                      <a:r>
                        <a:rPr lang="en-US" sz="500" b="0" i="0" u="none" strike="noStrike">
                          <a:effectLst/>
                          <a:latin typeface="Arial" panose="020B0604020202020204" pitchFamily="34" charset="0"/>
                        </a:rPr>
                        <a:t>Effective Labor Rate</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500" b="0" i="0" u="none" strike="noStrike">
                          <a:effectLst/>
                          <a:latin typeface="Arial" panose="020B0604020202020204" pitchFamily="34" charset="0"/>
                        </a:rPr>
                        <a:t>Labor sales potential</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062844724"/>
                  </a:ext>
                </a:extLst>
              </a:tr>
              <a:tr h="9807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325770704"/>
                  </a:ext>
                </a:extLst>
              </a:tr>
              <a:tr h="9807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gridSpan="8">
                  <a:txBody>
                    <a:bodyPr/>
                    <a:lstStyle/>
                    <a:p>
                      <a:pPr algn="l" fontAlgn="b"/>
                      <a:r>
                        <a:rPr lang="en-US" sz="600" b="0" i="0" u="none" strike="noStrike">
                          <a:effectLst/>
                          <a:latin typeface="Arial" panose="020B0604020202020204" pitchFamily="34" charset="0"/>
                        </a:rPr>
                        <a:t>How proficient are your technicians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266110096"/>
                  </a:ext>
                </a:extLst>
              </a:tr>
              <a:tr h="92629">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431520531"/>
                  </a:ext>
                </a:extLst>
              </a:tr>
              <a:tr h="108975">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latin typeface="Arial" panose="020B0604020202020204" pitchFamily="34" charset="0"/>
                        </a:rPr>
                        <a:t>1,259.1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latin typeface="Arial" panose="020B0604020202020204" pitchFamily="34" charset="0"/>
                        </a:rPr>
                        <a:t>2,178.00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latin typeface="Arial" panose="020B0604020202020204" pitchFamily="34" charset="0"/>
                        </a:rPr>
                        <a:t>57.81%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830606147"/>
                  </a:ext>
                </a:extLst>
              </a:tr>
              <a:tr h="9807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500" b="0" i="0" u="none" strike="noStrike">
                          <a:effectLst/>
                          <a:latin typeface="Arial" panose="020B0604020202020204" pitchFamily="34" charset="0"/>
                        </a:rPr>
                        <a:t>Hours Produced</a:t>
                      </a:r>
                    </a:p>
                  </a:txBody>
                  <a:tcPr marL="0" marR="0" marT="0"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500" b="0" i="0" u="none" strike="noStrike">
                          <a:effectLst/>
                          <a:latin typeface="Arial" panose="020B0604020202020204" pitchFamily="34" charset="0"/>
                        </a:rPr>
                        <a:t>Hours Available</a:t>
                      </a:r>
                    </a:p>
                  </a:txBody>
                  <a:tcPr marL="0" marR="0" marT="0"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500" b="0" i="0" u="none" strike="noStrike">
                          <a:effectLst/>
                          <a:latin typeface="Arial" panose="020B0604020202020204" pitchFamily="34" charset="0"/>
                        </a:rPr>
                        <a:t>Tech Proficiency</a:t>
                      </a:r>
                    </a:p>
                  </a:txBody>
                  <a:tcPr marL="0" marR="0" marT="0"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dirty="0">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51359052"/>
                  </a:ext>
                </a:extLst>
              </a:tr>
              <a:tr h="92629">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806359146"/>
                  </a:ext>
                </a:extLst>
              </a:tr>
              <a:tr h="92629">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789823778"/>
                  </a:ext>
                </a:extLst>
              </a:tr>
              <a:tr h="9807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54450965"/>
                  </a:ext>
                </a:extLst>
              </a:tr>
            </a:tbl>
          </a:graphicData>
        </a:graphic>
      </p:graphicFrame>
      <p:pic>
        <p:nvPicPr>
          <p:cNvPr id="3076" name="Picture 4" descr="Shealy Truck Centers">
            <a:extLst>
              <a:ext uri="{FF2B5EF4-FFF2-40B4-BE49-F238E27FC236}">
                <a16:creationId xmlns:a16="http://schemas.microsoft.com/office/drawing/2014/main" id="{16D54DAB-0091-1A9F-4CB0-5513B2D9F10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669" y="5734050"/>
            <a:ext cx="4457700" cy="1028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14779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5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 Currently we have a lay out within the shop that is not effective or efficient . We work with our techs to keep them from having to stop what they are doing to move trucks so others can get in and out . While this does effect them it is a situation where we have out grown our current state .</a:t>
            </a:r>
          </a:p>
          <a:p>
            <a:r>
              <a:rPr lang="en-US" sz="1800" b="0" i="0" u="none" strike="noStrike" baseline="0" dirty="0">
                <a:solidFill>
                  <a:srgbClr val="221E1F"/>
                </a:solidFill>
                <a:latin typeface="Calibri" panose="020F0502020204030204" pitchFamily="34" charset="0"/>
              </a:rPr>
              <a:t>Goals for improvement : Building a new facility is our future state but currently we strategize to make sure we get the longer jobs in bay that can be blocked by the less time consuming repairs , we are growing our mobile personal and doing more on the road which will increase asset utilization and work load in the shop </a:t>
            </a:r>
          </a:p>
          <a:p>
            <a:r>
              <a:rPr lang="en-US" sz="1800" b="0" i="0" u="none" strike="noStrike" baseline="0" dirty="0">
                <a:solidFill>
                  <a:srgbClr val="221E1F"/>
                </a:solidFill>
                <a:latin typeface="Calibri" panose="020F0502020204030204" pitchFamily="34" charset="0"/>
              </a:rPr>
              <a:t>Plans to achieve your goals : Build a facility in the next 3-5 years , grow our mobile fleet to capture the work that does not have to come to the dealership, make sure that we are working with out techs so they are not having to constating move in and out effecting their efficiency along with the customer repair /down time </a:t>
            </a:r>
          </a:p>
          <a:p>
            <a:r>
              <a:rPr lang="en-US" sz="1800" b="0" i="0" u="none" strike="noStrike" baseline="0" dirty="0">
                <a:solidFill>
                  <a:srgbClr val="221E1F"/>
                </a:solidFill>
                <a:latin typeface="Calibri" panose="020F0502020204030204" pitchFamily="34" charset="0"/>
              </a:rPr>
              <a:t>Plans to evaluate your changes : Our owners are evaluating the building of a new facility regularly</a:t>
            </a:r>
          </a:p>
          <a:p>
            <a:r>
              <a:rPr lang="en-US" dirty="0">
                <a:solidFill>
                  <a:srgbClr val="221E1F"/>
                </a:solidFill>
                <a:latin typeface="Calibri" panose="020F0502020204030204" pitchFamily="34" charset="0"/>
              </a:rPr>
              <a:t>We foreman and manager have to evaluate that current facility and work through daily to ensure we are not boxing in anyone and causing a possible situation where someone my forget where they were in the repair process , move the truck and have a possible issue due to being interrupted causing a failure at the cost of our company .</a:t>
            </a:r>
            <a:r>
              <a:rPr lang="en-US" sz="1800" b="0" i="0" u="none" strike="noStrike" baseline="0" dirty="0">
                <a:solidFill>
                  <a:srgbClr val="221E1F"/>
                </a:solidFill>
                <a:latin typeface="Calibri" panose="020F0502020204030204" pitchFamily="34" charset="0"/>
              </a:rPr>
              <a:t> </a:t>
            </a:r>
          </a:p>
          <a:p>
            <a:endParaRPr lang="en-US" dirty="0"/>
          </a:p>
        </p:txBody>
      </p:sp>
      <p:graphicFrame>
        <p:nvGraphicFramePr>
          <p:cNvPr id="6" name="Content Placeholder 5">
            <a:extLst>
              <a:ext uri="{FF2B5EF4-FFF2-40B4-BE49-F238E27FC236}">
                <a16:creationId xmlns:a16="http://schemas.microsoft.com/office/drawing/2014/main" id="{3823196A-69C3-5A8E-3D61-C8F902B18B8A}"/>
              </a:ext>
            </a:extLst>
          </p:cNvPr>
          <p:cNvGraphicFramePr>
            <a:graphicFrameLocks noGrp="1"/>
          </p:cNvGraphicFramePr>
          <p:nvPr>
            <p:ph sz="half" idx="2"/>
            <p:extLst>
              <p:ext uri="{D42A27DB-BD31-4B8C-83A1-F6EECF244321}">
                <p14:modId xmlns:p14="http://schemas.microsoft.com/office/powerpoint/2010/main" val="2702581179"/>
              </p:ext>
            </p:extLst>
          </p:nvPr>
        </p:nvGraphicFramePr>
        <p:xfrm>
          <a:off x="7181677" y="551039"/>
          <a:ext cx="4184649" cy="3549936"/>
        </p:xfrm>
        <a:graphic>
          <a:graphicData uri="http://schemas.openxmlformats.org/drawingml/2006/table">
            <a:tbl>
              <a:tblPr/>
              <a:tblGrid>
                <a:gridCol w="1303115">
                  <a:extLst>
                    <a:ext uri="{9D8B030D-6E8A-4147-A177-3AD203B41FA5}">
                      <a16:colId xmlns:a16="http://schemas.microsoft.com/office/drawing/2014/main" val="1758260290"/>
                    </a:ext>
                  </a:extLst>
                </a:gridCol>
                <a:gridCol w="1027809">
                  <a:extLst>
                    <a:ext uri="{9D8B030D-6E8A-4147-A177-3AD203B41FA5}">
                      <a16:colId xmlns:a16="http://schemas.microsoft.com/office/drawing/2014/main" val="1938096073"/>
                    </a:ext>
                  </a:extLst>
                </a:gridCol>
                <a:gridCol w="926863">
                  <a:extLst>
                    <a:ext uri="{9D8B030D-6E8A-4147-A177-3AD203B41FA5}">
                      <a16:colId xmlns:a16="http://schemas.microsoft.com/office/drawing/2014/main" val="1561101260"/>
                    </a:ext>
                  </a:extLst>
                </a:gridCol>
                <a:gridCol w="587319">
                  <a:extLst>
                    <a:ext uri="{9D8B030D-6E8A-4147-A177-3AD203B41FA5}">
                      <a16:colId xmlns:a16="http://schemas.microsoft.com/office/drawing/2014/main" val="610805684"/>
                    </a:ext>
                  </a:extLst>
                </a:gridCol>
                <a:gridCol w="165183">
                  <a:extLst>
                    <a:ext uri="{9D8B030D-6E8A-4147-A177-3AD203B41FA5}">
                      <a16:colId xmlns:a16="http://schemas.microsoft.com/office/drawing/2014/main" val="935166204"/>
                    </a:ext>
                  </a:extLst>
                </a:gridCol>
                <a:gridCol w="174360">
                  <a:extLst>
                    <a:ext uri="{9D8B030D-6E8A-4147-A177-3AD203B41FA5}">
                      <a16:colId xmlns:a16="http://schemas.microsoft.com/office/drawing/2014/main" val="2981054142"/>
                    </a:ext>
                  </a:extLst>
                </a:gridCol>
              </a:tblGrid>
              <a:tr h="173852">
                <a:tc gridSpan="6">
                  <a:txBody>
                    <a:bodyPr/>
                    <a:lstStyle/>
                    <a:p>
                      <a:pPr algn="ctr" fontAlgn="b"/>
                      <a:r>
                        <a:rPr lang="en-US" sz="1000" b="1" i="0" u="none" strike="noStrike">
                          <a:solidFill>
                            <a:srgbClr val="FFFFFF"/>
                          </a:solidFill>
                          <a:effectLs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AEAAAA"/>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37571336"/>
                  </a:ext>
                </a:extLst>
              </a:tr>
              <a:tr h="155552">
                <a:tc>
                  <a:txBody>
                    <a:bodyPr/>
                    <a:lstStyle/>
                    <a:p>
                      <a:pPr algn="l" fontAlgn="b"/>
                      <a:r>
                        <a:rPr lang="en-US" sz="1000" b="0" i="0" u="none" strike="noStrike">
                          <a:solidFill>
                            <a:srgbClr val="FFFFFF"/>
                          </a:solidFill>
                          <a:effectLst/>
                          <a:latin typeface="Arial" panose="020B0604020202020204" pitchFamily="34" charset="0"/>
                        </a:rPr>
                        <a:t>Number of Bays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r" fontAlgn="b"/>
                      <a:r>
                        <a:rPr lang="en-US" sz="1000" b="0" i="0" u="none" strike="noStrike">
                          <a:effectLst/>
                          <a:latin typeface="Arial" panose="020B0604020202020204" pitchFamily="34" charset="0"/>
                        </a:rPr>
                        <a:t>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3367328024"/>
                  </a:ext>
                </a:extLst>
              </a:tr>
              <a:tr h="183002">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ctr" fontAlgn="b"/>
                      <a:r>
                        <a:rPr lang="en-US" sz="1000" b="1" i="0" u="none" strike="noStrike">
                          <a:solidFill>
                            <a:srgbClr val="FFFFFF"/>
                          </a:solidFill>
                          <a:effectLs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3468318708"/>
                  </a:ext>
                </a:extLst>
              </a:tr>
              <a:tr h="183002">
                <a:tc>
                  <a:txBody>
                    <a:bodyPr/>
                    <a:lstStyle/>
                    <a:p>
                      <a:pPr algn="l" fontAlgn="b"/>
                      <a:r>
                        <a:rPr lang="en-US" sz="1000" b="0" i="0" u="none" strike="noStrike">
                          <a:solidFill>
                            <a:srgbClr val="FFFFFF"/>
                          </a:solidFill>
                          <a:effectLst/>
                          <a:latin typeface="Arial" panose="020B0604020202020204" pitchFamily="34" charset="0"/>
                        </a:rPr>
                        <a:t>Number of Days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r" fontAlgn="b"/>
                      <a:r>
                        <a:rPr lang="en-US" sz="1000" b="0" i="0" u="none" strike="noStrike">
                          <a:effectLst/>
                          <a:latin typeface="Arial" panose="020B0604020202020204" pitchFamily="34" charset="0"/>
                        </a:rPr>
                        <a:t>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118353927"/>
                  </a:ext>
                </a:extLst>
              </a:tr>
              <a:tr h="0">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ctr" fontAlgn="b"/>
                      <a:r>
                        <a:rPr lang="en-US" sz="1000" b="1" i="0" u="none" strike="noStrike">
                          <a:solidFill>
                            <a:srgbClr val="FFFFFF"/>
                          </a:solidFill>
                          <a:effectLs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2624384812"/>
                  </a:ext>
                </a:extLst>
              </a:tr>
              <a:tr h="183002">
                <a:tc>
                  <a:txBody>
                    <a:bodyPr/>
                    <a:lstStyle/>
                    <a:p>
                      <a:pPr algn="l" fontAlgn="b"/>
                      <a:r>
                        <a:rPr lang="en-US" sz="1000" b="0" i="0" u="none" strike="noStrike">
                          <a:solidFill>
                            <a:srgbClr val="FFFFFF"/>
                          </a:solidFill>
                          <a:effectLst/>
                          <a:latin typeface="Arial" panose="020B0604020202020204" pitchFamily="34" charset="0"/>
                        </a:rPr>
                        <a:t>Number of Hours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r" fontAlgn="b"/>
                      <a:r>
                        <a:rPr lang="en-US" sz="1000" b="0" i="0" u="none" strike="noStrike">
                          <a:effectLst/>
                          <a:latin typeface="Arial" panose="020B0604020202020204" pitchFamily="34" charset="0"/>
                        </a:rPr>
                        <a:t>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1292401151"/>
                  </a:ext>
                </a:extLst>
              </a:tr>
              <a:tr h="192152">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ctr" fontAlgn="b"/>
                      <a:r>
                        <a:rPr lang="en-US" sz="1000" b="1" i="0" u="none" strike="noStrike">
                          <a:solidFill>
                            <a:srgbClr val="FFFFFF"/>
                          </a:solidFill>
                          <a:effectLs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4272585775"/>
                  </a:ext>
                </a:extLst>
              </a:tr>
              <a:tr h="183002">
                <a:tc>
                  <a:txBody>
                    <a:bodyPr/>
                    <a:lstStyle/>
                    <a:p>
                      <a:pPr algn="l" fontAlgn="b"/>
                      <a:r>
                        <a:rPr lang="en-US" sz="1000" b="0" i="0" u="none" strike="noStrike">
                          <a:solidFill>
                            <a:srgbClr val="FFFFFF"/>
                          </a:solidFill>
                          <a:effectLst/>
                          <a:latin typeface="Arial" panose="020B0604020202020204" pitchFamily="34" charset="0"/>
                        </a:rPr>
                        <a:t>Effective Labor Rate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             179.12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1965480772"/>
                  </a:ext>
                </a:extLst>
              </a:tr>
              <a:tr h="164702">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r" fontAlgn="b"/>
                      <a:r>
                        <a:rPr lang="en-US" sz="800" b="0" i="1" u="none" strike="noStrike">
                          <a:solidFill>
                            <a:srgbClr val="FFFFFF"/>
                          </a:solidFill>
                          <a:effectLst/>
                          <a:latin typeface="Arial" panose="020B0604020202020204" pitchFamily="34" charset="0"/>
                        </a:rPr>
                        <a:t>equals</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3182151442"/>
                  </a:ext>
                </a:extLst>
              </a:tr>
              <a:tr h="164702">
                <a:tc>
                  <a:txBody>
                    <a:bodyPr/>
                    <a:lstStyle/>
                    <a:p>
                      <a:pPr algn="l" fontAlgn="b"/>
                      <a:r>
                        <a:rPr lang="en-US" sz="1000" b="0" i="0" u="none" strike="noStrike">
                          <a:solidFill>
                            <a:srgbClr val="FFFFFF"/>
                          </a:solidFill>
                          <a:effectLs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        780,234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3768463804"/>
                  </a:ext>
                </a:extLst>
              </a:tr>
              <a:tr h="164702">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AEAAAA"/>
                    </a:solidFill>
                  </a:tcPr>
                </a:tc>
                <a:extLst>
                  <a:ext uri="{0D108BD9-81ED-4DB2-BD59-A6C34878D82A}">
                    <a16:rowId xmlns:a16="http://schemas.microsoft.com/office/drawing/2014/main" val="3209558828"/>
                  </a:ext>
                </a:extLst>
              </a:tr>
              <a:tr h="201302">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dirty="0">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22742898"/>
                  </a:ext>
                </a:extLst>
              </a:tr>
              <a:tr h="164702">
                <a:tc gridSpan="6">
                  <a:txBody>
                    <a:bodyPr/>
                    <a:lstStyle/>
                    <a:p>
                      <a:pPr algn="ctr" fontAlgn="b"/>
                      <a:r>
                        <a:rPr lang="en-US" sz="1000" b="1" i="0" u="none" strike="noStrike">
                          <a:solidFill>
                            <a:srgbClr val="FFFFFF"/>
                          </a:solidFill>
                          <a:effectLst/>
                          <a:latin typeface="Arial" panose="020B0604020202020204" pitchFamily="34" charset="0"/>
                        </a:rPr>
                        <a:t>FACILITY UTILIZATION</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AEAAAA"/>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332208439"/>
                  </a:ext>
                </a:extLst>
              </a:tr>
              <a:tr h="155552">
                <a:tc>
                  <a:txBody>
                    <a:bodyPr/>
                    <a:lstStyle/>
                    <a:p>
                      <a:pPr algn="l" fontAlgn="b"/>
                      <a:r>
                        <a:rPr lang="en-US" sz="1000" b="0" i="0" u="none" strike="noStrike">
                          <a:solidFill>
                            <a:srgbClr val="FFFFFF"/>
                          </a:solidFill>
                          <a:effectLs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           225,533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2525944859"/>
                  </a:ext>
                </a:extLst>
              </a:tr>
              <a:tr h="183002">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ctr" fontAlgn="b"/>
                      <a:r>
                        <a:rPr lang="en-US" sz="12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2803589660"/>
                  </a:ext>
                </a:extLst>
              </a:tr>
              <a:tr h="155552">
                <a:tc>
                  <a:txBody>
                    <a:bodyPr/>
                    <a:lstStyle/>
                    <a:p>
                      <a:pPr algn="l" fontAlgn="b"/>
                      <a:r>
                        <a:rPr lang="en-US" sz="1000" b="0" i="0" u="none" strike="noStrike">
                          <a:solidFill>
                            <a:srgbClr val="FFFFFF"/>
                          </a:solidFill>
                          <a:effectLs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           780,234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3764576678"/>
                  </a:ext>
                </a:extLst>
              </a:tr>
              <a:tr h="155552">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r" fontAlgn="b"/>
                      <a:r>
                        <a:rPr lang="en-US" sz="800" b="0" i="1" u="none" strike="noStrike">
                          <a:solidFill>
                            <a:srgbClr val="FFFFFF"/>
                          </a:solidFill>
                          <a:effectLst/>
                          <a:latin typeface="Arial" panose="020B0604020202020204" pitchFamily="34" charset="0"/>
                        </a:rPr>
                        <a:t>equals</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2428076660"/>
                  </a:ext>
                </a:extLst>
              </a:tr>
              <a:tr h="292804">
                <a:tc>
                  <a:txBody>
                    <a:bodyPr/>
                    <a:lstStyle/>
                    <a:p>
                      <a:pPr algn="l" fontAlgn="b"/>
                      <a:r>
                        <a:rPr lang="en-US" sz="1000" b="0" i="0" u="none" strike="noStrike">
                          <a:solidFill>
                            <a:srgbClr val="FFFFFF"/>
                          </a:solidFill>
                          <a:effectLst/>
                          <a:latin typeface="Arial" panose="020B0604020202020204" pitchFamily="34" charset="0"/>
                        </a:rPr>
                        <a:t>FACILITY UTILIZATION</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r" fontAlgn="b"/>
                      <a:r>
                        <a:rPr lang="en-US" sz="1000" b="0" i="0" u="none" strike="noStrike">
                          <a:effectLst/>
                          <a:latin typeface="Arial" panose="020B0604020202020204" pitchFamily="34" charset="0"/>
                        </a:rPr>
                        <a:t>28.91%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2729803964"/>
                  </a:ext>
                </a:extLst>
              </a:tr>
              <a:tr h="164702">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1026492832"/>
                  </a:ext>
                </a:extLst>
              </a:tr>
              <a:tr h="164702">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AEAAAA"/>
                    </a:solidFill>
                  </a:tcPr>
                </a:tc>
                <a:extLst>
                  <a:ext uri="{0D108BD9-81ED-4DB2-BD59-A6C34878D82A}">
                    <a16:rowId xmlns:a16="http://schemas.microsoft.com/office/drawing/2014/main" val="4147366490"/>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31C91-AF3D-1566-FDD7-D48097D84AC0}"/>
              </a:ext>
            </a:extLst>
          </p:cNvPr>
          <p:cNvSpPr>
            <a:spLocks noGrp="1"/>
          </p:cNvSpPr>
          <p:nvPr>
            <p:ph type="title"/>
          </p:nvPr>
        </p:nvSpPr>
        <p:spPr/>
        <p:txBody>
          <a:bodyPr>
            <a:normAutofit fontScale="90000"/>
          </a:bodyPr>
          <a:lstStyle/>
          <a:p>
            <a:r>
              <a:rPr lang="en-US" sz="2800" b="1" dirty="0">
                <a:solidFill>
                  <a:schemeClr val="tx1"/>
                </a:solidFill>
              </a:rPr>
              <a:t>Proficiency :</a:t>
            </a:r>
            <a:br>
              <a:rPr lang="en-US" sz="2800" b="1" dirty="0">
                <a:solidFill>
                  <a:schemeClr val="tx1"/>
                </a:solidFill>
              </a:rPr>
            </a:br>
            <a:r>
              <a:rPr lang="en-US" sz="1200" b="1" dirty="0">
                <a:solidFill>
                  <a:schemeClr val="tx1"/>
                </a:solidFill>
              </a:rPr>
              <a:t>Increasing proficiency will increase profitability we also  need to ensure we are giving everyone the tools and support to increase their ability to perform at a level to be able to  be more productive have less dwell time which will increase billed hours </a:t>
            </a:r>
            <a:br>
              <a:rPr lang="en-US" b="1" dirty="0">
                <a:solidFill>
                  <a:schemeClr val="tx1"/>
                </a:solidFill>
              </a:rPr>
            </a:br>
            <a:endParaRPr lang="en-US" b="1" dirty="0">
              <a:solidFill>
                <a:schemeClr val="tx1"/>
              </a:solidFill>
            </a:endParaRPr>
          </a:p>
        </p:txBody>
      </p:sp>
      <p:graphicFrame>
        <p:nvGraphicFramePr>
          <p:cNvPr id="10" name="Content Placeholder 9">
            <a:extLst>
              <a:ext uri="{FF2B5EF4-FFF2-40B4-BE49-F238E27FC236}">
                <a16:creationId xmlns:a16="http://schemas.microsoft.com/office/drawing/2014/main" id="{2E99352B-6E6F-C435-0BDA-67D925F12E90}"/>
              </a:ext>
            </a:extLst>
          </p:cNvPr>
          <p:cNvGraphicFramePr>
            <a:graphicFrameLocks noGrp="1"/>
          </p:cNvGraphicFramePr>
          <p:nvPr>
            <p:ph idx="1"/>
            <p:extLst>
              <p:ext uri="{D42A27DB-BD31-4B8C-83A1-F6EECF244321}">
                <p14:modId xmlns:p14="http://schemas.microsoft.com/office/powerpoint/2010/main" val="2356956983"/>
              </p:ext>
            </p:extLst>
          </p:nvPr>
        </p:nvGraphicFramePr>
        <p:xfrm>
          <a:off x="1972525" y="3805573"/>
          <a:ext cx="6114938" cy="1720179"/>
        </p:xfrm>
        <a:graphic>
          <a:graphicData uri="http://schemas.openxmlformats.org/drawingml/2006/table">
            <a:tbl>
              <a:tblPr/>
              <a:tblGrid>
                <a:gridCol w="587622">
                  <a:extLst>
                    <a:ext uri="{9D8B030D-6E8A-4147-A177-3AD203B41FA5}">
                      <a16:colId xmlns:a16="http://schemas.microsoft.com/office/drawing/2014/main" val="3907144085"/>
                    </a:ext>
                  </a:extLst>
                </a:gridCol>
                <a:gridCol w="982430">
                  <a:extLst>
                    <a:ext uri="{9D8B030D-6E8A-4147-A177-3AD203B41FA5}">
                      <a16:colId xmlns:a16="http://schemas.microsoft.com/office/drawing/2014/main" val="1118753814"/>
                    </a:ext>
                  </a:extLst>
                </a:gridCol>
                <a:gridCol w="195874">
                  <a:extLst>
                    <a:ext uri="{9D8B030D-6E8A-4147-A177-3AD203B41FA5}">
                      <a16:colId xmlns:a16="http://schemas.microsoft.com/office/drawing/2014/main" val="4139657628"/>
                    </a:ext>
                  </a:extLst>
                </a:gridCol>
                <a:gridCol w="1163001">
                  <a:extLst>
                    <a:ext uri="{9D8B030D-6E8A-4147-A177-3AD203B41FA5}">
                      <a16:colId xmlns:a16="http://schemas.microsoft.com/office/drawing/2014/main" val="2339185329"/>
                    </a:ext>
                  </a:extLst>
                </a:gridCol>
                <a:gridCol w="208116">
                  <a:extLst>
                    <a:ext uri="{9D8B030D-6E8A-4147-A177-3AD203B41FA5}">
                      <a16:colId xmlns:a16="http://schemas.microsoft.com/office/drawing/2014/main" val="4005970288"/>
                    </a:ext>
                  </a:extLst>
                </a:gridCol>
                <a:gridCol w="783495">
                  <a:extLst>
                    <a:ext uri="{9D8B030D-6E8A-4147-A177-3AD203B41FA5}">
                      <a16:colId xmlns:a16="http://schemas.microsoft.com/office/drawing/2014/main" val="2437216885"/>
                    </a:ext>
                  </a:extLst>
                </a:gridCol>
                <a:gridCol w="195874">
                  <a:extLst>
                    <a:ext uri="{9D8B030D-6E8A-4147-A177-3AD203B41FA5}">
                      <a16:colId xmlns:a16="http://schemas.microsoft.com/office/drawing/2014/main" val="3922699354"/>
                    </a:ext>
                  </a:extLst>
                </a:gridCol>
                <a:gridCol w="945704">
                  <a:extLst>
                    <a:ext uri="{9D8B030D-6E8A-4147-A177-3AD203B41FA5}">
                      <a16:colId xmlns:a16="http://schemas.microsoft.com/office/drawing/2014/main" val="3178832791"/>
                    </a:ext>
                  </a:extLst>
                </a:gridCol>
                <a:gridCol w="220358">
                  <a:extLst>
                    <a:ext uri="{9D8B030D-6E8A-4147-A177-3AD203B41FA5}">
                      <a16:colId xmlns:a16="http://schemas.microsoft.com/office/drawing/2014/main" val="864336170"/>
                    </a:ext>
                  </a:extLst>
                </a:gridCol>
                <a:gridCol w="832464">
                  <a:extLst>
                    <a:ext uri="{9D8B030D-6E8A-4147-A177-3AD203B41FA5}">
                      <a16:colId xmlns:a16="http://schemas.microsoft.com/office/drawing/2014/main" val="2172470522"/>
                    </a:ext>
                  </a:extLst>
                </a:gridCol>
              </a:tblGrid>
              <a:tr h="156243">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6A6A6"/>
                    </a:solidFill>
                  </a:tcPr>
                </a:tc>
                <a:tc>
                  <a:txBody>
                    <a:bodyPr/>
                    <a:lstStyle/>
                    <a:p>
                      <a:pPr algn="ctr"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6A6A6"/>
                    </a:solidFill>
                  </a:tcPr>
                </a:tc>
                <a:tc>
                  <a:txBody>
                    <a:bodyPr/>
                    <a:lstStyle/>
                    <a:p>
                      <a:pPr algn="ctr"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6A6A6"/>
                    </a:solidFill>
                  </a:tcPr>
                </a:tc>
                <a:tc>
                  <a:txBody>
                    <a:bodyPr/>
                    <a:lstStyle/>
                    <a:p>
                      <a:pPr algn="ctr"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6A6A6"/>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6A6A6"/>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6A6A6"/>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6A6A6"/>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6A6A6"/>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6A6A6"/>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6A6A6"/>
                    </a:solidFill>
                  </a:tcPr>
                </a:tc>
                <a:extLst>
                  <a:ext uri="{0D108BD9-81ED-4DB2-BD59-A6C34878D82A}">
                    <a16:rowId xmlns:a16="http://schemas.microsoft.com/office/drawing/2014/main" val="1842938596"/>
                  </a:ext>
                </a:extLst>
              </a:tr>
              <a:tr h="156243">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6A6A6"/>
                    </a:solidFill>
                  </a:tcPr>
                </a:tc>
                <a:tc>
                  <a:txBody>
                    <a:bodyPr/>
                    <a:lstStyle/>
                    <a:p>
                      <a:pPr algn="ctr"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6A6A6"/>
                    </a:solidFill>
                  </a:tcPr>
                </a:tc>
                <a:tc>
                  <a:txBody>
                    <a:bodyPr/>
                    <a:lstStyle/>
                    <a:p>
                      <a:pPr algn="ctr"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6A6A6"/>
                    </a:solidFill>
                  </a:tcPr>
                </a:tc>
                <a:tc>
                  <a:txBody>
                    <a:bodyPr/>
                    <a:lstStyle/>
                    <a:p>
                      <a:pPr algn="ctr" fontAlgn="b"/>
                      <a:r>
                        <a:rPr lang="en-US" sz="1000" b="0" i="0" u="none" strike="noStrike">
                          <a:solidFill>
                            <a:srgbClr val="FFFFFF"/>
                          </a:solidFill>
                          <a:effectLst/>
                          <a:latin typeface="Arial" panose="020B0604020202020204" pitchFamily="34" charset="0"/>
                        </a:rPr>
                        <a:t>Profeciency Potential</a:t>
                      </a:r>
                    </a:p>
                  </a:txBody>
                  <a:tcPr marL="0" marR="0" marT="0" marB="0" anchor="b">
                    <a:lnL>
                      <a:noFill/>
                    </a:lnL>
                    <a:lnR>
                      <a:noFill/>
                    </a:lnR>
                    <a:lnT>
                      <a:noFill/>
                    </a:lnT>
                    <a:lnB>
                      <a:noFill/>
                    </a:lnB>
                    <a:solidFill>
                      <a:srgbClr val="A6A6A6"/>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6A6A6"/>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6A6A6"/>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6A6A6"/>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6A6A6"/>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6A6A6"/>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6A6A6"/>
                    </a:solidFill>
                  </a:tcPr>
                </a:tc>
                <a:extLst>
                  <a:ext uri="{0D108BD9-81ED-4DB2-BD59-A6C34878D82A}">
                    <a16:rowId xmlns:a16="http://schemas.microsoft.com/office/drawing/2014/main" val="85733968"/>
                  </a:ext>
                </a:extLst>
              </a:tr>
              <a:tr h="312487">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6A6A6"/>
                    </a:solidFill>
                  </a:tcPr>
                </a:tc>
                <a:tc>
                  <a:txBody>
                    <a:bodyPr/>
                    <a:lstStyle/>
                    <a:p>
                      <a:pPr algn="ctr" fontAlgn="b"/>
                      <a:r>
                        <a:rPr lang="en-US" sz="1000" b="0" i="0" u="none" strike="noStrike">
                          <a:solidFill>
                            <a:srgbClr val="FFFFFF"/>
                          </a:solidFill>
                          <a:effectLst/>
                          <a:latin typeface="Arial" panose="020B0604020202020204" pitchFamily="34" charset="0"/>
                        </a:rPr>
                        <a:t>Daily Work Hours</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A6A6A6"/>
                    </a:solidFill>
                  </a:tcPr>
                </a:tc>
                <a:tc>
                  <a:txBody>
                    <a:bodyPr/>
                    <a:lstStyle/>
                    <a:p>
                      <a:pPr algn="ctr" fontAlgn="b"/>
                      <a:r>
                        <a:rPr lang="en-US" sz="1000" b="0" i="0" u="none" strike="noStrike">
                          <a:solidFill>
                            <a:srgbClr val="FFFFFF"/>
                          </a:solidFill>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A6A6A6"/>
                    </a:solidFill>
                  </a:tcPr>
                </a:tc>
                <a:tc>
                  <a:txBody>
                    <a:bodyPr/>
                    <a:lstStyle/>
                    <a:p>
                      <a:pPr algn="ctr" fontAlgn="b"/>
                      <a:r>
                        <a:rPr lang="en-US" sz="1000" b="0" i="0" u="none" strike="noStrike">
                          <a:solidFill>
                            <a:srgbClr val="FFFFFF"/>
                          </a:solidFill>
                          <a:effectLst/>
                          <a:latin typeface="Arial" panose="020B0604020202020204" pitchFamily="34" charset="0"/>
                        </a:rPr>
                        <a:t>Average Proficiency rate</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A6A6A6"/>
                    </a:solidFill>
                  </a:tcPr>
                </a:tc>
                <a:tc>
                  <a:txBody>
                    <a:bodyPr/>
                    <a:lstStyle/>
                    <a:p>
                      <a:pPr algn="l" fontAlgn="b"/>
                      <a:r>
                        <a:rPr lang="en-US" sz="1000" b="0" i="0" u="none" strike="noStrike">
                          <a:solidFill>
                            <a:srgbClr val="FFFFFF"/>
                          </a:solidFill>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A6A6A6"/>
                    </a:solidFill>
                  </a:tcPr>
                </a:tc>
                <a:tc>
                  <a:txBody>
                    <a:bodyPr/>
                    <a:lstStyle/>
                    <a:p>
                      <a:pPr algn="ctr" fontAlgn="b"/>
                      <a:r>
                        <a:rPr lang="en-US" sz="1000" b="0" i="0" u="none" strike="noStrike">
                          <a:solidFill>
                            <a:srgbClr val="FFFFFF"/>
                          </a:solidFill>
                          <a:effectLst/>
                          <a:latin typeface="Arial" panose="020B0604020202020204" pitchFamily="34" charset="0"/>
                        </a:rPr>
                        <a:t>Overall ELR</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A6A6A6"/>
                    </a:solidFill>
                  </a:tcPr>
                </a:tc>
                <a:tc>
                  <a:txBody>
                    <a:bodyPr/>
                    <a:lstStyle/>
                    <a:p>
                      <a:pPr algn="l" fontAlgn="b"/>
                      <a:r>
                        <a:rPr lang="en-US" sz="1000" b="0" i="0" u="none" strike="noStrike">
                          <a:solidFill>
                            <a:srgbClr val="FFFFFF"/>
                          </a:solidFill>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A6A6A6"/>
                    </a:solidFill>
                  </a:tcPr>
                </a:tc>
                <a:tc>
                  <a:txBody>
                    <a:bodyPr/>
                    <a:lstStyle/>
                    <a:p>
                      <a:pPr algn="ctr" fontAlgn="b"/>
                      <a:r>
                        <a:rPr lang="en-US" sz="1000" b="0" i="0" u="none" strike="noStrike">
                          <a:solidFill>
                            <a:srgbClr val="FFFFFF"/>
                          </a:solidFill>
                          <a:effectLst/>
                          <a:latin typeface="Arial" panose="020B0604020202020204" pitchFamily="34" charset="0"/>
                        </a:rPr>
                        <a:t>Work Days /Mo.</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A6A6A6"/>
                    </a:solidFill>
                  </a:tcPr>
                </a:tc>
                <a:tc>
                  <a:txBody>
                    <a:bodyPr/>
                    <a:lstStyle/>
                    <a:p>
                      <a:pPr algn="l" fontAlgn="b"/>
                      <a:r>
                        <a:rPr lang="en-US" sz="1000" b="0" i="0" u="none" strike="noStrike">
                          <a:solidFill>
                            <a:srgbClr val="FFFFFF"/>
                          </a:solidFill>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A6A6A6"/>
                    </a:solidFill>
                  </a:tcPr>
                </a:tc>
                <a:tc>
                  <a:txBody>
                    <a:bodyPr/>
                    <a:lstStyle/>
                    <a:p>
                      <a:pPr algn="ctr" fontAlgn="b"/>
                      <a:r>
                        <a:rPr lang="en-US" sz="1000" b="0" i="0" u="none" strike="noStrike">
                          <a:solidFill>
                            <a:srgbClr val="FFFFFF"/>
                          </a:solidFill>
                          <a:effectLst/>
                          <a:latin typeface="Arial" panose="020B0604020202020204" pitchFamily="34" charset="0"/>
                        </a:rPr>
                        <a:t>Revenue</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A6A6A6"/>
                    </a:solidFill>
                  </a:tcPr>
                </a:tc>
                <a:extLst>
                  <a:ext uri="{0D108BD9-81ED-4DB2-BD59-A6C34878D82A}">
                    <a16:rowId xmlns:a16="http://schemas.microsoft.com/office/drawing/2014/main" val="1493765745"/>
                  </a:ext>
                </a:extLst>
              </a:tr>
              <a:tr h="156243">
                <a:tc>
                  <a:txBody>
                    <a:bodyPr/>
                    <a:lstStyle/>
                    <a:p>
                      <a:pPr algn="l" fontAlgn="b"/>
                      <a:r>
                        <a:rPr lang="en-US" sz="10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A6A6A6"/>
                    </a:solidFill>
                  </a:tcPr>
                </a:tc>
                <a:tc>
                  <a:txBody>
                    <a:bodyPr/>
                    <a:lstStyle/>
                    <a:p>
                      <a:pPr algn="ctr" fontAlgn="b"/>
                      <a:r>
                        <a:rPr lang="en-US" sz="1000" b="0" i="0" u="none" strike="noStrike">
                          <a:effectLst/>
                          <a:latin typeface="Arial" panose="020B0604020202020204" pitchFamily="34" charset="0"/>
                        </a:rPr>
                        <a:t>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effectLst/>
                          <a:latin typeface="Arial" panose="020B0604020202020204" pitchFamily="34" charset="0"/>
                        </a:rPr>
                        <a:t>57.81%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effectLst/>
                          <a:latin typeface="Arial" panose="020B0604020202020204" pitchFamily="34" charset="0"/>
                        </a:rPr>
                        <a:t>$179.12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effectLst/>
                          <a:latin typeface="Arial" panose="020B0604020202020204" pitchFamily="34" charset="0"/>
                        </a:rPr>
                        <a:t>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$205,027.56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87038918"/>
                  </a:ext>
                </a:extLst>
              </a:tr>
              <a:tr h="156243">
                <a:tc>
                  <a:txBody>
                    <a:bodyPr/>
                    <a:lstStyle/>
                    <a:p>
                      <a:pPr algn="l" fontAlgn="b"/>
                      <a:r>
                        <a:rPr lang="en-US" sz="10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A6A6A6"/>
                    </a:solidFill>
                  </a:tcPr>
                </a:tc>
                <a:tc>
                  <a:txBody>
                    <a:bodyPr/>
                    <a:lstStyle/>
                    <a:p>
                      <a:pPr algn="ctr" fontAlgn="b"/>
                      <a:r>
                        <a:rPr lang="en-US" sz="1000" b="0" i="0" u="none" strike="noStrike">
                          <a:effectLst/>
                          <a:latin typeface="Arial" panose="020B0604020202020204" pitchFamily="34" charset="0"/>
                        </a:rPr>
                        <a:t>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effectLst/>
                          <a:latin typeface="Arial" panose="020B0604020202020204" pitchFamily="34" charset="0"/>
                        </a:rPr>
                        <a:t>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effectLst/>
                          <a:latin typeface="Arial" panose="020B0604020202020204" pitchFamily="34" charset="0"/>
                        </a:rPr>
                        <a:t>$179.12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effectLst/>
                          <a:latin typeface="Arial" panose="020B0604020202020204" pitchFamily="34" charset="0"/>
                        </a:rPr>
                        <a:t>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$248,260.32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95296115"/>
                  </a:ext>
                </a:extLst>
              </a:tr>
              <a:tr h="156243">
                <a:tc>
                  <a:txBody>
                    <a:bodyPr/>
                    <a:lstStyle/>
                    <a:p>
                      <a:pPr algn="l" fontAlgn="b"/>
                      <a:r>
                        <a:rPr lang="en-US" sz="10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A6A6A6"/>
                    </a:solidFill>
                  </a:tcPr>
                </a:tc>
                <a:tc>
                  <a:txBody>
                    <a:bodyPr/>
                    <a:lstStyle/>
                    <a:p>
                      <a:pPr algn="ctr" fontAlgn="b"/>
                      <a:r>
                        <a:rPr lang="en-US" sz="1000" b="0" i="0" u="none" strike="noStrike">
                          <a:effectLst/>
                          <a:latin typeface="Arial" panose="020B0604020202020204" pitchFamily="34" charset="0"/>
                        </a:rPr>
                        <a:t>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effectLst/>
                          <a:latin typeface="Arial" panose="020B0604020202020204" pitchFamily="34" charset="0"/>
                        </a:rPr>
                        <a:t>80%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effectLst/>
                          <a:latin typeface="Arial" panose="020B0604020202020204" pitchFamily="34" charset="0"/>
                        </a:rPr>
                        <a:t>$179.12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effectLst/>
                          <a:latin typeface="Arial" panose="020B0604020202020204" pitchFamily="34" charset="0"/>
                        </a:rPr>
                        <a:t>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$283,726.08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96726821"/>
                  </a:ext>
                </a:extLst>
              </a:tr>
              <a:tr h="156243">
                <a:tc>
                  <a:txBody>
                    <a:bodyPr/>
                    <a:lstStyle/>
                    <a:p>
                      <a:pPr algn="l" fontAlgn="b"/>
                      <a:r>
                        <a:rPr lang="en-US" sz="10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A6A6A6"/>
                    </a:solidFill>
                  </a:tcPr>
                </a:tc>
                <a:tc>
                  <a:txBody>
                    <a:bodyPr/>
                    <a:lstStyle/>
                    <a:p>
                      <a:pPr algn="ctr" fontAlgn="b"/>
                      <a:r>
                        <a:rPr lang="en-US" sz="1000" b="0" i="0" u="none" strike="noStrike">
                          <a:effectLst/>
                          <a:latin typeface="Arial" panose="020B0604020202020204" pitchFamily="34" charset="0"/>
                        </a:rPr>
                        <a:t>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effectLst/>
                          <a:latin typeface="Arial" panose="020B0604020202020204" pitchFamily="34" charset="0"/>
                        </a:rPr>
                        <a:t>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effectLst/>
                          <a:latin typeface="Arial" panose="020B0604020202020204" pitchFamily="34" charset="0"/>
                        </a:rPr>
                        <a:t>$179.12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effectLst/>
                          <a:latin typeface="Arial" panose="020B0604020202020204" pitchFamily="34" charset="0"/>
                        </a:rPr>
                        <a:t>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$319,191.84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4262857"/>
                  </a:ext>
                </a:extLst>
              </a:tr>
              <a:tr h="156243">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6A6A6"/>
                    </a:solidFill>
                  </a:tcPr>
                </a:tc>
                <a:tc>
                  <a:txBody>
                    <a:bodyPr/>
                    <a:lstStyle/>
                    <a:p>
                      <a:pPr algn="ctr" fontAlgn="b"/>
                      <a:r>
                        <a:rPr lang="en-US" sz="1000" b="0" i="0" u="none" strike="noStrike">
                          <a:effectLst/>
                          <a:latin typeface="Arial" panose="020B0604020202020204" pitchFamily="34" charset="0"/>
                        </a:rPr>
                        <a:t>90</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effectLst/>
                          <a:latin typeface="Arial" panose="020B0604020202020204" pitchFamily="34" charset="0"/>
                        </a:rPr>
                        <a:t>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effectLst/>
                          <a:latin typeface="Arial" panose="020B0604020202020204" pitchFamily="34" charset="0"/>
                        </a:rPr>
                        <a:t>$179.12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effectLst/>
                          <a:latin typeface="Arial" panose="020B0604020202020204" pitchFamily="34" charset="0"/>
                        </a:rPr>
                        <a:t>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$354,657.60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63141620"/>
                  </a:ext>
                </a:extLst>
              </a:tr>
              <a:tr h="165434">
                <a:tc>
                  <a:txBody>
                    <a:bodyPr/>
                    <a:lstStyle/>
                    <a:p>
                      <a:pPr algn="l" fontAlgn="b"/>
                      <a:r>
                        <a:rPr lang="en-US" sz="10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solidFill>
                      <a:srgbClr val="A6A6A6"/>
                    </a:solidFill>
                  </a:tcPr>
                </a:tc>
                <a:tc>
                  <a:txBody>
                    <a:bodyPr/>
                    <a:lstStyle/>
                    <a:p>
                      <a:pPr algn="ctr" fontAlgn="b"/>
                      <a:r>
                        <a:rPr lang="en-US" sz="1000" b="0" i="0" u="none" strike="noStrike">
                          <a:effectLst/>
                          <a:latin typeface="Arial" panose="020B0604020202020204" pitchFamily="34" charset="0"/>
                        </a:rPr>
                        <a:t>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noFill/>
                  </a:tcPr>
                </a:tc>
                <a:tc>
                  <a:txBody>
                    <a:bodyPr/>
                    <a:lstStyle/>
                    <a:p>
                      <a:pPr algn="ctr" fontAlgn="b"/>
                      <a:r>
                        <a:rPr lang="en-US" sz="1000" b="0"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noFill/>
                  </a:tcPr>
                </a:tc>
                <a:tc>
                  <a:txBody>
                    <a:bodyPr/>
                    <a:lstStyle/>
                    <a:p>
                      <a:pPr algn="ctr" fontAlgn="b"/>
                      <a:r>
                        <a:rPr lang="en-US" sz="1000" b="0" i="0" u="none" strike="noStrike">
                          <a:effectLst/>
                          <a:latin typeface="Arial" panose="020B0604020202020204" pitchFamily="34" charset="0"/>
                        </a:rPr>
                        <a:t>120%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noFill/>
                  </a:tcPr>
                </a:tc>
                <a:tc>
                  <a:txBody>
                    <a:bodyPr/>
                    <a:lstStyle/>
                    <a:p>
                      <a:pPr algn="ctr" fontAlgn="b"/>
                      <a:r>
                        <a:rPr lang="en-US" sz="1000" b="0" i="0" u="none" strike="noStrike">
                          <a:effectLst/>
                          <a:latin typeface="Arial" panose="020B0604020202020204" pitchFamily="34" charset="0"/>
                        </a:rPr>
                        <a:t>$179.12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noFill/>
                  </a:tcPr>
                </a:tc>
                <a:tc>
                  <a:txBody>
                    <a:bodyPr/>
                    <a:lstStyle/>
                    <a:p>
                      <a:pPr algn="ctr" fontAlgn="b"/>
                      <a:r>
                        <a:rPr lang="en-US" sz="1000" b="0" i="0" u="none" strike="noStrike">
                          <a:effectLst/>
                          <a:latin typeface="Arial" panose="020B0604020202020204" pitchFamily="34" charset="0"/>
                        </a:rPr>
                        <a:t>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$425,589.12</a:t>
                      </a:r>
                      <a:endParaRPr lang="en-US" sz="1000" b="0" i="0" u="none" strike="noStrike" dirty="0">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noFill/>
                  </a:tcPr>
                </a:tc>
                <a:extLst>
                  <a:ext uri="{0D108BD9-81ED-4DB2-BD59-A6C34878D82A}">
                    <a16:rowId xmlns:a16="http://schemas.microsoft.com/office/drawing/2014/main" val="2280494381"/>
                  </a:ext>
                </a:extLst>
              </a:tr>
            </a:tbl>
          </a:graphicData>
        </a:graphic>
      </p:graphicFrame>
    </p:spTree>
    <p:extLst>
      <p:ext uri="{BB962C8B-B14F-4D97-AF65-F5344CB8AC3E}">
        <p14:creationId xmlns:p14="http://schemas.microsoft.com/office/powerpoint/2010/main" val="38990949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852479-605F-0F97-6838-9B4F1BEA2C7A}"/>
              </a:ext>
            </a:extLst>
          </p:cNvPr>
          <p:cNvSpPr>
            <a:spLocks noGrp="1"/>
          </p:cNvSpPr>
          <p:nvPr>
            <p:ph type="title"/>
          </p:nvPr>
        </p:nvSpPr>
        <p:spPr/>
        <p:txBody>
          <a:bodyPr/>
          <a:lstStyle/>
          <a:p>
            <a:r>
              <a:rPr lang="en-US" dirty="0">
                <a:solidFill>
                  <a:schemeClr val="tx1"/>
                </a:solidFill>
              </a:rPr>
              <a:t>Level of current training</a:t>
            </a:r>
          </a:p>
        </p:txBody>
      </p:sp>
      <p:sp>
        <p:nvSpPr>
          <p:cNvPr id="3" name="Content Placeholder 2">
            <a:extLst>
              <a:ext uri="{FF2B5EF4-FFF2-40B4-BE49-F238E27FC236}">
                <a16:creationId xmlns:a16="http://schemas.microsoft.com/office/drawing/2014/main" id="{9D414812-1DC4-25C3-C4F1-1FD91DC3043E}"/>
              </a:ext>
            </a:extLst>
          </p:cNvPr>
          <p:cNvSpPr>
            <a:spLocks noGrp="1"/>
          </p:cNvSpPr>
          <p:nvPr>
            <p:ph sz="half" idx="1"/>
          </p:nvPr>
        </p:nvSpPr>
        <p:spPr/>
        <p:txBody>
          <a:bodyPr>
            <a:normAutofit fontScale="62500" lnSpcReduction="20000"/>
          </a:bodyPr>
          <a:lstStyle/>
          <a:p>
            <a:r>
              <a:rPr lang="en-US" dirty="0"/>
              <a:t>Where are you currently at for your current level of training?:Currently we are holding at 60% master tech level . WE also have a program for apprenticeship where we pair them with a master tech to help grow them with support direction from an experienced tech and pier .</a:t>
            </a:r>
          </a:p>
          <a:p>
            <a:r>
              <a:rPr lang="en-US" dirty="0"/>
              <a:t>What is your plan to maintain minimum standards? :Continue to grow and support our techs staying engaged in the current OEM curriculum as well as OJT for a number of techs . </a:t>
            </a:r>
          </a:p>
          <a:p>
            <a:r>
              <a:rPr lang="en-US" dirty="0"/>
              <a:t>What are your plans for training  your service department technicians, advisors, managers, ?: We currently have 1 Master advisor along with a customer concierge training to become a service advisor . We have here set for in house training this month as well a ILT for the service advisor through our OEM .</a:t>
            </a:r>
          </a:p>
          <a:p>
            <a:r>
              <a:rPr lang="en-US" dirty="0"/>
              <a:t>We work closely with our OEM to ensure we stay in compliance ns at time we try to get ahead of where we need to be . We evaluate our current staff through out the year and make adjustment , or plans to have them in training as the needs increase or decrease .</a:t>
            </a:r>
          </a:p>
          <a:p>
            <a:pPr marL="0" indent="0">
              <a:buNone/>
            </a:pPr>
            <a:endParaRPr lang="en-US" dirty="0"/>
          </a:p>
          <a:p>
            <a:endParaRPr lang="en-US" dirty="0"/>
          </a:p>
        </p:txBody>
      </p:sp>
      <p:pic>
        <p:nvPicPr>
          <p:cNvPr id="6" name="Content Placeholder 5">
            <a:extLst>
              <a:ext uri="{FF2B5EF4-FFF2-40B4-BE49-F238E27FC236}">
                <a16:creationId xmlns:a16="http://schemas.microsoft.com/office/drawing/2014/main" id="{DC0D3C94-59FB-C867-A881-78201327AD98}"/>
              </a:ext>
            </a:extLst>
          </p:cNvPr>
          <p:cNvPicPr>
            <a:picLocks noGrp="1" noChangeAspect="1"/>
          </p:cNvPicPr>
          <p:nvPr>
            <p:ph sz="half" idx="2"/>
          </p:nvPr>
        </p:nvPicPr>
        <p:blipFill>
          <a:blip r:embed="rId2"/>
          <a:stretch>
            <a:fillRect/>
          </a:stretch>
        </p:blipFill>
        <p:spPr>
          <a:xfrm>
            <a:off x="5721111" y="1270000"/>
            <a:ext cx="6252401" cy="2628900"/>
          </a:xfrm>
        </p:spPr>
      </p:pic>
    </p:spTree>
    <p:extLst>
      <p:ext uri="{BB962C8B-B14F-4D97-AF65-F5344CB8AC3E}">
        <p14:creationId xmlns:p14="http://schemas.microsoft.com/office/powerpoint/2010/main" val="38814297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r>
              <a:rPr lang="en-US" dirty="0"/>
              <a:t>OUR PEOPLE</a:t>
            </a:r>
          </a:p>
          <a:p>
            <a:r>
              <a:rPr lang="en-US" dirty="0"/>
              <a:t>Communication </a:t>
            </a:r>
          </a:p>
          <a:p>
            <a:r>
              <a:rPr lang="en-US" dirty="0"/>
              <a:t>Culture that drives and reenforces a positive work place </a:t>
            </a:r>
          </a:p>
          <a:p>
            <a:r>
              <a:rPr lang="en-US" dirty="0"/>
              <a:t>Local and Family owned which 3rd generation core and family values </a:t>
            </a:r>
          </a:p>
          <a:p>
            <a:r>
              <a:rPr lang="en-US" dirty="0"/>
              <a:t>Our customers </a:t>
            </a:r>
          </a:p>
          <a:p>
            <a:r>
              <a:rPr lang="en-US" dirty="0"/>
              <a:t>Loyalty Dedication Ethical </a:t>
            </a:r>
          </a:p>
          <a:p>
            <a:r>
              <a:rPr lang="en-US" dirty="0"/>
              <a:t>Engaged with our community (Dealer and Trucking )</a:t>
            </a:r>
          </a:p>
          <a:p>
            <a:r>
              <a:rPr lang="en-US" dirty="0"/>
              <a:t>Embraces continued training, higher learning  , high school and trade school scouting </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r>
              <a:rPr lang="en-US" dirty="0"/>
              <a:t>Land Locked no room for growth right now </a:t>
            </a:r>
          </a:p>
          <a:p>
            <a:r>
              <a:rPr lang="en-US" dirty="0"/>
              <a:t>Lack of trained seasoned techs </a:t>
            </a:r>
          </a:p>
          <a:p>
            <a:r>
              <a:rPr lang="en-US" dirty="0"/>
              <a:t>Having to grow techs from teaching them how to be a tech to making the repairs </a:t>
            </a:r>
          </a:p>
          <a:p>
            <a:r>
              <a:rPr lang="en-US" dirty="0"/>
              <a:t>Parts support from our OEM </a:t>
            </a:r>
          </a:p>
          <a:p>
            <a:r>
              <a:rPr lang="en-US" dirty="0"/>
              <a:t>Tech support from our OEMs </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emplate>Facet</Template>
  <TotalTime>370</TotalTime>
  <Words>2665</Words>
  <Application>Microsoft Office PowerPoint</Application>
  <PresentationFormat>Widescreen</PresentationFormat>
  <Paragraphs>549</Paragraphs>
  <Slides>16</Slides>
  <Notes>0</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16</vt:i4>
      </vt:variant>
    </vt:vector>
  </HeadingPairs>
  <TitlesOfParts>
    <vt:vector size="22" baseType="lpstr">
      <vt:lpstr>Arial</vt:lpstr>
      <vt:lpstr>Calibri</vt:lpstr>
      <vt:lpstr>Trebuchet MS</vt:lpstr>
      <vt:lpstr>Wingdings 3</vt:lpstr>
      <vt:lpstr>Facet</vt:lpstr>
      <vt:lpstr>Microsoft Excel Macro-Enabled Worksheet</vt:lpstr>
      <vt:lpstr>ATD Service Homework  ATD 051-92</vt:lpstr>
      <vt:lpstr>  Analyze Cost of Labor   </vt:lpstr>
      <vt:lpstr> Changes in Expense Structure    </vt:lpstr>
      <vt:lpstr> Productivity   </vt:lpstr>
      <vt:lpstr> Facility   </vt:lpstr>
      <vt:lpstr>Proficiency : Increasing proficiency will increase profitability we also  need to ensure we are giving everyone the tools and support to increase their ability to perform at a level to be able to  be more productive have less dwell time which will increase billed hours  </vt:lpstr>
      <vt:lpstr>Level of current training</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Johnnie Dixon</cp:lastModifiedBy>
  <cp:revision>8</cp:revision>
  <dcterms:created xsi:type="dcterms:W3CDTF">2022-12-04T13:10:55Z</dcterms:created>
  <dcterms:modified xsi:type="dcterms:W3CDTF">2024-09-01T18:24:34Z</dcterms:modified>
</cp:coreProperties>
</file>