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6" r:id="rId1"/>
  </p:sldMasterIdLst>
  <p:sldIdLst>
    <p:sldId id="256" r:id="rId2"/>
    <p:sldId id="270" r:id="rId3"/>
    <p:sldId id="271" r:id="rId4"/>
    <p:sldId id="272" r:id="rId5"/>
    <p:sldId id="273" r:id="rId6"/>
    <p:sldId id="275" r:id="rId7"/>
    <p:sldId id="274" r:id="rId8"/>
    <p:sldId id="257" r:id="rId9"/>
    <p:sldId id="262" r:id="rId10"/>
    <p:sldId id="263" r:id="rId11"/>
    <p:sldId id="264" r:id="rId12"/>
    <p:sldId id="268" r:id="rId13"/>
    <p:sldId id="26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4660"/>
  </p:normalViewPr>
  <p:slideViewPr>
    <p:cSldViewPr snapToGrid="0">
      <p:cViewPr varScale="1">
        <p:scale>
          <a:sx n="86" d="100"/>
          <a:sy n="86" d="100"/>
        </p:scale>
        <p:origin x="57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228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67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67278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986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57137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60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1181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044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208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189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8/6/2024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47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299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397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929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8/6/2024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730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435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426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tm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4923" y="424813"/>
            <a:ext cx="7766936" cy="1646302"/>
          </a:xfrm>
        </p:spPr>
        <p:txBody>
          <a:bodyPr/>
          <a:lstStyle/>
          <a:p>
            <a:r>
              <a:rPr lang="en-US" dirty="0"/>
              <a:t>ATD Service Homework </a:t>
            </a:r>
          </a:p>
        </p:txBody>
      </p:sp>
      <p:pic>
        <p:nvPicPr>
          <p:cNvPr id="6146" name="Picture 2" descr="Lowe and Moyer">
            <a:extLst>
              <a:ext uri="{FF2B5EF4-FFF2-40B4-BE49-F238E27FC236}">
                <a16:creationId xmlns:a16="http://schemas.microsoft.com/office/drawing/2014/main" id="{B59DA6A9-3511-31F9-09E6-80BFF9BAB4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907" y="2275492"/>
            <a:ext cx="7635120" cy="2307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SWOT Analysis Opportunities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14865"/>
            <a:ext cx="8596668" cy="3880773"/>
          </a:xfrm>
        </p:spPr>
        <p:txBody>
          <a:bodyPr/>
          <a:lstStyle/>
          <a:p>
            <a:endParaRPr lang="en-US" dirty="0"/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Expansion of the facility to add more capacity.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Fleet opportunities in the AOR with the large warehousing built.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Grow service base. More all makes work.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Improve used truck sales volume.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SWOT Analysis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189609"/>
            <a:ext cx="8596668" cy="4851754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Other large competitive dealers in our AOR.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Economic considerations – recession or other economic corrections.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EPA requirements, electric vehicles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Local or national legislation effects.  (Environmental / Employment / tax / etc.).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SWOT Analysis Action Plan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9363509"/>
              </p:ext>
            </p:extLst>
          </p:nvPr>
        </p:nvGraphicFramePr>
        <p:xfrm>
          <a:off x="724353" y="1167415"/>
          <a:ext cx="9132492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51652">
                <a:tc>
                  <a:txBody>
                    <a:bodyPr/>
                    <a:lstStyle/>
                    <a:p>
                      <a:r>
                        <a:rPr lang="en-US" dirty="0"/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315230">
                <a:tc>
                  <a:txBody>
                    <a:bodyPr/>
                    <a:lstStyle/>
                    <a:p>
                      <a:r>
                        <a:rPr lang="en-US" dirty="0"/>
                        <a:t>Expansion of Facility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VP Of Service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12/31/25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126092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Assign OPS and Vehicle Sales Rep To meet with each New Local Fleet monthly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OPS, Used Truck Vehicle Sales Rep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12/31/24</a:t>
                      </a: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126092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Meet with New Local Fleet monthly and review units for maintenance </a:t>
                      </a:r>
                      <a:r>
                        <a:rPr lang="en-US"/>
                        <a:t>and repairs.</a:t>
                      </a: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OPS, Used Truck Vehicle Sales Rep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12/31/24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788075">
                <a:tc>
                  <a:txBody>
                    <a:bodyPr/>
                    <a:lstStyle/>
                    <a:p>
                      <a:r>
                        <a:rPr lang="en-US" dirty="0"/>
                        <a:t>Vehicle Sales Rep To meet with each New Local Fleet monthly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Used Truck Sales Rep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9/30/24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31523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31523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78CBD2B9-19D0-69FB-EA6B-B9715FDD5999}"/>
              </a:ext>
            </a:extLst>
          </p:cNvPr>
          <p:cNvSpPr/>
          <p:nvPr/>
        </p:nvSpPr>
        <p:spPr>
          <a:xfrm>
            <a:off x="603682" y="6019060"/>
            <a:ext cx="9253163" cy="838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6801" y="645111"/>
            <a:ext cx="8596668" cy="775317"/>
          </a:xfrm>
        </p:spPr>
        <p:txBody>
          <a:bodyPr/>
          <a:lstStyle/>
          <a:p>
            <a:pPr algn="ctr"/>
            <a:r>
              <a:rPr lang="en-US" dirty="0"/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6801" y="2119912"/>
            <a:ext cx="8596668" cy="3880773"/>
          </a:xfrm>
        </p:spPr>
        <p:txBody>
          <a:bodyPr/>
          <a:lstStyle/>
          <a:p>
            <a:r>
              <a:rPr lang="en-US" dirty="0"/>
              <a:t>Review SWOT with entire Service Department</a:t>
            </a:r>
          </a:p>
          <a:p>
            <a:r>
              <a:rPr lang="en-US" dirty="0"/>
              <a:t>Ensure Strategies and Action Plans are Implemented</a:t>
            </a:r>
          </a:p>
          <a:p>
            <a:r>
              <a:rPr lang="en-US" dirty="0"/>
              <a:t>Continue regular meetings with entire Service Departments to make sure that the goals are on track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7170" name="Picture 2" descr="Field Goal Post Images – Browse 477,818 Stock Photos, Vectors, and Video |  Adobe Stock">
            <a:extLst>
              <a:ext uri="{FF2B5EF4-FFF2-40B4-BE49-F238E27FC236}">
                <a16:creationId xmlns:a16="http://schemas.microsoft.com/office/drawing/2014/main" id="{72DD7997-B1CA-CDE1-3406-318AFCCE1E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682" y="4060299"/>
            <a:ext cx="3648907" cy="2432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1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9013" y="609600"/>
            <a:ext cx="6320902" cy="1320800"/>
          </a:xfrm>
        </p:spPr>
        <p:txBody>
          <a:bodyPr>
            <a:normAutofit fontScale="90000"/>
          </a:bodyPr>
          <a:lstStyle/>
          <a:p>
            <a:pPr algn="ctr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539013" y="1930400"/>
            <a:ext cx="6320901" cy="3304117"/>
          </a:xfrm>
        </p:spPr>
        <p:txBody>
          <a:bodyPr/>
          <a:lstStyle/>
          <a:p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20" name="Content Placeholder 19">
            <a:extLst>
              <a:ext uri="{FF2B5EF4-FFF2-40B4-BE49-F238E27FC236}">
                <a16:creationId xmlns:a16="http://schemas.microsoft.com/office/drawing/2014/main" id="{B3D62C61-278C-AA45-6BF0-2BB5069F9E6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2433515" y="4025903"/>
            <a:ext cx="6624792" cy="2471216"/>
          </a:xfr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1"/>
            <a:ext cx="9318922" cy="709834"/>
          </a:xfrm>
        </p:spPr>
        <p:txBody>
          <a:bodyPr>
            <a:normAutofit/>
          </a:bodyPr>
          <a:lstStyle/>
          <a:p>
            <a:pPr algn="ctr"/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67268" y="1034676"/>
            <a:ext cx="4184035" cy="2506841"/>
          </a:xfrm>
        </p:spPr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D6ED7F7-A8CB-2FA2-4EDF-3A32127BF2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172" y="3256758"/>
            <a:ext cx="6610498" cy="3601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667" y="115526"/>
            <a:ext cx="11514666" cy="63919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1232" y="1148534"/>
            <a:ext cx="4184035" cy="1772219"/>
          </a:xfrm>
        </p:spPr>
        <p:txBody>
          <a:bodyPr/>
          <a:lstStyle/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CAFAFE36-4929-5CB4-EB6D-66FBCA7CC4C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74619" y="1086390"/>
            <a:ext cx="7126149" cy="5286643"/>
          </a:xfrm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908" y="609600"/>
            <a:ext cx="9460965" cy="695417"/>
          </a:xfrm>
        </p:spPr>
        <p:txBody>
          <a:bodyPr>
            <a:normAutofit/>
          </a:bodyPr>
          <a:lstStyle/>
          <a:p>
            <a:pPr algn="ctr"/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25909" y="1806365"/>
            <a:ext cx="4184035" cy="1727830"/>
          </a:xfrm>
        </p:spPr>
        <p:txBody>
          <a:bodyPr/>
          <a:lstStyle/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1968022-66CB-72C5-1586-9343B987C2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637"/>
          <a:stretch/>
        </p:blipFill>
        <p:spPr>
          <a:xfrm>
            <a:off x="4811687" y="1473587"/>
            <a:ext cx="5575187" cy="4689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31C91-AF3D-1566-FDD7-D48097D84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Proficiency 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8DBDDDA-D732-6094-2F14-D21B811B93A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6994869"/>
              </p:ext>
            </p:extLst>
          </p:nvPr>
        </p:nvGraphicFramePr>
        <p:xfrm>
          <a:off x="701336" y="1574800"/>
          <a:ext cx="8572666" cy="184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78532">
                  <a:extLst>
                    <a:ext uri="{9D8B030D-6E8A-4147-A177-3AD203B41FA5}">
                      <a16:colId xmlns:a16="http://schemas.microsoft.com/office/drawing/2014/main" val="1939064399"/>
                    </a:ext>
                  </a:extLst>
                </a:gridCol>
                <a:gridCol w="3894134">
                  <a:extLst>
                    <a:ext uri="{9D8B030D-6E8A-4147-A177-3AD203B41FA5}">
                      <a16:colId xmlns:a16="http://schemas.microsoft.com/office/drawing/2014/main" val="30341235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Move Tool Room To Larger Area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Organize New Tool Room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84958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Install Overhead Extension Cord Reels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Strategic Placement of Reels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602286"/>
                  </a:ext>
                </a:extLst>
              </a:tr>
              <a:tr h="201868">
                <a:tc>
                  <a:txBody>
                    <a:bodyPr/>
                    <a:lstStyle/>
                    <a:p>
                      <a:r>
                        <a:rPr lang="en-US" dirty="0"/>
                        <a:t>Blacktop Parking Area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Create Numbered Parking Spaces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19958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Tech Proficiency Additional Annual Bonus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Create Report to Streamline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00861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Hire Parts Delivery Person for Technicians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Streamline Parts Request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754963"/>
                  </a:ext>
                </a:extLst>
              </a:tr>
            </a:tbl>
          </a:graphicData>
        </a:graphic>
      </p:graphicFrame>
      <p:pic>
        <p:nvPicPr>
          <p:cNvPr id="5122" name="Picture 2">
            <a:extLst>
              <a:ext uri="{FF2B5EF4-FFF2-40B4-BE49-F238E27FC236}">
                <a16:creationId xmlns:a16="http://schemas.microsoft.com/office/drawing/2014/main" id="{10DC0F6B-0033-823D-3289-A294DC4E63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336" y="3868075"/>
            <a:ext cx="3173767" cy="23803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4" name="Picture 4" descr="75' ProReel Retractable Extension Cord Reel - 8675MFT">
            <a:extLst>
              <a:ext uri="{FF2B5EF4-FFF2-40B4-BE49-F238E27FC236}">
                <a16:creationId xmlns:a16="http://schemas.microsoft.com/office/drawing/2014/main" id="{D540BE2F-0586-14A3-817D-5D5731F5F8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95"/>
          <a:stretch/>
        </p:blipFill>
        <p:spPr bwMode="auto">
          <a:xfrm>
            <a:off x="4205761" y="3868075"/>
            <a:ext cx="2186867" cy="23803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30E5A7B-60E6-A515-2795-CFEE018A3D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1347" y="3868075"/>
            <a:ext cx="2642655" cy="23802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89909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52479-605F-0F97-6838-9B4F1BEA2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9931482" cy="766439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Level of current 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14812-1DC4-25C3-C4F1-1FD91DC304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67951" y="2116200"/>
            <a:ext cx="9745051" cy="2997337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en-US" dirty="0"/>
              <a:t>Where are you currently at for your current level of training?</a:t>
            </a:r>
          </a:p>
          <a:p>
            <a:pPr lvl="1"/>
            <a:r>
              <a:rPr lang="en-US" dirty="0"/>
              <a:t>Currently 100% Compliant with Navistar and Cummins Standards</a:t>
            </a:r>
          </a:p>
          <a:p>
            <a:r>
              <a:rPr lang="en-US" dirty="0"/>
              <a:t>What is your plan to maintain minimum standards?</a:t>
            </a:r>
          </a:p>
          <a:p>
            <a:pPr lvl="1"/>
            <a:r>
              <a:rPr lang="en-US" dirty="0"/>
              <a:t>Continue with current level of training</a:t>
            </a:r>
          </a:p>
          <a:p>
            <a:r>
              <a:rPr lang="en-US" dirty="0"/>
              <a:t>What are your plans for training your service department technicians, advisors, managers, ?</a:t>
            </a:r>
          </a:p>
          <a:p>
            <a:pPr lvl="1"/>
            <a:r>
              <a:rPr lang="en-US" dirty="0"/>
              <a:t>Allocated additional Technician Training (Online and Onsite at Manufacture)</a:t>
            </a:r>
          </a:p>
          <a:p>
            <a:pPr lvl="1"/>
            <a:r>
              <a:rPr lang="en-US" dirty="0"/>
              <a:t>Requiring Advisors to take Manufacture Online Training Class above and beyond  minimum standards</a:t>
            </a:r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429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SWOT Analysis Strengths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356F63-DAA4-0613-53D1-796002DD092C}"/>
              </a:ext>
            </a:extLst>
          </p:cNvPr>
          <p:cNvSpPr txBox="1"/>
          <p:nvPr/>
        </p:nvSpPr>
        <p:spPr>
          <a:xfrm>
            <a:off x="1016494" y="1572880"/>
            <a:ext cx="6098958" cy="15604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Geographic proximity to customers.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Internal knowledge/skill sets/training.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Existing relationships w/ local customers.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Service reputation / service capabilities.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All makes service work training.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SWOT Analysis Weaknesses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97110"/>
            <a:ext cx="8596668" cy="3880773"/>
          </a:xfrm>
        </p:spPr>
        <p:txBody>
          <a:bodyPr/>
          <a:lstStyle/>
          <a:p>
            <a:endParaRPr lang="en-US" dirty="0"/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Need to increase our throughput in the shop.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Always looking for more technicians.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Facilities are functional but could use some improvements.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 dirty="0"/>
              <a:t>Diagnostics could use another experienced technician.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411</TotalTime>
  <Words>462</Words>
  <Application>Microsoft Office PowerPoint</Application>
  <PresentationFormat>Widescreen</PresentationFormat>
  <Paragraphs>88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Trebuchet MS</vt:lpstr>
      <vt:lpstr>Wingdings 3</vt:lpstr>
      <vt:lpstr>Facet</vt:lpstr>
      <vt:lpstr>ATD Service Homework </vt:lpstr>
      <vt:lpstr>  Analyze Cost of Labor   </vt:lpstr>
      <vt:lpstr>Changes in Expense Structure </vt:lpstr>
      <vt:lpstr>Productivity   </vt:lpstr>
      <vt:lpstr>Facility</vt:lpstr>
      <vt:lpstr>Proficiency </vt:lpstr>
      <vt:lpstr>Level of current training</vt:lpstr>
      <vt:lpstr>SWOT Analysis Strengths</vt:lpstr>
      <vt:lpstr>SWOT Analysis Weaknesses</vt:lpstr>
      <vt:lpstr>SWOT Analysis Opportunities</vt:lpstr>
      <vt:lpstr>SWOT Analysis Threats</vt:lpstr>
      <vt:lpstr>SWOT Analysis Action Plan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Todd Moyer</cp:lastModifiedBy>
  <cp:revision>9</cp:revision>
  <dcterms:created xsi:type="dcterms:W3CDTF">2022-12-04T13:10:55Z</dcterms:created>
  <dcterms:modified xsi:type="dcterms:W3CDTF">2024-08-06T18:41:58Z</dcterms:modified>
</cp:coreProperties>
</file>