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76" r:id="rId9"/>
    <p:sldId id="262" r:id="rId10"/>
    <p:sldId id="263" r:id="rId11"/>
    <p:sldId id="278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192" y="-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Mike Crawford</a:t>
            </a:r>
          </a:p>
          <a:p>
            <a:pPr algn="ctr"/>
            <a:r>
              <a:rPr lang="en-US" sz="3200" dirty="0"/>
              <a:t>A051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Improved reimbursement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 Manager Training program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Maintenance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competitive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 Advisor Training program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Service marketing plan/materials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 competitive/extensive Menu pricing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Location synchronicity-McDonalds approach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Heavy-Duty sales strategy-market share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Medium Duty Sales Strategy-market share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Mobile Service expansion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Embedded tech 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 availability-Constant struggle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economy/recession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Continued consolidation of customer base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MX engine reliability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 Ohio Kenworth dealer selling out to more competitive dealer group(MHC)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Another round of Allocation in truck sales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largest customer switching OEM’s-1/3 of our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Private carriers switching to Full Maintenance lease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Many Experienced tech retirements in next five years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tech recruitment not keeping up with demand</a:t>
            </a:r>
          </a:p>
          <a:p>
            <a:r>
              <a:rPr lang="en-US" dirty="0"/>
              <a:t>Future EV mandates and stricter EPA requirements-affecting our customers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571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  <a:br>
              <a:rPr lang="en-US" dirty="0"/>
            </a:br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 overall Service Department Performance</a:t>
            </a:r>
          </a:p>
          <a:p>
            <a:pPr lvl="1"/>
            <a:r>
              <a:rPr lang="en-US" dirty="0"/>
              <a:t>Improve Service Department Gross Profit %</a:t>
            </a:r>
          </a:p>
          <a:p>
            <a:pPr lvl="1"/>
            <a:r>
              <a:rPr lang="en-US" dirty="0"/>
              <a:t>Lower Service Department Expense %</a:t>
            </a:r>
          </a:p>
          <a:p>
            <a:pPr lvl="1"/>
            <a:r>
              <a:rPr lang="en-US" dirty="0"/>
              <a:t>Improve Effective Labor rate</a:t>
            </a:r>
          </a:p>
          <a:p>
            <a:pPr lvl="1"/>
            <a:r>
              <a:rPr lang="en-US" dirty="0"/>
              <a:t>Improve Tech proficiency and efficiency</a:t>
            </a:r>
          </a:p>
          <a:p>
            <a:pPr lvl="1"/>
            <a:r>
              <a:rPr lang="en-US" dirty="0"/>
              <a:t>Improve Facility Utilization</a:t>
            </a:r>
          </a:p>
          <a:p>
            <a:pPr lvl="1"/>
            <a:r>
              <a:rPr lang="en-US" dirty="0"/>
              <a:t>Creative Cohesiveness at all locations(</a:t>
            </a:r>
            <a:r>
              <a:rPr lang="en-US" dirty="0" err="1"/>
              <a:t>McDondalds</a:t>
            </a:r>
            <a:r>
              <a:rPr lang="en-US" dirty="0"/>
              <a:t> Experience)</a:t>
            </a:r>
          </a:p>
          <a:p>
            <a:pPr lvl="1"/>
            <a:r>
              <a:rPr lang="en-US" dirty="0"/>
              <a:t>Create the best Customer Experience (CSI scores)</a:t>
            </a:r>
          </a:p>
          <a:p>
            <a:pPr lvl="1"/>
            <a:r>
              <a:rPr lang="en-US" dirty="0"/>
              <a:t>Create best partnership with customers and employees</a:t>
            </a:r>
          </a:p>
          <a:p>
            <a:pPr lvl="1"/>
            <a:r>
              <a:rPr lang="en-US" dirty="0"/>
              <a:t>Win Peterbilt Dealer of the Year Award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Strategies</a:t>
            </a:r>
          </a:p>
          <a:p>
            <a:r>
              <a:rPr lang="en-US" dirty="0"/>
              <a:t>Have best trained Service Department in the Peterbilt Network and beyond</a:t>
            </a:r>
          </a:p>
          <a:p>
            <a:r>
              <a:rPr lang="en-US" dirty="0"/>
              <a:t>Building New Flagship Dealership in Columbus, OH.-Consolidating (3) locations into one.  Will improve cohesiveness and improve economies of scale-better efficiency-profitability and improved customer experience</a:t>
            </a:r>
          </a:p>
          <a:p>
            <a:r>
              <a:rPr lang="en-US" dirty="0"/>
              <a:t>Use of extensive marketing(Marketing Dept.) to promote our service department and improve sales</a:t>
            </a:r>
          </a:p>
          <a:p>
            <a:r>
              <a:rPr lang="en-US" dirty="0"/>
              <a:t>Build Cohesiveness with Sales and Parts department to have goals align</a:t>
            </a:r>
          </a:p>
          <a:p>
            <a:r>
              <a:rPr lang="en-US" dirty="0"/>
              <a:t>Constant measurement and review of performance-Goal attainment</a:t>
            </a:r>
          </a:p>
          <a:p>
            <a:r>
              <a:rPr lang="en-US" dirty="0"/>
              <a:t>Incentive based pay programs for all employees based on performance metrics</a:t>
            </a:r>
          </a:p>
          <a:p>
            <a:r>
              <a:rPr lang="en-US" dirty="0"/>
              <a:t>Increase number of techs in all locations and extend hours of service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Tactics</a:t>
            </a:r>
          </a:p>
          <a:p>
            <a:r>
              <a:rPr lang="en-US" dirty="0"/>
              <a:t>Develop individualized training plans for all service employees</a:t>
            </a:r>
          </a:p>
          <a:p>
            <a:pPr lvl="1"/>
            <a:r>
              <a:rPr lang="en-US" dirty="0"/>
              <a:t>Incentive based, Service managers, Advisers and techs-review annually</a:t>
            </a:r>
          </a:p>
          <a:p>
            <a:r>
              <a:rPr lang="en-US" dirty="0"/>
              <a:t>Marketing Dept to create campaigns to increase service sales with emphasis on Maintenance and competitive labor sales</a:t>
            </a:r>
          </a:p>
          <a:p>
            <a:r>
              <a:rPr lang="en-US" dirty="0"/>
              <a:t>Develop extensive and extensive Menu pricing on common jobs-market extensively-publish on website and at each counter</a:t>
            </a:r>
          </a:p>
          <a:p>
            <a:r>
              <a:rPr lang="en-US" dirty="0"/>
              <a:t>Develop incentive-based pay program for outside parts sales-people to sell labor</a:t>
            </a:r>
          </a:p>
          <a:p>
            <a:r>
              <a:rPr lang="en-US" dirty="0"/>
              <a:t>Double Mobile service capacity in next (5) years</a:t>
            </a:r>
          </a:p>
          <a:p>
            <a:r>
              <a:rPr lang="en-US" dirty="0"/>
              <a:t>Develop major recruiting/training program to attract techs-work with local tech schools and high schools</a:t>
            </a:r>
          </a:p>
          <a:p>
            <a:r>
              <a:rPr lang="en-US" dirty="0"/>
              <a:t>Constant measurement of service department performance metrics and CSI scores tie into each individual pay plan</a:t>
            </a:r>
          </a:p>
          <a:p>
            <a:r>
              <a:rPr lang="en-US" dirty="0"/>
              <a:t>Weekly combined sales calls with Service managers, Truck Sales and Outside Parts Sales</a:t>
            </a:r>
          </a:p>
          <a:p>
            <a:r>
              <a:rPr lang="en-US" dirty="0"/>
              <a:t>Develop 4 day work weeks for all employees, add 2</a:t>
            </a:r>
            <a:r>
              <a:rPr lang="en-US" baseline="30000" dirty="0"/>
              <a:t>nd</a:t>
            </a:r>
            <a:r>
              <a:rPr lang="en-US" dirty="0"/>
              <a:t> shifts at all locations and open Saturday hours</a:t>
            </a:r>
          </a:p>
          <a:p>
            <a:r>
              <a:rPr lang="en-US" dirty="0"/>
              <a:t>Develop Gain Share program to reward techs and locations on proficiency and efficiency</a:t>
            </a:r>
          </a:p>
          <a:p>
            <a:r>
              <a:rPr lang="en-US" dirty="0"/>
              <a:t>Expand our Up-time Dept. by two employees to incorporate all of our customer in our AOR- Telematics and Predictive failure monitoring-increase labor sales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666601"/>
              </p:ext>
            </p:extLst>
          </p:nvPr>
        </p:nvGraphicFramePr>
        <p:xfrm>
          <a:off x="677334" y="1818624"/>
          <a:ext cx="9132492" cy="5304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TASK(2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626515">
                <a:tc>
                  <a:txBody>
                    <a:bodyPr/>
                    <a:lstStyle/>
                    <a:p>
                      <a:r>
                        <a:rPr lang="en-US" dirty="0"/>
                        <a:t>On-line Individual training plan-all service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Director/Training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Sept1/Dec. 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Pay-plan rework-all employees-performance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Director/Human Resource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 1/Dec. 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Hours of Service Expansion 4 day work week-Saturdays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Director/Service Manager/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Dec. 31 2024/June 30,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823833">
                <a:tc>
                  <a:txBody>
                    <a:bodyPr/>
                    <a:lstStyle/>
                    <a:p>
                      <a:r>
                        <a:rPr lang="en-US" dirty="0"/>
                        <a:t>Recruiting Blitz- High schools/Tech schools/Comp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Director/Human Resource </a:t>
                      </a:r>
                      <a:r>
                        <a:rPr lang="en-US" dirty="0" err="1"/>
                        <a:t>Mgr</a:t>
                      </a:r>
                      <a:r>
                        <a:rPr lang="en-US" dirty="0"/>
                        <a:t>/Marketing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Sept. 1 2024/Dec. 31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(2) Additional Mobile Service units-in </a:t>
                      </a:r>
                      <a:r>
                        <a:rPr lang="en-US" dirty="0" err="1"/>
                        <a:t>servicce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Director/Manager and Purchasing Mgr.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Sept. 1 2024/April 1,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Expand Uptime dept.-2 </a:t>
                      </a:r>
                      <a:r>
                        <a:rPr lang="en-US" dirty="0" err="1"/>
                        <a:t>empoyees</a:t>
                      </a:r>
                      <a:r>
                        <a:rPr lang="en-US" dirty="0"/>
                        <a:t> training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Director/HR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 1, 2024/April 1,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Menu Pricing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Director, Managers/Marketing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 1 2024/April 1,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Synopsis</a:t>
            </a:r>
          </a:p>
          <a:p>
            <a:r>
              <a:rPr lang="en-US" dirty="0"/>
              <a:t>Individualized training plans will help tech growth, recruiting, proficiency and efficiency</a:t>
            </a:r>
          </a:p>
          <a:p>
            <a:r>
              <a:rPr lang="en-US" dirty="0"/>
              <a:t>Incentive based pay plans for all service employees will help with overall profitability by increasing sales, improving proficiency/efficiency, recruiting and overall customer satisfaction</a:t>
            </a:r>
          </a:p>
          <a:p>
            <a:r>
              <a:rPr lang="en-US" dirty="0"/>
              <a:t>Expanding hours of service-2</a:t>
            </a:r>
            <a:r>
              <a:rPr lang="en-US" baseline="30000" dirty="0"/>
              <a:t>nd</a:t>
            </a:r>
            <a:r>
              <a:rPr lang="en-US" dirty="0"/>
              <a:t> shift in all locations and Saturday hours will improve facility utilization and improve customer satisfaction</a:t>
            </a:r>
          </a:p>
          <a:p>
            <a:r>
              <a:rPr lang="en-US" dirty="0"/>
              <a:t>Recruiting new, younger techs and supporting them with training and development plans will help replace retiring work force and set us up for future growth</a:t>
            </a:r>
          </a:p>
          <a:p>
            <a:r>
              <a:rPr lang="en-US" dirty="0"/>
              <a:t>Uptime Center expansion to all customers will improve customer satisfaction, increase sales(service and Parts), and foster business partnership mentality.</a:t>
            </a:r>
          </a:p>
          <a:p>
            <a:r>
              <a:rPr lang="en-US" dirty="0"/>
              <a:t>Creating Cohesiveness across all locations with standards, procedures, metrics and pricing(menu) will improve proficiency, increase sales, profitability and customer satisfaction</a:t>
            </a:r>
          </a:p>
          <a:p>
            <a:r>
              <a:rPr lang="en-US" dirty="0"/>
              <a:t>Doubling our Mobile Service Units from 12 to 24 in next 5 years will increase sales without a large investment in brick and mortar and most of all, improve customer satisfaction</a:t>
            </a:r>
          </a:p>
          <a:p>
            <a:r>
              <a:rPr lang="en-US" dirty="0"/>
              <a:t>Improving Parts department performance, first time fill rate, lost sales reporting and efficiency at back counters will improve proficiency, efficiency and profitability</a:t>
            </a:r>
          </a:p>
          <a:p>
            <a:r>
              <a:rPr lang="en-US" dirty="0"/>
              <a:t>Improving interaction and communication with Sales and Parts departments will help foster a team mentality, improve overall service and dealership profitability and customer satisfaction</a:t>
            </a:r>
          </a:p>
          <a:p>
            <a:r>
              <a:rPr lang="en-US" dirty="0"/>
              <a:t>Maximizing training, employee development, facility utilization, tech proficiency and fostering an environment where everybody wins(employees, customers, owners and OEM) will go a long ways towards earning our ultimate goal, Peterbilt Dealer of the Year.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1404" y="1328468"/>
            <a:ext cx="4185623" cy="5357003"/>
          </a:xfrm>
        </p:spPr>
        <p:txBody>
          <a:bodyPr>
            <a:normAutofit fontScale="5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70% GP on Labor(5% under Guide)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Customer Pay GP too low @ 68.35%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Internal GP too low @ 59%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Too little maintenance and competitive labor sales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overall GP to 75%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customer pay GP to 70%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Internal GP to 80%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effective labor rate by 20% in 12 months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tech proficiency by 20% in 12 months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internal rate to door rate-turn off discounting  in DBS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Across the board door rate increase of 10%--review in 6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Individualized tech proficiency and training plan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Menu pricing for maintenance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and common jobs w marketing plan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Set up internal “</a:t>
            </a:r>
            <a:r>
              <a:rPr lang="en-US" b="0" i="0" u="none" strike="noStrike" baseline="0" dirty="0" err="1">
                <a:solidFill>
                  <a:srgbClr val="221E1F"/>
                </a:solidFill>
                <a:latin typeface="Calibri" panose="020F0502020204030204" pitchFamily="34" charset="0"/>
              </a:rPr>
              <a:t>realtime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” dashboards(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ELR,Prof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. 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etc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) for all Managers with yearly incentive based goals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Vice President monthly review with all Service Managers on prior months results and progress towards goals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FE1C239-B42A-28B6-39D6-639A62DE2467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64733072"/>
              </p:ext>
            </p:extLst>
          </p:nvPr>
        </p:nvGraphicFramePr>
        <p:xfrm>
          <a:off x="6236899" y="-3687498"/>
          <a:ext cx="3979750" cy="2468298"/>
        </p:xfrm>
        <a:graphic>
          <a:graphicData uri="http://schemas.openxmlformats.org/drawingml/2006/table">
            <a:tbl>
              <a:tblPr/>
              <a:tblGrid>
                <a:gridCol w="763438">
                  <a:extLst>
                    <a:ext uri="{9D8B030D-6E8A-4147-A177-3AD203B41FA5}">
                      <a16:colId xmlns:a16="http://schemas.microsoft.com/office/drawing/2014/main" val="1067733585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1723275324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1591832502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2196305114"/>
                    </a:ext>
                  </a:extLst>
                </a:gridCol>
                <a:gridCol w="763438">
                  <a:extLst>
                    <a:ext uri="{9D8B030D-6E8A-4147-A177-3AD203B41FA5}">
                      <a16:colId xmlns:a16="http://schemas.microsoft.com/office/drawing/2014/main" val="2685676242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4231735920"/>
                    </a:ext>
                  </a:extLst>
                </a:gridCol>
              </a:tblGrid>
              <a:tr h="27373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highlight>
                          <a:srgbClr val="AEAAAA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261269"/>
                  </a:ext>
                </a:extLst>
              </a:tr>
              <a:tr h="3649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Category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Sales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Gross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Gross as % of Sales</a:t>
                      </a:r>
                      <a:endParaRPr lang="en-US" sz="110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%Sales Contribution</a:t>
                      </a:r>
                      <a:endParaRPr lang="en-US" sz="1100" dirty="0">
                        <a:effectLst/>
                        <a:highlight>
                          <a:srgbClr val="AEAAAA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510748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26F50E2-A622-91B0-F45B-471A8EBB1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471" y="2771894"/>
            <a:ext cx="59531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636295"/>
            <a:ext cx="4184035" cy="5029200"/>
          </a:xfrm>
        </p:spPr>
        <p:txBody>
          <a:bodyPr>
            <a:normAutofit fontScale="6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Very high lost and idle time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Very high policy expense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Very high training expense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Reduce lost and idle time by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Reduce Policy expense by 20% in 12 moths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Lower training expense by 50% in 12 months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Sales Manager and Adviser training plans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individualized training plans for each tech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Efficiency/Proficiency plan w goals and incentives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Rewards/bonus program for 100% efficiency per job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internal dash boards for techs &amp; managers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Review above with techs and managers monthly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Develop yearly goals and monthly manager meetings with VP to review progress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109B532-638B-1C8D-DA44-31ABC8ED608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5" y="2902332"/>
          <a:ext cx="4184649" cy="2397949"/>
        </p:xfrm>
        <a:graphic>
          <a:graphicData uri="http://schemas.openxmlformats.org/drawingml/2006/table">
            <a:tbl>
              <a:tblPr/>
              <a:tblGrid>
                <a:gridCol w="326650">
                  <a:extLst>
                    <a:ext uri="{9D8B030D-6E8A-4147-A177-3AD203B41FA5}">
                      <a16:colId xmlns:a16="http://schemas.microsoft.com/office/drawing/2014/main" val="574830998"/>
                    </a:ext>
                  </a:extLst>
                </a:gridCol>
                <a:gridCol w="1412540">
                  <a:extLst>
                    <a:ext uri="{9D8B030D-6E8A-4147-A177-3AD203B41FA5}">
                      <a16:colId xmlns:a16="http://schemas.microsoft.com/office/drawing/2014/main" val="1809377387"/>
                    </a:ext>
                  </a:extLst>
                </a:gridCol>
                <a:gridCol w="1024091">
                  <a:extLst>
                    <a:ext uri="{9D8B030D-6E8A-4147-A177-3AD203B41FA5}">
                      <a16:colId xmlns:a16="http://schemas.microsoft.com/office/drawing/2014/main" val="2232418420"/>
                    </a:ext>
                  </a:extLst>
                </a:gridCol>
                <a:gridCol w="723927">
                  <a:extLst>
                    <a:ext uri="{9D8B030D-6E8A-4147-A177-3AD203B41FA5}">
                      <a16:colId xmlns:a16="http://schemas.microsoft.com/office/drawing/2014/main" val="2121636713"/>
                    </a:ext>
                  </a:extLst>
                </a:gridCol>
                <a:gridCol w="697441">
                  <a:extLst>
                    <a:ext uri="{9D8B030D-6E8A-4147-A177-3AD203B41FA5}">
                      <a16:colId xmlns:a16="http://schemas.microsoft.com/office/drawing/2014/main" val="3962872549"/>
                    </a:ext>
                  </a:extLst>
                </a:gridCol>
              </a:tblGrid>
              <a:tr h="15868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738610"/>
                  </a:ext>
                </a:extLst>
              </a:tr>
              <a:tr h="22921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48196"/>
                  </a:ext>
                </a:extLst>
              </a:tr>
              <a:tr h="30855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808244"/>
                  </a:ext>
                </a:extLst>
              </a:tr>
              <a:tr h="16750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1,265,979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67957"/>
                  </a:ext>
                </a:extLst>
              </a:tr>
              <a:tr h="1498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347827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41,921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3.31%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274117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700,795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55.36%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193403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42,738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3.38%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506633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23,728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304058"/>
                  </a:ext>
                </a:extLst>
              </a:tr>
              <a:tr h="1851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105291"/>
                  </a:ext>
                </a:extLst>
              </a:tr>
              <a:tr h="17632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646421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809,182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63.92%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076653"/>
                  </a:ext>
                </a:extLst>
              </a:tr>
              <a:tr h="15868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456,797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36.08%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906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515978"/>
            <a:ext cx="4184035" cy="5189622"/>
          </a:xfrm>
        </p:spPr>
        <p:txBody>
          <a:bodyPr>
            <a:normAutofit fontScale="4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labor rates:</a:t>
            </a:r>
          </a:p>
          <a:p>
            <a:pPr lvl="2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Customer pay $171 vs door rate $190</a:t>
            </a:r>
          </a:p>
          <a:p>
            <a:pPr lvl="2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Warranty $16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3 vs. $190 door rate</a:t>
            </a:r>
          </a:p>
          <a:p>
            <a:pPr lvl="2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Internal $17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0 vs $190 door rate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Effective Labor rate $168.5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3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Low tech proficiency 63.72% (guide 100%)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Customer pay, warranty and Internal average rate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Improve Effective labor rate by 20% in 12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tech proficiency to 80% in next 12 months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tech bonus program-reward proficiency and ELR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Service Adviser training program emphasizing quoting skills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Bill all internal RO’s and Policy @ door rate moving forward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Marketing program to attract increase sales of maintenance and competitive RO’s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Parts dept initiatives-improve first time fill rate and training of back counter persons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Tru Video at all locations to help increase dollar amount of each RO and eliminate lost &amp; idle time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policies and procedures w incentives to get every RO closed in (3) days or less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dashboards that show tech proficiency, labor sales etc.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Monthly meetings with Director and VP to review results and opportunities for improvement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Yearly goal setting meeting with Service Managers emphasizing improvement in all categorie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 and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tied to their annual bonus.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E284CDD-5043-494F-9E37-64C27BBD8500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5" y="2431970"/>
          <a:ext cx="4184650" cy="3338672"/>
        </p:xfrm>
        <a:graphic>
          <a:graphicData uri="http://schemas.openxmlformats.org/drawingml/2006/table">
            <a:tbl>
              <a:tblPr/>
              <a:tblGrid>
                <a:gridCol w="125104">
                  <a:extLst>
                    <a:ext uri="{9D8B030D-6E8A-4147-A177-3AD203B41FA5}">
                      <a16:colId xmlns:a16="http://schemas.microsoft.com/office/drawing/2014/main" val="470605372"/>
                    </a:ext>
                  </a:extLst>
                </a:gridCol>
                <a:gridCol w="799580">
                  <a:extLst>
                    <a:ext uri="{9D8B030D-6E8A-4147-A177-3AD203B41FA5}">
                      <a16:colId xmlns:a16="http://schemas.microsoft.com/office/drawing/2014/main" val="956238139"/>
                    </a:ext>
                  </a:extLst>
                </a:gridCol>
                <a:gridCol w="776010">
                  <a:extLst>
                    <a:ext uri="{9D8B030D-6E8A-4147-A177-3AD203B41FA5}">
                      <a16:colId xmlns:a16="http://schemas.microsoft.com/office/drawing/2014/main" val="2451285980"/>
                    </a:ext>
                  </a:extLst>
                </a:gridCol>
                <a:gridCol w="232078">
                  <a:extLst>
                    <a:ext uri="{9D8B030D-6E8A-4147-A177-3AD203B41FA5}">
                      <a16:colId xmlns:a16="http://schemas.microsoft.com/office/drawing/2014/main" val="3162115248"/>
                    </a:ext>
                  </a:extLst>
                </a:gridCol>
                <a:gridCol w="429706">
                  <a:extLst>
                    <a:ext uri="{9D8B030D-6E8A-4147-A177-3AD203B41FA5}">
                      <a16:colId xmlns:a16="http://schemas.microsoft.com/office/drawing/2014/main" val="3524143229"/>
                    </a:ext>
                  </a:extLst>
                </a:gridCol>
                <a:gridCol w="210321">
                  <a:extLst>
                    <a:ext uri="{9D8B030D-6E8A-4147-A177-3AD203B41FA5}">
                      <a16:colId xmlns:a16="http://schemas.microsoft.com/office/drawing/2014/main" val="3907380573"/>
                    </a:ext>
                  </a:extLst>
                </a:gridCol>
                <a:gridCol w="587446">
                  <a:extLst>
                    <a:ext uri="{9D8B030D-6E8A-4147-A177-3AD203B41FA5}">
                      <a16:colId xmlns:a16="http://schemas.microsoft.com/office/drawing/2014/main" val="2646864353"/>
                    </a:ext>
                  </a:extLst>
                </a:gridCol>
                <a:gridCol w="108786">
                  <a:extLst>
                    <a:ext uri="{9D8B030D-6E8A-4147-A177-3AD203B41FA5}">
                      <a16:colId xmlns:a16="http://schemas.microsoft.com/office/drawing/2014/main" val="3577523138"/>
                    </a:ext>
                  </a:extLst>
                </a:gridCol>
                <a:gridCol w="451464">
                  <a:extLst>
                    <a:ext uri="{9D8B030D-6E8A-4147-A177-3AD203B41FA5}">
                      <a16:colId xmlns:a16="http://schemas.microsoft.com/office/drawing/2014/main" val="4153789881"/>
                    </a:ext>
                  </a:extLst>
                </a:gridCol>
                <a:gridCol w="464155">
                  <a:extLst>
                    <a:ext uri="{9D8B030D-6E8A-4147-A177-3AD203B41FA5}">
                      <a16:colId xmlns:a16="http://schemas.microsoft.com/office/drawing/2014/main" val="2987517659"/>
                    </a:ext>
                  </a:extLst>
                </a:gridCol>
              </a:tblGrid>
              <a:tr h="14166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264244"/>
                  </a:ext>
                </a:extLst>
              </a:tr>
              <a:tr h="19070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ATD ACTUAL SERVICE ANALYSIS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4256"/>
                  </a:ext>
                </a:extLst>
              </a:tr>
              <a:tr h="1035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Performance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219414"/>
                  </a:ext>
                </a:extLst>
              </a:tr>
              <a:tr h="1569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Hourly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529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1,169,918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171.00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6841.6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365858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965253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731038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527,869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163.00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3238.5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839746"/>
                  </a:ext>
                </a:extLst>
              </a:tr>
              <a:tr h="1144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116,721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686.6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5074580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570032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10766.7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7133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0871150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1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4834"/>
                  </a:ext>
                </a:extLst>
              </a:tr>
              <a:tr h="11987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10766.68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930166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110115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135900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96.00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17561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3005900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585751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2,847,482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718810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187163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424771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701517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53397"/>
                  </a:ext>
                </a:extLst>
              </a:tr>
              <a:tr h="10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10,766.7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16,896.00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63.72%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1175149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Produced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953775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389779"/>
                  </a:ext>
                </a:extLst>
              </a:tr>
              <a:tr h="9262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28055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9518903"/>
                  </a:ext>
                </a:extLst>
              </a:tr>
              <a:tr h="98078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777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58.75% utilization(lower than guide)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2</a:t>
            </a:r>
            <a:r>
              <a:rPr lang="en-US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shift not in every location and undermanned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facility utilization by 10% in next 6 months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tech count by 20% in next 12 months-2</a:t>
            </a:r>
            <a:r>
              <a:rPr lang="en-US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shift emphasis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Recruitment blitz w marketing team to hire techs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Add $5/hour incentive to work 2</a:t>
            </a:r>
            <a:r>
              <a:rPr lang="en-US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nd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shift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Start internship/training program with local tech and high schools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Institute availability of (4) day work week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Open Saturdays –part of (4) day work program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Tech $5000 referral program  $2500 upfront and $2500 end of 6 months of employment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Develop real-time dashboards that show tech proficiency, labor sales etc.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Monthly meetings with Director and VP to review results and opportunities for improvement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Yearly goal setting meeting with Service Managers emphasizing improvement in all categorie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 and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tied to their annual bonus.</a:t>
            </a:r>
          </a:p>
          <a:p>
            <a:pPr lvl="1"/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B57BE4A-6655-EB23-59F9-3740DBC2470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191815" y="2160589"/>
          <a:ext cx="3980069" cy="3881434"/>
        </p:xfrm>
        <a:graphic>
          <a:graphicData uri="http://schemas.openxmlformats.org/drawingml/2006/table">
            <a:tbl>
              <a:tblPr/>
              <a:tblGrid>
                <a:gridCol w="1240691">
                  <a:extLst>
                    <a:ext uri="{9D8B030D-6E8A-4147-A177-3AD203B41FA5}">
                      <a16:colId xmlns:a16="http://schemas.microsoft.com/office/drawing/2014/main" val="569168342"/>
                    </a:ext>
                  </a:extLst>
                </a:gridCol>
                <a:gridCol w="974001">
                  <a:extLst>
                    <a:ext uri="{9D8B030D-6E8A-4147-A177-3AD203B41FA5}">
                      <a16:colId xmlns:a16="http://schemas.microsoft.com/office/drawing/2014/main" val="3806684026"/>
                    </a:ext>
                  </a:extLst>
                </a:gridCol>
                <a:gridCol w="881239">
                  <a:extLst>
                    <a:ext uri="{9D8B030D-6E8A-4147-A177-3AD203B41FA5}">
                      <a16:colId xmlns:a16="http://schemas.microsoft.com/office/drawing/2014/main" val="1301351672"/>
                    </a:ext>
                  </a:extLst>
                </a:gridCol>
                <a:gridCol w="556572">
                  <a:extLst>
                    <a:ext uri="{9D8B030D-6E8A-4147-A177-3AD203B41FA5}">
                      <a16:colId xmlns:a16="http://schemas.microsoft.com/office/drawing/2014/main" val="1571307500"/>
                    </a:ext>
                  </a:extLst>
                </a:gridCol>
                <a:gridCol w="162334">
                  <a:extLst>
                    <a:ext uri="{9D8B030D-6E8A-4147-A177-3AD203B41FA5}">
                      <a16:colId xmlns:a16="http://schemas.microsoft.com/office/drawing/2014/main" val="3197292532"/>
                    </a:ext>
                  </a:extLst>
                </a:gridCol>
                <a:gridCol w="165232">
                  <a:extLst>
                    <a:ext uri="{9D8B030D-6E8A-4147-A177-3AD203B41FA5}">
                      <a16:colId xmlns:a16="http://schemas.microsoft.com/office/drawing/2014/main" val="2390322864"/>
                    </a:ext>
                  </a:extLst>
                </a:gridCol>
              </a:tblGrid>
              <a:tr h="30459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686798"/>
                  </a:ext>
                </a:extLst>
              </a:tr>
              <a:tr h="16535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095543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276829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389137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317860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524571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582996"/>
                  </a:ext>
                </a:extLst>
              </a:tr>
              <a:tr h="1827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572236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168.53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017896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634967"/>
                  </a:ext>
                </a:extLst>
              </a:tr>
              <a:tr h="15665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3,088,480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01621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337494"/>
                  </a:ext>
                </a:extLst>
              </a:tr>
              <a:tr h="19146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1818296"/>
                  </a:ext>
                </a:extLst>
              </a:tr>
              <a:tr h="1566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767074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1,814,508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38790"/>
                  </a:ext>
                </a:extLst>
              </a:tr>
              <a:tr h="17405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431801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3,088,480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821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336993"/>
                  </a:ext>
                </a:extLst>
              </a:tr>
              <a:tr h="15665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58.75%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674999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376818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highlight>
                            <a:srgbClr val="AEAAAA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173699"/>
                  </a:ext>
                </a:extLst>
              </a:tr>
              <a:tr h="15665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28526"/>
                  </a:ext>
                </a:extLst>
              </a:tr>
              <a:tr h="14794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3331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/>
              <a:t>Improvement Plan</a:t>
            </a:r>
          </a:p>
          <a:p>
            <a:pPr lvl="1"/>
            <a:r>
              <a:rPr lang="en-US" dirty="0"/>
              <a:t>Training track for all Service advisers with emphasis on selling skills, customer education, negotiating and story writing</a:t>
            </a:r>
          </a:p>
          <a:p>
            <a:pPr lvl="1"/>
            <a:r>
              <a:rPr lang="en-US" dirty="0"/>
              <a:t>Training track for all technicians with clear definitions of each tech level and escalators for each certification</a:t>
            </a:r>
          </a:p>
          <a:p>
            <a:pPr lvl="1"/>
            <a:r>
              <a:rPr lang="en-US" dirty="0"/>
              <a:t>Marketing plan to increase labor sales</a:t>
            </a:r>
          </a:p>
          <a:p>
            <a:pPr lvl="2"/>
            <a:r>
              <a:rPr lang="en-US" dirty="0"/>
              <a:t>Emphasis on selling more maintenance and competitive labor</a:t>
            </a:r>
          </a:p>
          <a:p>
            <a:pPr lvl="1"/>
            <a:r>
              <a:rPr lang="en-US" dirty="0"/>
              <a:t>Parts dept performance improvement plan </a:t>
            </a:r>
          </a:p>
          <a:p>
            <a:pPr lvl="2"/>
            <a:r>
              <a:rPr lang="en-US" dirty="0"/>
              <a:t>Emphasis on improved first-time fill rate and back counter performance</a:t>
            </a:r>
          </a:p>
          <a:p>
            <a:pPr lvl="1"/>
            <a:r>
              <a:rPr lang="en-US" dirty="0"/>
              <a:t>Tru-Video at every location in next 6 months</a:t>
            </a:r>
          </a:p>
          <a:p>
            <a:pPr lvl="2"/>
            <a:r>
              <a:rPr lang="en-US" dirty="0"/>
              <a:t>Emphasis on increasing total spend per RO</a:t>
            </a:r>
          </a:p>
          <a:p>
            <a:pPr lvl="1"/>
            <a:r>
              <a:rPr lang="en-US" dirty="0"/>
              <a:t>Designate triage bays at every location</a:t>
            </a:r>
          </a:p>
          <a:p>
            <a:pPr lvl="2"/>
            <a:r>
              <a:rPr lang="en-US" dirty="0"/>
              <a:t>Emphasis on improving diagnostic times and tech performance</a:t>
            </a:r>
          </a:p>
          <a:p>
            <a:pPr lvl="1"/>
            <a:r>
              <a:rPr lang="en-US" dirty="0"/>
              <a:t>Develop real-time dashboards with all service department metrics</a:t>
            </a:r>
          </a:p>
          <a:p>
            <a:pPr lvl="2"/>
            <a:r>
              <a:rPr lang="en-US" dirty="0"/>
              <a:t>Monthly reviews, annual goal setting and tied to annual bonus</a:t>
            </a:r>
          </a:p>
          <a:p>
            <a:pPr lvl="1"/>
            <a:r>
              <a:rPr lang="en-US" dirty="0"/>
              <a:t>Develop tech performance rewards program</a:t>
            </a:r>
          </a:p>
          <a:p>
            <a:pPr lvl="2"/>
            <a:r>
              <a:rPr lang="en-US" dirty="0"/>
              <a:t>Emphasis on effective labor rate, efficiency and proficiency</a:t>
            </a:r>
          </a:p>
          <a:p>
            <a:pPr lvl="1"/>
            <a:r>
              <a:rPr lang="en-US" dirty="0"/>
              <a:t>Warranty Improvement plan</a:t>
            </a:r>
          </a:p>
          <a:p>
            <a:pPr lvl="2"/>
            <a:r>
              <a:rPr lang="en-US" dirty="0"/>
              <a:t>Tech story writing, SRT times, Request for better reimbursement rate and procedure for appeal process</a:t>
            </a:r>
          </a:p>
          <a:p>
            <a:pPr lvl="1"/>
            <a:r>
              <a:rPr lang="en-US" dirty="0"/>
              <a:t>Institute program where all RO’s must be closed within (3) days of last day of labor-incentive based</a:t>
            </a:r>
          </a:p>
          <a:p>
            <a:pPr lvl="1"/>
            <a:r>
              <a:rPr lang="en-US" dirty="0"/>
              <a:t>Develop extensive menu pricing-emphasis on Maintenance and competitive jobs</a:t>
            </a:r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393032"/>
            <a:ext cx="8596668" cy="1564105"/>
          </a:xfrm>
        </p:spPr>
        <p:txBody>
          <a:bodyPr/>
          <a:lstStyle/>
          <a:p>
            <a:r>
              <a:rPr lang="en-US" dirty="0"/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1868905"/>
            <a:ext cx="8596668" cy="5197642"/>
          </a:xfrm>
        </p:spPr>
        <p:txBody>
          <a:bodyPr>
            <a:normAutofit fontScale="62500" lnSpcReduction="20000"/>
          </a:bodyPr>
          <a:lstStyle/>
          <a:p>
            <a:endParaRPr lang="en-US" dirty="0"/>
          </a:p>
          <a:p>
            <a:pPr lvl="1"/>
            <a:r>
              <a:rPr lang="en-US" dirty="0"/>
              <a:t>100% on Peterbilt on-line fundamentals –tech training</a:t>
            </a:r>
          </a:p>
          <a:p>
            <a:pPr lvl="1"/>
            <a:r>
              <a:rPr lang="en-US" dirty="0"/>
              <a:t>	every tech and every location</a:t>
            </a:r>
          </a:p>
          <a:p>
            <a:pPr lvl="1"/>
            <a:r>
              <a:rPr lang="en-US" dirty="0"/>
              <a:t>58 of 96 techs are MX certified-2</a:t>
            </a:r>
            <a:r>
              <a:rPr lang="en-US" baseline="30000" dirty="0"/>
              <a:t>nd</a:t>
            </a:r>
            <a:r>
              <a:rPr lang="en-US" dirty="0"/>
              <a:t> place in Peterbilt network</a:t>
            </a:r>
          </a:p>
          <a:p>
            <a:pPr lvl="1"/>
            <a:r>
              <a:rPr lang="en-US" dirty="0"/>
              <a:t>	12 additional MX certs before end of the year and 23 somewhere in process</a:t>
            </a:r>
          </a:p>
          <a:p>
            <a:pPr lvl="1"/>
            <a:r>
              <a:rPr lang="en-US" dirty="0"/>
              <a:t>(3) Of 21 service advisers attended ATD Service Advisers Academy</a:t>
            </a:r>
          </a:p>
          <a:p>
            <a:pPr lvl="1"/>
            <a:r>
              <a:rPr lang="en-US" dirty="0"/>
              <a:t>(3) Techs and (1) location EV certified</a:t>
            </a:r>
          </a:p>
          <a:p>
            <a:pPr lvl="1"/>
            <a:r>
              <a:rPr lang="en-US" dirty="0"/>
              <a:t>11 techs PTI graduates and (2) attending in September</a:t>
            </a:r>
          </a:p>
          <a:p>
            <a:pPr lvl="1"/>
            <a:r>
              <a:rPr lang="en-US" dirty="0"/>
              <a:t>24 hours of training required for all employees per year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	Director reviews monthly progress/status with each Service Manager-Peterbilt dashboard</a:t>
            </a:r>
          </a:p>
          <a:p>
            <a:r>
              <a:rPr lang="en-US" dirty="0"/>
              <a:t>	Training on-line dashboard for each employee-24 hr. requirement  part of Manger bonus calculation</a:t>
            </a:r>
          </a:p>
          <a:p>
            <a:r>
              <a:rPr lang="en-US" dirty="0"/>
              <a:t>Plans for training  your service department technicians, advisors, managers</a:t>
            </a:r>
          </a:p>
          <a:p>
            <a:r>
              <a:rPr lang="en-US" dirty="0"/>
              <a:t>	Individualized training plan for every tech-review during annual review</a:t>
            </a:r>
          </a:p>
          <a:p>
            <a:r>
              <a:rPr lang="en-US" dirty="0"/>
              <a:t>		emphasis on certifications and tech level promotion</a:t>
            </a:r>
          </a:p>
          <a:p>
            <a:r>
              <a:rPr lang="en-US" dirty="0"/>
              <a:t>	Require every Service Adviser to attend ATD Service Writer training within next 24 months</a:t>
            </a:r>
          </a:p>
          <a:p>
            <a:r>
              <a:rPr lang="en-US" dirty="0"/>
              <a:t>	Require Service Director/Service Managers to attend ATD Service Management week-within next 24 months</a:t>
            </a:r>
          </a:p>
          <a:p>
            <a:r>
              <a:rPr lang="en-US" dirty="0"/>
              <a:t>	Peterbilt Warranty training for all Warranty and service Managers required in next 12 months</a:t>
            </a:r>
          </a:p>
          <a:p>
            <a:r>
              <a:rPr lang="en-US" dirty="0"/>
              <a:t>	Require every tech/service Adviser complete story writing workshop-in development with our corporate training team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Strengths</a:t>
            </a:r>
          </a:p>
          <a:p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Financial Backing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 Brand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Ohio Cat name recognition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Highly trained 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Certified 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Great pay plan-technicians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Room for advancement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parts support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Great market share-Truck sales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CSI scoring, monitoring &amp; improvement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locations in state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 locations-tools support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 Service Advisor retention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Large parts inventory	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Marketing department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673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Weaknesses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Weak Managers in some locations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retention in some locations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Bad reputation-past owners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warranty reimbursement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much warranty work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little maintenance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Too little competitive work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Service Advisor Training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first-time fill rate-customer pay RO’s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Effective labor rate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technician proficiency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service marketing programs/materials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menu pricing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Locations not working together/Same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locations not profitable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26057</TotalTime>
  <Words>2617</Words>
  <Application>Microsoft Office PowerPoint</Application>
  <PresentationFormat>Widescreen</PresentationFormat>
  <Paragraphs>618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Aptos</vt:lpstr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 objectives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Mike Crawford</cp:lastModifiedBy>
  <cp:revision>13</cp:revision>
  <dcterms:created xsi:type="dcterms:W3CDTF">2022-12-04T13:10:55Z</dcterms:created>
  <dcterms:modified xsi:type="dcterms:W3CDTF">2024-08-19T12:16:24Z</dcterms:modified>
</cp:coreProperties>
</file>