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4"/>
  </p:sldMasterIdLst>
  <p:sldIdLst>
    <p:sldId id="256" r:id="rId5"/>
    <p:sldId id="270" r:id="rId6"/>
    <p:sldId id="271" r:id="rId7"/>
    <p:sldId id="272" r:id="rId8"/>
    <p:sldId id="273" r:id="rId9"/>
    <p:sldId id="274" r:id="rId10"/>
    <p:sldId id="257" r:id="rId11"/>
    <p:sldId id="262" r:id="rId12"/>
    <p:sldId id="263" r:id="rId13"/>
    <p:sldId id="264" r:id="rId14"/>
    <p:sldId id="265" r:id="rId15"/>
    <p:sldId id="266" r:id="rId16"/>
    <p:sldId id="267" r:id="rId17"/>
    <p:sldId id="268" r:id="rId18"/>
    <p:sldId id="269"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150411-BBB3-456D-9305-90C428E2C4D7}" v="9" dt="2024-08-30T17:20:51.1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7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8/30/2024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8/30/2024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8/30/2024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8/30/2024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8/30/2024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8/30/2024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8/30/2024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Bob Kelley</a:t>
            </a:r>
          </a:p>
          <a:p>
            <a:pPr algn="ctr"/>
            <a:r>
              <a:rPr lang="en-US" sz="3200" dirty="0"/>
              <a:t>ATD 051-92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a:buFontTx/>
              <a:buChar char="-"/>
            </a:pPr>
            <a:r>
              <a:rPr lang="en-US" dirty="0"/>
              <a:t>Other dealers/shops with lower prices for basic maintenance.</a:t>
            </a:r>
          </a:p>
          <a:p>
            <a:pPr>
              <a:buFontTx/>
              <a:buChar char="-"/>
            </a:pPr>
            <a:r>
              <a:rPr lang="en-US" dirty="0"/>
              <a:t>Fleet customers declining maintenance and repairs to do inhouse.</a:t>
            </a:r>
          </a:p>
          <a:p>
            <a:pPr>
              <a:buFontTx/>
              <a:buChar char="-"/>
            </a:pPr>
            <a:r>
              <a:rPr lang="en-US" dirty="0"/>
              <a:t>Economic downturn.</a:t>
            </a:r>
          </a:p>
          <a:p>
            <a:pPr>
              <a:buFontTx/>
              <a:buChar char="-"/>
            </a:pPr>
            <a:r>
              <a:rPr lang="en-US" dirty="0"/>
              <a:t>Technological challenges.</a:t>
            </a:r>
          </a:p>
          <a:p>
            <a:pPr>
              <a:buFontTx/>
              <a:buChar char="-"/>
            </a:pPr>
            <a:r>
              <a:rPr lang="en-US" dirty="0"/>
              <a:t>Shortage of professional technicians.</a:t>
            </a:r>
          </a:p>
          <a:p>
            <a:pPr>
              <a:buFontTx/>
              <a:buChar char="-"/>
            </a:pPr>
            <a:r>
              <a:rPr lang="en-US" dirty="0"/>
              <a:t>Other shops poaching employees.</a:t>
            </a:r>
          </a:p>
          <a:p>
            <a:pPr>
              <a:buFontTx/>
              <a:buChar char="-"/>
            </a:pPr>
            <a:r>
              <a:rPr lang="en-US" dirty="0"/>
              <a:t>Poor workmanship.</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a:buFontTx/>
              <a:buChar char="-"/>
            </a:pPr>
            <a:r>
              <a:rPr lang="en-US" dirty="0"/>
              <a:t>Increase sales opportunities </a:t>
            </a:r>
          </a:p>
          <a:p>
            <a:pPr>
              <a:buFontTx/>
              <a:buChar char="-"/>
            </a:pPr>
            <a:r>
              <a:rPr lang="en-US" dirty="0"/>
              <a:t>Monitor workflow</a:t>
            </a:r>
          </a:p>
          <a:p>
            <a:pPr>
              <a:buFontTx/>
              <a:buChar char="-"/>
            </a:pPr>
            <a:r>
              <a:rPr lang="en-US" dirty="0"/>
              <a:t>Educate advisors and techs on the importance of sales opportunities</a:t>
            </a:r>
          </a:p>
          <a:p>
            <a:pPr>
              <a:buFontTx/>
              <a:buChar char="-"/>
            </a:pPr>
            <a:r>
              <a:rPr lang="en-US" dirty="0"/>
              <a:t>Decrease dwell time</a:t>
            </a:r>
          </a:p>
          <a:p>
            <a:pPr>
              <a:buFontTx/>
              <a:buChar char="-"/>
            </a:pPr>
            <a:r>
              <a:rPr lang="en-US" dirty="0"/>
              <a:t>Increase tech efficiency</a:t>
            </a:r>
          </a:p>
          <a:p>
            <a:pPr>
              <a:buFontTx/>
              <a:buChar char="-"/>
            </a:pPr>
            <a:r>
              <a:rPr lang="en-US" dirty="0"/>
              <a:t>Communication between departments</a:t>
            </a:r>
          </a:p>
          <a:p>
            <a:pPr>
              <a:buFontTx/>
              <a:buChar char="-"/>
            </a:pPr>
            <a:r>
              <a:rPr lang="en-US" dirty="0"/>
              <a:t>Additional training</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marL="0" indent="0">
              <a:buNone/>
            </a:pPr>
            <a:r>
              <a:rPr lang="en-US" dirty="0"/>
              <a:t>-    Service menu boards to advertise service specials internally</a:t>
            </a:r>
          </a:p>
          <a:p>
            <a:pPr>
              <a:buFontTx/>
              <a:buChar char="-"/>
            </a:pPr>
            <a:r>
              <a:rPr lang="en-US" dirty="0"/>
              <a:t>Be more flexible to the customers needs</a:t>
            </a:r>
          </a:p>
          <a:p>
            <a:pPr>
              <a:buFontTx/>
              <a:buChar char="-"/>
            </a:pPr>
            <a:r>
              <a:rPr lang="en-US" dirty="0"/>
              <a:t>Shop meetings – communication</a:t>
            </a:r>
          </a:p>
          <a:p>
            <a:pPr>
              <a:buFontTx/>
              <a:buChar char="-"/>
            </a:pPr>
            <a:r>
              <a:rPr lang="en-US" dirty="0"/>
              <a:t>Increase the amount of work by offering promotional pricing and discounts</a:t>
            </a:r>
          </a:p>
          <a:p>
            <a:pPr>
              <a:buFontTx/>
              <a:buChar char="-"/>
            </a:pPr>
            <a:r>
              <a:rPr lang="en-US" dirty="0"/>
              <a:t>Adjust technician schedule to maximize growth</a:t>
            </a:r>
          </a:p>
          <a:p>
            <a:pPr>
              <a:buFontTx/>
              <a:buChar char="-"/>
            </a:pPr>
            <a:r>
              <a:rPr lang="en-US" dirty="0"/>
              <a:t>Install express lane for routine maintenance</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a:buFontTx/>
              <a:buChar char="-"/>
            </a:pPr>
            <a:r>
              <a:rPr lang="en-US" dirty="0"/>
              <a:t>Service managers should be the only ones to authorize discounts</a:t>
            </a:r>
          </a:p>
          <a:p>
            <a:pPr>
              <a:buFontTx/>
              <a:buChar char="-"/>
            </a:pPr>
            <a:r>
              <a:rPr lang="en-US" dirty="0"/>
              <a:t>Adjust technicians schedule to maximize workflow</a:t>
            </a:r>
          </a:p>
          <a:p>
            <a:pPr>
              <a:buFontTx/>
              <a:buChar char="-"/>
            </a:pPr>
            <a:r>
              <a:rPr lang="en-US" dirty="0"/>
              <a:t>Advertise service specials internally and on social media</a:t>
            </a:r>
          </a:p>
          <a:p>
            <a:pPr>
              <a:buFontTx/>
              <a:buChar char="-"/>
            </a:pPr>
            <a:r>
              <a:rPr lang="en-US" dirty="0"/>
              <a:t>Follow up on customer leads</a:t>
            </a:r>
          </a:p>
          <a:p>
            <a:pPr>
              <a:buFontTx/>
              <a:buChar char="-"/>
            </a:pPr>
            <a:r>
              <a:rPr lang="en-US" dirty="0"/>
              <a:t>Daily meetings with shop personnel</a:t>
            </a:r>
          </a:p>
          <a:p>
            <a:pPr>
              <a:buFontTx/>
              <a:buChar char="-"/>
            </a:pPr>
            <a:r>
              <a:rPr lang="en-US" dirty="0"/>
              <a:t>Service and Parts manager follow up meetings</a:t>
            </a:r>
          </a:p>
          <a:p>
            <a:pPr>
              <a:buFontTx/>
              <a:buChar char="-"/>
            </a:pPr>
            <a:r>
              <a:rPr lang="en-US" dirty="0"/>
              <a:t>Parts and Service Director meetings to go over needs.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064279754"/>
              </p:ext>
            </p:extLst>
          </p:nvPr>
        </p:nvGraphicFramePr>
        <p:xfrm>
          <a:off x="677334" y="1818624"/>
          <a:ext cx="9132492" cy="53949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Following up on parts needs for the shop 2x a day</a:t>
                      </a:r>
                    </a:p>
                  </a:txBody>
                  <a:tcPr/>
                </a:tc>
                <a:tc>
                  <a:txBody>
                    <a:bodyPr/>
                    <a:lstStyle/>
                    <a:p>
                      <a:r>
                        <a:rPr lang="en-US" dirty="0"/>
                        <a:t>Shop Foreman</a:t>
                      </a:r>
                    </a:p>
                  </a:txBody>
                  <a:tcPr/>
                </a:tc>
                <a:tc>
                  <a:txBody>
                    <a:bodyPr/>
                    <a:lstStyle/>
                    <a:p>
                      <a:r>
                        <a:rPr lang="en-US" dirty="0"/>
                        <a:t>Weekly</a:t>
                      </a:r>
                    </a:p>
                  </a:txBody>
                  <a:tcPr/>
                </a:tc>
                <a:extLst>
                  <a:ext uri="{0D108BD9-81ED-4DB2-BD59-A6C34878D82A}">
                    <a16:rowId xmlns:a16="http://schemas.microsoft.com/office/drawing/2014/main" val="2400365483"/>
                  </a:ext>
                </a:extLst>
              </a:tr>
              <a:tr h="565004">
                <a:tc>
                  <a:txBody>
                    <a:bodyPr/>
                    <a:lstStyle/>
                    <a:p>
                      <a:r>
                        <a:rPr lang="en-US" dirty="0"/>
                        <a:t>Go out and see fleet customers</a:t>
                      </a:r>
                    </a:p>
                  </a:txBody>
                  <a:tcPr/>
                </a:tc>
                <a:tc>
                  <a:txBody>
                    <a:bodyPr/>
                    <a:lstStyle/>
                    <a:p>
                      <a:r>
                        <a:rPr lang="en-US" dirty="0"/>
                        <a:t>Director/Service Managers</a:t>
                      </a:r>
                    </a:p>
                  </a:txBody>
                  <a:tcPr/>
                </a:tc>
                <a:tc>
                  <a:txBody>
                    <a:bodyPr/>
                    <a:lstStyle/>
                    <a:p>
                      <a:r>
                        <a:rPr lang="en-US" dirty="0"/>
                        <a:t>Weekly</a:t>
                      </a:r>
                    </a:p>
                  </a:txBody>
                  <a:tcPr/>
                </a:tc>
                <a:extLst>
                  <a:ext uri="{0D108BD9-81ED-4DB2-BD59-A6C34878D82A}">
                    <a16:rowId xmlns:a16="http://schemas.microsoft.com/office/drawing/2014/main" val="107845787"/>
                  </a:ext>
                </a:extLst>
              </a:tr>
              <a:tr h="565004">
                <a:tc>
                  <a:txBody>
                    <a:bodyPr/>
                    <a:lstStyle/>
                    <a:p>
                      <a:r>
                        <a:rPr lang="en-US" dirty="0"/>
                        <a:t>Review Training with Service Managers/Shop foremen</a:t>
                      </a:r>
                    </a:p>
                  </a:txBody>
                  <a:tcPr/>
                </a:tc>
                <a:tc>
                  <a:txBody>
                    <a:bodyPr/>
                    <a:lstStyle/>
                    <a:p>
                      <a:r>
                        <a:rPr lang="en-US" dirty="0"/>
                        <a:t>Director</a:t>
                      </a:r>
                    </a:p>
                  </a:txBody>
                  <a:tcPr/>
                </a:tc>
                <a:tc>
                  <a:txBody>
                    <a:bodyPr/>
                    <a:lstStyle/>
                    <a:p>
                      <a:r>
                        <a:rPr lang="en-US" dirty="0"/>
                        <a:t>Weekly </a:t>
                      </a:r>
                    </a:p>
                  </a:txBody>
                  <a:tcPr/>
                </a:tc>
                <a:extLst>
                  <a:ext uri="{0D108BD9-81ED-4DB2-BD59-A6C34878D82A}">
                    <a16:rowId xmlns:a16="http://schemas.microsoft.com/office/drawing/2014/main" val="1530126605"/>
                  </a:ext>
                </a:extLst>
              </a:tr>
              <a:tr h="565004">
                <a:tc>
                  <a:txBody>
                    <a:bodyPr/>
                    <a:lstStyle/>
                    <a:p>
                      <a:r>
                        <a:rPr lang="en-US" dirty="0"/>
                        <a:t>Create Monthly Specials </a:t>
                      </a:r>
                    </a:p>
                  </a:txBody>
                  <a:tcPr/>
                </a:tc>
                <a:tc>
                  <a:txBody>
                    <a:bodyPr/>
                    <a:lstStyle/>
                    <a:p>
                      <a:r>
                        <a:rPr lang="en-US" dirty="0"/>
                        <a:t>Service Director / Parts Director</a:t>
                      </a:r>
                    </a:p>
                  </a:txBody>
                  <a:tcPr/>
                </a:tc>
                <a:tc>
                  <a:txBody>
                    <a:bodyPr/>
                    <a:lstStyle/>
                    <a:p>
                      <a:r>
                        <a:rPr lang="en-US" dirty="0"/>
                        <a:t>Monthly</a:t>
                      </a:r>
                    </a:p>
                    <a:p>
                      <a:endParaRPr lang="en-US" dirty="0"/>
                    </a:p>
                  </a:txBody>
                  <a:tcPr/>
                </a:tc>
                <a:extLst>
                  <a:ext uri="{0D108BD9-81ED-4DB2-BD59-A6C34878D82A}">
                    <a16:rowId xmlns:a16="http://schemas.microsoft.com/office/drawing/2014/main" val="1950345431"/>
                  </a:ext>
                </a:extLst>
              </a:tr>
              <a:tr h="565004">
                <a:tc>
                  <a:txBody>
                    <a:bodyPr/>
                    <a:lstStyle/>
                    <a:p>
                      <a:r>
                        <a:rPr lang="en-US" dirty="0"/>
                        <a:t>Assessing reasons for non billable time</a:t>
                      </a:r>
                    </a:p>
                  </a:txBody>
                  <a:tcPr/>
                </a:tc>
                <a:tc>
                  <a:txBody>
                    <a:bodyPr/>
                    <a:lstStyle/>
                    <a:p>
                      <a:r>
                        <a:rPr lang="en-US" dirty="0"/>
                        <a:t>Service Director</a:t>
                      </a:r>
                    </a:p>
                  </a:txBody>
                  <a:tcPr/>
                </a:tc>
                <a:tc>
                  <a:txBody>
                    <a:bodyPr/>
                    <a:lstStyle/>
                    <a:p>
                      <a:r>
                        <a:rPr lang="en-US" dirty="0"/>
                        <a:t>Monthly</a:t>
                      </a:r>
                    </a:p>
                  </a:txBody>
                  <a:tcPr/>
                </a:tc>
                <a:extLst>
                  <a:ext uri="{0D108BD9-81ED-4DB2-BD59-A6C34878D82A}">
                    <a16:rowId xmlns:a16="http://schemas.microsoft.com/office/drawing/2014/main" val="1960891333"/>
                  </a:ext>
                </a:extLst>
              </a:tr>
              <a:tr h="565004">
                <a:tc>
                  <a:txBody>
                    <a:bodyPr/>
                    <a:lstStyle/>
                    <a:p>
                      <a:r>
                        <a:rPr lang="en-US" dirty="0"/>
                        <a:t>Review competition extended hours</a:t>
                      </a:r>
                    </a:p>
                  </a:txBody>
                  <a:tcPr/>
                </a:tc>
                <a:tc>
                  <a:txBody>
                    <a:bodyPr/>
                    <a:lstStyle/>
                    <a:p>
                      <a:r>
                        <a:rPr lang="en-US" dirty="0"/>
                        <a:t>Service Director</a:t>
                      </a:r>
                    </a:p>
                  </a:txBody>
                  <a:tcPr/>
                </a:tc>
                <a:tc>
                  <a:txBody>
                    <a:bodyPr/>
                    <a:lstStyle/>
                    <a:p>
                      <a:r>
                        <a:rPr lang="en-US" dirty="0"/>
                        <a:t>Quarterly</a:t>
                      </a:r>
                    </a:p>
                  </a:txBody>
                  <a:tcPr/>
                </a:tc>
                <a:extLst>
                  <a:ext uri="{0D108BD9-81ED-4DB2-BD59-A6C34878D82A}">
                    <a16:rowId xmlns:a16="http://schemas.microsoft.com/office/drawing/2014/main" val="4137224325"/>
                  </a:ext>
                </a:extLst>
              </a:tr>
              <a:tr h="565004">
                <a:tc>
                  <a:txBody>
                    <a:bodyPr/>
                    <a:lstStyle/>
                    <a:p>
                      <a:r>
                        <a:rPr lang="en-US" dirty="0"/>
                        <a:t>Drive the extension of our hours of operation</a:t>
                      </a:r>
                    </a:p>
                  </a:txBody>
                  <a:tcPr/>
                </a:tc>
                <a:tc>
                  <a:txBody>
                    <a:bodyPr/>
                    <a:lstStyle/>
                    <a:p>
                      <a:r>
                        <a:rPr lang="en-US" dirty="0"/>
                        <a:t>Service Director</a:t>
                      </a:r>
                    </a:p>
                  </a:txBody>
                  <a:tcPr/>
                </a:tc>
                <a:tc>
                  <a:txBody>
                    <a:bodyPr/>
                    <a:lstStyle/>
                    <a:p>
                      <a:r>
                        <a:rPr lang="en-US" dirty="0"/>
                        <a:t>ongoing</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92553"/>
            <a:ext cx="8596668" cy="5053514"/>
          </a:xfrm>
        </p:spPr>
        <p:txBody>
          <a:bodyPr>
            <a:normAutofit fontScale="92500" lnSpcReduction="20000"/>
          </a:bodyPr>
          <a:lstStyle/>
          <a:p>
            <a:r>
              <a:rPr lang="en-US" sz="1400" dirty="0">
                <a:latin typeface="Bierstadt" panose="020B0004020202020204" pitchFamily="34" charset="0"/>
              </a:rPr>
              <a:t>Synopsis</a:t>
            </a:r>
          </a:p>
          <a:p>
            <a:r>
              <a:rPr lang="en-US" sz="1400" dirty="0">
                <a:latin typeface="Bierstadt" panose="020B0004020202020204" pitchFamily="34" charset="0"/>
              </a:rPr>
              <a:t>We need to do some reconnaissance work to understand what the fleet potential is and what we could do for them if we could meet their needs. We need to find a way through creative scheduling to extend our hours of operation. We can work to extend daily hours in small steps and then work to add hours on Saturdays. </a:t>
            </a:r>
          </a:p>
          <a:p>
            <a:r>
              <a:rPr lang="en-US" sz="1400" dirty="0">
                <a:latin typeface="Bierstadt" panose="020B0004020202020204" pitchFamily="34" charset="0"/>
              </a:rPr>
              <a:t>We need to include more people in our training updates. I feel we should consider our service advisors, and shop foremen as part of our management team and share pertinent information with them as well. Understanding that we have 2 techs that can rebuild a transmission for example, could help set the right expectation up front when they get the call. </a:t>
            </a:r>
          </a:p>
          <a:p>
            <a:r>
              <a:rPr lang="en-US" sz="1400" dirty="0">
                <a:latin typeface="Bierstadt" panose="020B0004020202020204" pitchFamily="34" charset="0"/>
              </a:rPr>
              <a:t>Watching and evaluating the reasons for our non billable time can yield some insights and help us to make adjustments to turn those into productive hours which will help us increase our proficiency going forward. </a:t>
            </a:r>
          </a:p>
          <a:p>
            <a:r>
              <a:rPr lang="en-US" sz="1400" dirty="0">
                <a:latin typeface="Bierstadt" panose="020B0004020202020204" pitchFamily="34" charset="0"/>
              </a:rPr>
              <a:t> We need to educate our shop foremen how to preload our shops and how to build in some time for the unexpected without derailing the days planned goals. We have hired some CDL drivers to road-test trucks for us to do everything we can to try to eliminate as many “comebacks” as we can.</a:t>
            </a:r>
          </a:p>
          <a:p>
            <a:r>
              <a:rPr lang="en-US" sz="1400" dirty="0">
                <a:latin typeface="Bierstadt" panose="020B0004020202020204" pitchFamily="34" charset="0"/>
              </a:rPr>
              <a:t> We need to work on maximizing our service writer productivity.  As we make improvements to our facilities, having a buffer between the shops and the writeup area would make it easier to have a conversation with customers. </a:t>
            </a:r>
          </a:p>
          <a:p>
            <a:r>
              <a:rPr lang="en-US" sz="1400" dirty="0">
                <a:latin typeface="Bierstadt" panose="020B0004020202020204" pitchFamily="34" charset="0"/>
              </a:rPr>
              <a:t>Brady and I have agreed that we need to make time at least once a month to use the formulas we have acquired through this program to do self diagnostics of our service departments on a monthly basis. We will do a dive in and see what we are doing right and what we are doing wrong, and we all want to evaluate our progress against the presentations we have turned in. </a:t>
            </a:r>
          </a:p>
          <a:p>
            <a:pPr marL="0" indent="0">
              <a:buNone/>
            </a:pPr>
            <a:r>
              <a:rPr lang="en-US" sz="1400" dirty="0">
                <a:latin typeface="Bierstadt" panose="020B0004020202020204" pitchFamily="34" charset="0"/>
              </a:rPr>
              <a:t>	I'm not sure this is the place to add this, but I want to personally thank all of you at the Academy for allowing us to invade service week.  I learned a lot and my team learned a lot and they are excited to use what they have learned and that will make the difference in our success. </a:t>
            </a:r>
          </a:p>
          <a:p>
            <a:pPr marL="0" indent="0">
              <a:buNone/>
            </a:pPr>
            <a:r>
              <a:rPr lang="en-US" sz="1400" dirty="0">
                <a:latin typeface="Bierstadt" panose="020B0004020202020204" pitchFamily="34" charset="0"/>
              </a:rPr>
              <a:t>Thank You</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263833" y="1623484"/>
            <a:ext cx="4185623" cy="3304117"/>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400" b="0" i="0" u="none" strike="noStrike" baseline="0" dirty="0">
                <a:solidFill>
                  <a:srgbClr val="221E1F"/>
                </a:solidFill>
                <a:latin typeface="Bierstadt" panose="020B0004020202020204" pitchFamily="34" charset="0"/>
              </a:rPr>
              <a:t>Currently, we review sales and GP numbers on a daily basis</a:t>
            </a:r>
            <a:r>
              <a:rPr lang="en-US" sz="1400" dirty="0">
                <a:solidFill>
                  <a:srgbClr val="221E1F"/>
                </a:solidFill>
                <a:latin typeface="Bierstadt" panose="020B0004020202020204" pitchFamily="34" charset="0"/>
              </a:rPr>
              <a:t>. At the end of each month, we have a monthly review meeting to review what went right and what did not. </a:t>
            </a:r>
            <a:endParaRPr lang="en-US" sz="1400" b="0" i="0" u="none" strike="noStrike" baseline="0" dirty="0">
              <a:solidFill>
                <a:srgbClr val="221E1F"/>
              </a:solidFill>
              <a:latin typeface="Bierstadt" panose="020B0004020202020204" pitchFamily="34" charset="0"/>
            </a:endParaRPr>
          </a:p>
          <a:p>
            <a:r>
              <a:rPr lang="en-US" sz="1400" dirty="0">
                <a:solidFill>
                  <a:srgbClr val="221E1F"/>
                </a:solidFill>
                <a:latin typeface="Bierstadt" panose="020B0004020202020204" pitchFamily="34" charset="0"/>
              </a:rPr>
              <a:t>I am working on a plan to engage local fleets in our area with basic PM related materials </a:t>
            </a:r>
            <a:endParaRPr lang="en-US" sz="1400" b="0" i="0" u="none" strike="noStrike" baseline="0" dirty="0">
              <a:solidFill>
                <a:srgbClr val="221E1F"/>
              </a:solidFill>
              <a:latin typeface="Bierstadt" panose="020B0004020202020204" pitchFamily="34" charset="0"/>
            </a:endParaRPr>
          </a:p>
          <a:p>
            <a:r>
              <a:rPr lang="en-US" sz="1400" b="0" i="0" u="none" strike="noStrike" baseline="0" dirty="0">
                <a:solidFill>
                  <a:srgbClr val="221E1F"/>
                </a:solidFill>
                <a:latin typeface="Bierstadt" panose="020B0004020202020204" pitchFamily="34" charset="0"/>
              </a:rPr>
              <a:t>We are developing an electronic “Menu” pricing board system utilizing google tools to be able to update and rotate specials. </a:t>
            </a:r>
          </a:p>
          <a:p>
            <a:r>
              <a:rPr lang="en-US" sz="1400" dirty="0">
                <a:solidFill>
                  <a:srgbClr val="221E1F"/>
                </a:solidFill>
                <a:latin typeface="Bierstadt" panose="020B0004020202020204" pitchFamily="34" charset="0"/>
              </a:rPr>
              <a:t>We will add discussions to our monthly reviews and our weekly Managers meetings to gauge by in and results. </a:t>
            </a:r>
            <a:r>
              <a:rPr lang="en-US" sz="1800" b="0" i="0" u="none" strike="noStrike" baseline="0" dirty="0">
                <a:solidFill>
                  <a:srgbClr val="221E1F"/>
                </a:solidFill>
                <a:latin typeface="Calibri" panose="020F0502020204030204" pitchFamily="34" charset="0"/>
              </a:rPr>
              <a:t> </a:t>
            </a:r>
          </a:p>
          <a:p>
            <a:endParaRPr lang="en-US" dirty="0"/>
          </a:p>
        </p:txBody>
      </p:sp>
      <p:pic>
        <p:nvPicPr>
          <p:cNvPr id="15" name="Content Placeholder 14" descr="A screenshot of a spreadsheet&#10;&#10;Description automatically generated">
            <a:extLst>
              <a:ext uri="{FF2B5EF4-FFF2-40B4-BE49-F238E27FC236}">
                <a16:creationId xmlns:a16="http://schemas.microsoft.com/office/drawing/2014/main" id="{E0525999-8C89-2D83-1163-20053950C208}"/>
              </a:ext>
            </a:extLst>
          </p:cNvPr>
          <p:cNvPicPr>
            <a:picLocks noGrp="1" noChangeAspect="1"/>
          </p:cNvPicPr>
          <p:nvPr>
            <p:ph sz="quarter" idx="4"/>
          </p:nvPr>
        </p:nvPicPr>
        <p:blipFill>
          <a:blip r:embed="rId2"/>
          <a:stretch>
            <a:fillRect/>
          </a:stretch>
        </p:blipFill>
        <p:spPr>
          <a:xfrm>
            <a:off x="4626363" y="814701"/>
            <a:ext cx="6157901" cy="2614299"/>
          </a:xfr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63902" y="999727"/>
            <a:ext cx="4697467" cy="5369386"/>
          </a:xfrm>
        </p:spPr>
        <p:txBody>
          <a:bodyPr>
            <a:noAutofit/>
          </a:bodyPr>
          <a:lstStyle/>
          <a:p>
            <a:pPr algn="l"/>
            <a:endParaRPr lang="en-US" sz="1400" b="0" i="0" u="none" strike="noStrike" baseline="0" dirty="0">
              <a:solidFill>
                <a:srgbClr val="000000"/>
              </a:solidFill>
              <a:latin typeface="Bierstadt" panose="020B0004020202020204" pitchFamily="34" charset="0"/>
            </a:endParaRPr>
          </a:p>
          <a:p>
            <a:r>
              <a:rPr lang="en-US" sz="1200" dirty="0">
                <a:solidFill>
                  <a:srgbClr val="221E1F"/>
                </a:solidFill>
                <a:latin typeface="Bierstadt" panose="020B0004020202020204" pitchFamily="34" charset="0"/>
              </a:rPr>
              <a:t>Current Practices: We have become accustomed to adding techs to drive revenue. Thanks to our participation in the class, we have seen another way to analyze what our staffing levels really need to be.   </a:t>
            </a:r>
            <a:r>
              <a:rPr lang="en-US" sz="1200" b="0" i="0" u="none" strike="noStrike" baseline="0" dirty="0">
                <a:solidFill>
                  <a:srgbClr val="221E1F"/>
                </a:solidFill>
                <a:latin typeface="Bierstadt" panose="020B0004020202020204" pitchFamily="34" charset="0"/>
              </a:rPr>
              <a:t> </a:t>
            </a:r>
          </a:p>
          <a:p>
            <a:r>
              <a:rPr lang="en-US" sz="1200" dirty="0">
                <a:solidFill>
                  <a:srgbClr val="221E1F"/>
                </a:solidFill>
                <a:latin typeface="Bierstadt" panose="020B0004020202020204" pitchFamily="34" charset="0"/>
              </a:rPr>
              <a:t>Goals for improvement: Increasing sales and reducing non billable time.  </a:t>
            </a:r>
            <a:r>
              <a:rPr lang="en-US" sz="1200" b="0" i="0" u="none" strike="noStrike" baseline="0" dirty="0">
                <a:solidFill>
                  <a:srgbClr val="221E1F"/>
                </a:solidFill>
                <a:latin typeface="Bierstadt" panose="020B0004020202020204" pitchFamily="34" charset="0"/>
              </a:rPr>
              <a:t> </a:t>
            </a:r>
          </a:p>
          <a:p>
            <a:r>
              <a:rPr lang="en-US" sz="1200" dirty="0">
                <a:solidFill>
                  <a:srgbClr val="221E1F"/>
                </a:solidFill>
                <a:latin typeface="Bierstadt" panose="020B0004020202020204" pitchFamily="34" charset="0"/>
              </a:rPr>
              <a:t>Plans to achieve your goals: We have turned on reporting in our business system that will compel a tech to list why they are on non-billable time. Once we have about 30 days of history, we will begin to analyze those reasons make corrections to our processes to limit that to the extent we can. The Service managers and I are going to kick up the amount of customer calls we make each month targeting some of the larger fleets in our areas “Asking for the business”. Our Parts Director is working now on securing some mass purchase opportunities for us on brakes and pm maintenance related components to help us in getting some of that fleet business in our shops. </a:t>
            </a:r>
            <a:endParaRPr lang="en-US" sz="1200" b="0" i="0" u="none" strike="noStrike" baseline="0" dirty="0">
              <a:solidFill>
                <a:srgbClr val="221E1F"/>
              </a:solidFill>
              <a:latin typeface="Bierstadt" panose="020B0004020202020204" pitchFamily="34" charset="0"/>
            </a:endParaRPr>
          </a:p>
          <a:p>
            <a:r>
              <a:rPr lang="en-US" sz="1200" dirty="0">
                <a:solidFill>
                  <a:srgbClr val="221E1F"/>
                </a:solidFill>
                <a:latin typeface="Bierstadt" panose="020B0004020202020204" pitchFamily="34" charset="0"/>
              </a:rPr>
              <a:t>Plans to evaluate your changes: We will begin to monitor non billable via some new reporting we have created that will be sent to the managers each day for the “prior day”. There will be a line added to our weekly management reports the service managers do insure they are reading and acting on those reports. We will also add this to our monthly review meetings to insure we are talking about this from the top down and evaluating our uptick in the special we are creating. </a:t>
            </a:r>
            <a:endParaRPr lang="en-US" sz="1200" b="0" i="0" u="none" strike="noStrike" baseline="0" dirty="0">
              <a:solidFill>
                <a:srgbClr val="221E1F"/>
              </a:solidFill>
              <a:latin typeface="Bierstadt" panose="020B0004020202020204" pitchFamily="34" charset="0"/>
            </a:endParaRPr>
          </a:p>
          <a:p>
            <a:endParaRPr lang="en-US" sz="1400" dirty="0">
              <a:latin typeface="Bierstadt" panose="020B0004020202020204" pitchFamily="34" charset="0"/>
            </a:endParaRPr>
          </a:p>
        </p:txBody>
      </p:sp>
      <p:pic>
        <p:nvPicPr>
          <p:cNvPr id="7" name="Content Placeholder 6" descr="A screenshot of a spreadsheet">
            <a:extLst>
              <a:ext uri="{FF2B5EF4-FFF2-40B4-BE49-F238E27FC236}">
                <a16:creationId xmlns:a16="http://schemas.microsoft.com/office/drawing/2014/main" id="{F3EAFBFC-7429-52BD-E1B1-0D2A30F19942}"/>
              </a:ext>
            </a:extLst>
          </p:cNvPr>
          <p:cNvPicPr>
            <a:picLocks noGrp="1" noChangeAspect="1"/>
          </p:cNvPicPr>
          <p:nvPr>
            <p:ph sz="half" idx="2"/>
          </p:nvPr>
        </p:nvPicPr>
        <p:blipFill>
          <a:blip r:embed="rId2"/>
          <a:stretch>
            <a:fillRect/>
          </a:stretch>
        </p:blipFill>
        <p:spPr>
          <a:xfrm>
            <a:off x="4861369" y="1351481"/>
            <a:ext cx="5781483" cy="3302000"/>
          </a:xfr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5" y="267424"/>
            <a:ext cx="4583983" cy="109843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Productivity/Proficiency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262334"/>
            <a:ext cx="4443305" cy="5001149"/>
          </a:xfrm>
        </p:spPr>
        <p:txBody>
          <a:bodyPr/>
          <a:lstStyle/>
          <a:p>
            <a:pPr algn="l"/>
            <a:endParaRPr lang="en-US" sz="1800" b="0" i="0" u="none" strike="noStrike" baseline="0" dirty="0">
              <a:solidFill>
                <a:srgbClr val="000000"/>
              </a:solidFill>
              <a:latin typeface="Calibri" panose="020F0502020204030204" pitchFamily="34" charset="0"/>
            </a:endParaRPr>
          </a:p>
          <a:p>
            <a:r>
              <a:rPr lang="en-US" sz="1400" dirty="0">
                <a:solidFill>
                  <a:srgbClr val="221E1F"/>
                </a:solidFill>
                <a:latin typeface="Bierstadt" panose="020B0004020202020204" pitchFamily="34" charset="0"/>
              </a:rPr>
              <a:t>Current Practices: Our techs only get paid when they are clocked onto a job or a non billable line. We need to convert some of that non billable to revenue which will increase our productivity and proficiency. </a:t>
            </a:r>
            <a:r>
              <a:rPr lang="en-US" sz="1400" b="0" i="0" u="none" strike="noStrike" baseline="0" dirty="0">
                <a:solidFill>
                  <a:srgbClr val="221E1F"/>
                </a:solidFill>
                <a:latin typeface="Bierstadt" panose="020B0004020202020204" pitchFamily="34" charset="0"/>
              </a:rPr>
              <a:t> </a:t>
            </a:r>
          </a:p>
          <a:p>
            <a:r>
              <a:rPr lang="en-US" sz="1400" b="0" i="0" u="none" strike="noStrike" baseline="0" dirty="0">
                <a:solidFill>
                  <a:srgbClr val="221E1F"/>
                </a:solidFill>
                <a:latin typeface="Bierstadt" panose="020B0004020202020204" pitchFamily="34" charset="0"/>
              </a:rPr>
              <a:t>Goals for improvement: Our goal is to decrease our non billable time and to work to improve our productivity by fiscal years end. </a:t>
            </a:r>
          </a:p>
          <a:p>
            <a:r>
              <a:rPr lang="en-US" sz="1400" b="0" i="0" u="none" strike="noStrike" baseline="0" dirty="0">
                <a:solidFill>
                  <a:srgbClr val="221E1F"/>
                </a:solidFill>
                <a:latin typeface="Bierstadt" panose="020B0004020202020204" pitchFamily="34" charset="0"/>
              </a:rPr>
              <a:t>Plans to achieve your goals: We have implemented a new report and  turned on business system improvements that should help us to monitor non billable hours more efficiently. </a:t>
            </a:r>
          </a:p>
          <a:p>
            <a:r>
              <a:rPr lang="en-US" sz="1400" b="0" i="0" u="none" strike="noStrike" baseline="0" dirty="0">
                <a:solidFill>
                  <a:srgbClr val="221E1F"/>
                </a:solidFill>
                <a:latin typeface="Bierstadt" panose="020B0004020202020204" pitchFamily="34" charset="0"/>
              </a:rPr>
              <a:t>Plans to evaluate your changes: We will be reviewing these weekly and adjust as needed based on the data we get back. </a:t>
            </a:r>
          </a:p>
          <a:p>
            <a:endParaRPr lang="en-US" dirty="0"/>
          </a:p>
        </p:txBody>
      </p:sp>
      <p:pic>
        <p:nvPicPr>
          <p:cNvPr id="7" name="Content Placeholder 6" descr="A screenshot of a service report&#10;&#10;Description automatically generated">
            <a:extLst>
              <a:ext uri="{FF2B5EF4-FFF2-40B4-BE49-F238E27FC236}">
                <a16:creationId xmlns:a16="http://schemas.microsoft.com/office/drawing/2014/main" id="{9A573BB8-9FF3-B3D7-FBC8-2C92F16B9A8C}"/>
              </a:ext>
            </a:extLst>
          </p:cNvPr>
          <p:cNvPicPr>
            <a:picLocks noGrp="1" noChangeAspect="1"/>
          </p:cNvPicPr>
          <p:nvPr>
            <p:ph sz="half" idx="2"/>
          </p:nvPr>
        </p:nvPicPr>
        <p:blipFill>
          <a:blip r:embed="rId2"/>
          <a:stretch>
            <a:fillRect/>
          </a:stretch>
        </p:blipFill>
        <p:spPr>
          <a:xfrm>
            <a:off x="5484410" y="125035"/>
            <a:ext cx="6250832" cy="4189290"/>
          </a:xfrm>
        </p:spPr>
      </p:pic>
      <p:pic>
        <p:nvPicPr>
          <p:cNvPr id="5" name="Picture 4" descr="A table with numbers and symbols">
            <a:extLst>
              <a:ext uri="{FF2B5EF4-FFF2-40B4-BE49-F238E27FC236}">
                <a16:creationId xmlns:a16="http://schemas.microsoft.com/office/drawing/2014/main" id="{E310E491-97F6-BF3A-4760-689E7895A6EC}"/>
              </a:ext>
            </a:extLst>
          </p:cNvPr>
          <p:cNvPicPr>
            <a:picLocks noChangeAspect="1"/>
          </p:cNvPicPr>
          <p:nvPr/>
        </p:nvPicPr>
        <p:blipFill>
          <a:blip r:embed="rId3"/>
          <a:stretch>
            <a:fillRect/>
          </a:stretch>
        </p:blipFill>
        <p:spPr>
          <a:xfrm>
            <a:off x="5359791" y="4506692"/>
            <a:ext cx="6375452" cy="1756791"/>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04212" y="943863"/>
            <a:ext cx="4184035" cy="5103852"/>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400" b="0" i="0" u="none" strike="noStrike" baseline="0" dirty="0">
                <a:solidFill>
                  <a:srgbClr val="221E1F"/>
                </a:solidFill>
                <a:latin typeface="Bierstadt" panose="020B0004020202020204" pitchFamily="34" charset="0"/>
              </a:rPr>
              <a:t>Current practices: We have not been the best at matching techs and jobs. We also have not been the best at sharing training information with our Shop Foreman as training has been completed.  </a:t>
            </a:r>
          </a:p>
          <a:p>
            <a:r>
              <a:rPr lang="en-US" sz="1400" b="0" i="0" u="none" strike="noStrike" baseline="0" dirty="0">
                <a:solidFill>
                  <a:srgbClr val="221E1F"/>
                </a:solidFill>
                <a:latin typeface="Bierstadt" panose="020B0004020202020204" pitchFamily="34" charset="0"/>
              </a:rPr>
              <a:t>Goals for improvement</a:t>
            </a:r>
            <a:r>
              <a:rPr lang="en-US" sz="1400" dirty="0">
                <a:solidFill>
                  <a:srgbClr val="221E1F"/>
                </a:solidFill>
                <a:latin typeface="Bierstadt" panose="020B0004020202020204" pitchFamily="34" charset="0"/>
              </a:rPr>
              <a:t>; We need to be better at “preloading “ work for our techs. We use system functions to workflow work now but we have not been preloading work for techs to minimize non billable time between jobs. </a:t>
            </a:r>
            <a:endParaRPr lang="en-US" sz="1400" b="0" i="0" u="none" strike="noStrike" baseline="0" dirty="0">
              <a:solidFill>
                <a:srgbClr val="221E1F"/>
              </a:solidFill>
              <a:latin typeface="Bierstadt" panose="020B0004020202020204" pitchFamily="34" charset="0"/>
            </a:endParaRPr>
          </a:p>
          <a:p>
            <a:r>
              <a:rPr lang="en-US" sz="1400" b="0" i="0" u="none" strike="noStrike" baseline="0" dirty="0">
                <a:solidFill>
                  <a:srgbClr val="221E1F"/>
                </a:solidFill>
                <a:latin typeface="Bierstadt" panose="020B0004020202020204" pitchFamily="34" charset="0"/>
              </a:rPr>
              <a:t>Plans to achieve your goals: I do weekly training updates to our service managers and will include our shop foremen on those reports, so they are seeing it in real time as well. Our apprentice program has some benchmarks for young techs that also need to be shared with our foremen, so they too understand their progress.  </a:t>
            </a:r>
          </a:p>
          <a:p>
            <a:r>
              <a:rPr lang="en-US" sz="1400" b="0" i="0" u="none" strike="noStrike" baseline="0" dirty="0">
                <a:solidFill>
                  <a:srgbClr val="221E1F"/>
                </a:solidFill>
                <a:latin typeface="Bierstadt" panose="020B0004020202020204" pitchFamily="34" charset="0"/>
              </a:rPr>
              <a:t>Plans to evaluate your changes: These will be topics added to our weekly service meetings to cover. The results will be in the numbers. We will adjust until we see results. </a:t>
            </a:r>
          </a:p>
          <a:p>
            <a:endParaRPr lang="en-US" dirty="0"/>
          </a:p>
        </p:txBody>
      </p:sp>
      <p:pic>
        <p:nvPicPr>
          <p:cNvPr id="7" name="Content Placeholder 6" descr="A screenshot of a graph">
            <a:extLst>
              <a:ext uri="{FF2B5EF4-FFF2-40B4-BE49-F238E27FC236}">
                <a16:creationId xmlns:a16="http://schemas.microsoft.com/office/drawing/2014/main" id="{8014ED59-4AED-B1B0-C139-D2668B6EC2B6}"/>
              </a:ext>
            </a:extLst>
          </p:cNvPr>
          <p:cNvPicPr>
            <a:picLocks noGrp="1" noChangeAspect="1"/>
          </p:cNvPicPr>
          <p:nvPr>
            <p:ph sz="half" idx="2"/>
          </p:nvPr>
        </p:nvPicPr>
        <p:blipFill>
          <a:blip r:embed="rId2"/>
          <a:stretch>
            <a:fillRect/>
          </a:stretch>
        </p:blipFill>
        <p:spPr>
          <a:xfrm>
            <a:off x="4288247" y="329169"/>
            <a:ext cx="6043530" cy="4957483"/>
          </a:xfr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a:xfrm>
            <a:off x="677334" y="1270000"/>
            <a:ext cx="4184035" cy="4484655"/>
          </a:xfrm>
        </p:spPr>
        <p:txBody>
          <a:bodyPr>
            <a:normAutofit lnSpcReduction="10000"/>
          </a:bodyPr>
          <a:lstStyle/>
          <a:p>
            <a:r>
              <a:rPr lang="en-US" sz="1400" dirty="0">
                <a:latin typeface="Bierstadt" panose="020B0004020202020204" pitchFamily="34" charset="0"/>
              </a:rPr>
              <a:t>Where are you currently at for your current level of training?</a:t>
            </a:r>
          </a:p>
          <a:p>
            <a:r>
              <a:rPr lang="en-US" sz="1400" dirty="0">
                <a:latin typeface="Bierstadt" panose="020B0004020202020204" pitchFamily="34" charset="0"/>
              </a:rPr>
              <a:t>Answer: Our OEM requires 40% be certified Master Techs, Currently we over 50% in our locations. </a:t>
            </a:r>
          </a:p>
          <a:p>
            <a:r>
              <a:rPr lang="en-US" sz="1400" dirty="0">
                <a:latin typeface="Bierstadt" panose="020B0004020202020204" pitchFamily="34" charset="0"/>
              </a:rPr>
              <a:t>What is your plan to maintain minimum standards?</a:t>
            </a:r>
          </a:p>
          <a:p>
            <a:r>
              <a:rPr lang="en-US" sz="1400" dirty="0">
                <a:latin typeface="Bierstadt" panose="020B0004020202020204" pitchFamily="34" charset="0"/>
              </a:rPr>
              <a:t>Answer: We have technicians actively in the pipeline working on their Master tech certifications. We are only limited by the number of seat available classes needed in out region. </a:t>
            </a:r>
          </a:p>
          <a:p>
            <a:r>
              <a:rPr lang="en-US" sz="1400" dirty="0">
                <a:latin typeface="Bierstadt" panose="020B0004020202020204" pitchFamily="34" charset="0"/>
              </a:rPr>
              <a:t>What are your plans for training  your service department technicians, advisors, managers, ?</a:t>
            </a:r>
          </a:p>
          <a:p>
            <a:r>
              <a:rPr lang="en-US" sz="1400" dirty="0">
                <a:latin typeface="Bierstadt" panose="020B0004020202020204" pitchFamily="34" charset="0"/>
              </a:rPr>
              <a:t>Answer: My  management team and I attended the dealer academy, all but 2 of our service writers are Master Certified and the 2 that are not are currently enrolled and scheduled for the classes. </a:t>
            </a:r>
          </a:p>
          <a:p>
            <a:endParaRPr lang="en-US" dirty="0"/>
          </a:p>
        </p:txBody>
      </p:sp>
      <p:pic>
        <p:nvPicPr>
          <p:cNvPr id="8" name="Picture 7" descr="A green and white progress bar&#10;&#10;Description automatically generated">
            <a:extLst>
              <a:ext uri="{FF2B5EF4-FFF2-40B4-BE49-F238E27FC236}">
                <a16:creationId xmlns:a16="http://schemas.microsoft.com/office/drawing/2014/main" id="{5E322C81-33A5-A971-63A1-2996844D7DED}"/>
              </a:ext>
            </a:extLst>
          </p:cNvPr>
          <p:cNvPicPr>
            <a:picLocks noChangeAspect="1"/>
          </p:cNvPicPr>
          <p:nvPr/>
        </p:nvPicPr>
        <p:blipFill>
          <a:blip r:embed="rId2"/>
          <a:stretch>
            <a:fillRect/>
          </a:stretch>
        </p:blipFill>
        <p:spPr>
          <a:xfrm>
            <a:off x="6038850" y="2548919"/>
            <a:ext cx="3600450" cy="1571625"/>
          </a:xfrm>
          <a:prstGeom prst="rect">
            <a:avLst/>
          </a:prstGeom>
        </p:spPr>
      </p:pic>
      <p:pic>
        <p:nvPicPr>
          <p:cNvPr id="12" name="Content Placeholder 11" descr="A green and white progress bar&#10;&#10;Description automatically generated">
            <a:extLst>
              <a:ext uri="{FF2B5EF4-FFF2-40B4-BE49-F238E27FC236}">
                <a16:creationId xmlns:a16="http://schemas.microsoft.com/office/drawing/2014/main" id="{73764B6D-6A5A-E129-74F6-FA833A287749}"/>
              </a:ext>
            </a:extLst>
          </p:cNvPr>
          <p:cNvPicPr>
            <a:picLocks noGrp="1" noChangeAspect="1"/>
          </p:cNvPicPr>
          <p:nvPr>
            <p:ph sz="half" idx="2"/>
          </p:nvPr>
        </p:nvPicPr>
        <p:blipFill>
          <a:blip r:embed="rId3"/>
          <a:stretch>
            <a:fillRect/>
          </a:stretch>
        </p:blipFill>
        <p:spPr>
          <a:xfrm>
            <a:off x="6067425" y="878517"/>
            <a:ext cx="3543300" cy="1600200"/>
          </a:xfrm>
        </p:spPr>
      </p:pic>
    </p:spTree>
    <p:extLst>
      <p:ext uri="{BB962C8B-B14F-4D97-AF65-F5344CB8AC3E}">
        <p14:creationId xmlns:p14="http://schemas.microsoft.com/office/powerpoint/2010/main" val="388142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p:txBody>
      </p:sp>
      <p:sp>
        <p:nvSpPr>
          <p:cNvPr id="5" name="TextBox 4">
            <a:extLst>
              <a:ext uri="{FF2B5EF4-FFF2-40B4-BE49-F238E27FC236}">
                <a16:creationId xmlns:a16="http://schemas.microsoft.com/office/drawing/2014/main" id="{CB66A713-13EB-B927-721A-2769652D5CD3}"/>
              </a:ext>
            </a:extLst>
          </p:cNvPr>
          <p:cNvSpPr txBox="1"/>
          <p:nvPr/>
        </p:nvSpPr>
        <p:spPr>
          <a:xfrm>
            <a:off x="677334" y="2769739"/>
            <a:ext cx="6103854" cy="2862322"/>
          </a:xfrm>
          <a:prstGeom prst="rect">
            <a:avLst/>
          </a:prstGeom>
          <a:noFill/>
        </p:spPr>
        <p:txBody>
          <a:bodyPr wrap="square">
            <a:spAutoFit/>
          </a:bodyPr>
          <a:lstStyle/>
          <a:p>
            <a:pPr marL="342900" indent="-342900">
              <a:buFont typeface="Arial" panose="020B0604020202020204" pitchFamily="34" charset="0"/>
              <a:buChar char="•"/>
            </a:pPr>
            <a:r>
              <a:rPr lang="en-US" dirty="0"/>
              <a:t>Communication</a:t>
            </a:r>
          </a:p>
          <a:p>
            <a:pPr marL="342900" indent="-342900">
              <a:buFont typeface="Arial" panose="020B0604020202020204" pitchFamily="34" charset="0"/>
              <a:buChar char="•"/>
            </a:pPr>
            <a:r>
              <a:rPr lang="en-US" dirty="0"/>
              <a:t>Teamwork</a:t>
            </a:r>
          </a:p>
          <a:p>
            <a:pPr marL="342900" indent="-342900">
              <a:buFont typeface="Arial" panose="020B0604020202020204" pitchFamily="34" charset="0"/>
              <a:buChar char="•"/>
            </a:pPr>
            <a:r>
              <a:rPr lang="en-US" dirty="0"/>
              <a:t>Training</a:t>
            </a:r>
          </a:p>
          <a:p>
            <a:pPr marL="342900" indent="-342900">
              <a:buFont typeface="Arial" panose="020B0604020202020204" pitchFamily="34" charset="0"/>
              <a:buChar char="•"/>
            </a:pPr>
            <a:r>
              <a:rPr lang="en-US" dirty="0"/>
              <a:t>Management</a:t>
            </a:r>
          </a:p>
          <a:p>
            <a:pPr marL="342900" indent="-342900">
              <a:buFont typeface="Arial" panose="020B0604020202020204" pitchFamily="34" charset="0"/>
              <a:buChar char="•"/>
            </a:pPr>
            <a:r>
              <a:rPr lang="en-US" dirty="0"/>
              <a:t>Experienced, Knowledgeable service employees</a:t>
            </a:r>
          </a:p>
          <a:p>
            <a:pPr marL="342900" indent="-342900">
              <a:buFont typeface="Arial" panose="020B0604020202020204" pitchFamily="34" charset="0"/>
              <a:buChar char="•"/>
            </a:pPr>
            <a:r>
              <a:rPr lang="en-US" dirty="0"/>
              <a:t>Company History</a:t>
            </a:r>
          </a:p>
          <a:p>
            <a:pPr marL="342900" indent="-342900">
              <a:buFont typeface="Arial" panose="020B0604020202020204" pitchFamily="34" charset="0"/>
              <a:buChar char="•"/>
            </a:pPr>
            <a:r>
              <a:rPr lang="en-US" dirty="0"/>
              <a:t>Company values</a:t>
            </a:r>
          </a:p>
          <a:p>
            <a:pPr marL="342900" indent="-342900">
              <a:buFont typeface="Arial" panose="020B0604020202020204" pitchFamily="34" charset="0"/>
              <a:buChar char="•"/>
            </a:pPr>
            <a:r>
              <a:rPr lang="en-US" dirty="0"/>
              <a:t>Employee tenure</a:t>
            </a:r>
          </a:p>
          <a:p>
            <a:pPr marL="342900" indent="-342900">
              <a:buFont typeface="Arial" panose="020B0604020202020204" pitchFamily="34" charset="0"/>
              <a:buChar char="•"/>
            </a:pPr>
            <a:r>
              <a:rPr lang="en-US" dirty="0"/>
              <a:t>Confidence</a:t>
            </a:r>
          </a:p>
          <a:p>
            <a:pPr marL="342900" indent="-342900">
              <a:buFont typeface="Arial" panose="020B0604020202020204" pitchFamily="34" charset="0"/>
              <a:buChar char="•"/>
            </a:pPr>
            <a:r>
              <a:rPr lang="en-US" dirty="0"/>
              <a:t>Support</a:t>
            </a:r>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p:txBody>
      </p:sp>
      <p:sp>
        <p:nvSpPr>
          <p:cNvPr id="5" name="TextBox 4">
            <a:extLst>
              <a:ext uri="{FF2B5EF4-FFF2-40B4-BE49-F238E27FC236}">
                <a16:creationId xmlns:a16="http://schemas.microsoft.com/office/drawing/2014/main" id="{825F4B60-62D5-7FB5-5AB1-D0843252609D}"/>
              </a:ext>
            </a:extLst>
          </p:cNvPr>
          <p:cNvSpPr txBox="1"/>
          <p:nvPr/>
        </p:nvSpPr>
        <p:spPr>
          <a:xfrm>
            <a:off x="677334" y="2690864"/>
            <a:ext cx="6102034" cy="2585323"/>
          </a:xfrm>
          <a:prstGeom prst="rect">
            <a:avLst/>
          </a:prstGeom>
          <a:noFill/>
        </p:spPr>
        <p:txBody>
          <a:bodyPr wrap="square">
            <a:spAutoFit/>
          </a:bodyPr>
          <a:lstStyle/>
          <a:p>
            <a:pPr marL="285750" indent="-285750">
              <a:buFontTx/>
              <a:buChar char="-"/>
            </a:pPr>
            <a:r>
              <a:rPr lang="en-US" dirty="0"/>
              <a:t>Improve training</a:t>
            </a:r>
          </a:p>
          <a:p>
            <a:pPr marL="285750" indent="-285750">
              <a:buFontTx/>
              <a:buChar char="-"/>
            </a:pPr>
            <a:r>
              <a:rPr lang="en-US" dirty="0"/>
              <a:t>Waiting on parts</a:t>
            </a:r>
          </a:p>
          <a:p>
            <a:pPr marL="285750" indent="-285750">
              <a:buFontTx/>
              <a:buChar char="-"/>
            </a:pPr>
            <a:r>
              <a:rPr lang="en-US" dirty="0"/>
              <a:t>Diagnostic tools and equipment</a:t>
            </a:r>
          </a:p>
          <a:p>
            <a:pPr marL="285750" indent="-285750">
              <a:buFontTx/>
              <a:buChar char="-"/>
            </a:pPr>
            <a:r>
              <a:rPr lang="en-US" dirty="0"/>
              <a:t>Need more well-rounded Technicians</a:t>
            </a:r>
          </a:p>
          <a:p>
            <a:pPr marL="285750" indent="-285750">
              <a:buFontTx/>
              <a:buChar char="-"/>
            </a:pPr>
            <a:r>
              <a:rPr lang="en-US" dirty="0"/>
              <a:t>Shop tools</a:t>
            </a:r>
          </a:p>
          <a:p>
            <a:pPr marL="285750" indent="-285750">
              <a:buFontTx/>
              <a:buChar char="-"/>
            </a:pPr>
            <a:r>
              <a:rPr lang="en-US" dirty="0"/>
              <a:t>High employee turn over</a:t>
            </a:r>
          </a:p>
          <a:p>
            <a:pPr marL="285750" indent="-285750">
              <a:buFontTx/>
              <a:buChar char="-"/>
            </a:pPr>
            <a:r>
              <a:rPr lang="en-US" dirty="0"/>
              <a:t>Workflow</a:t>
            </a:r>
          </a:p>
          <a:p>
            <a:pPr marL="285750" indent="-285750">
              <a:buFontTx/>
              <a:buChar char="-"/>
            </a:pPr>
            <a:r>
              <a:rPr lang="en-US" dirty="0"/>
              <a:t>Communication with customers</a:t>
            </a:r>
          </a:p>
          <a:p>
            <a:pPr marL="285750" indent="-285750">
              <a:buFontTx/>
              <a:buChar char="-"/>
            </a:pPr>
            <a:r>
              <a:rPr lang="en-US" dirty="0"/>
              <a:t>Customer approval process</a:t>
            </a:r>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p:txBody>
      </p:sp>
      <p:sp>
        <p:nvSpPr>
          <p:cNvPr id="5" name="TextBox 4">
            <a:extLst>
              <a:ext uri="{FF2B5EF4-FFF2-40B4-BE49-F238E27FC236}">
                <a16:creationId xmlns:a16="http://schemas.microsoft.com/office/drawing/2014/main" id="{8C78439D-80A6-0338-322B-140094A9D3B8}"/>
              </a:ext>
            </a:extLst>
          </p:cNvPr>
          <p:cNvSpPr txBox="1"/>
          <p:nvPr/>
        </p:nvSpPr>
        <p:spPr>
          <a:xfrm>
            <a:off x="604906" y="2584918"/>
            <a:ext cx="6102034" cy="2585323"/>
          </a:xfrm>
          <a:prstGeom prst="rect">
            <a:avLst/>
          </a:prstGeom>
          <a:noFill/>
        </p:spPr>
        <p:txBody>
          <a:bodyPr wrap="square">
            <a:spAutoFit/>
          </a:bodyPr>
          <a:lstStyle/>
          <a:p>
            <a:pPr>
              <a:buFontTx/>
              <a:buChar char="-"/>
            </a:pPr>
            <a:r>
              <a:rPr lang="en-US" dirty="0"/>
              <a:t>Great locations</a:t>
            </a:r>
          </a:p>
          <a:p>
            <a:pPr>
              <a:buFontTx/>
              <a:buChar char="-"/>
            </a:pPr>
            <a:r>
              <a:rPr lang="en-US" dirty="0"/>
              <a:t>More customer pay work</a:t>
            </a:r>
          </a:p>
          <a:p>
            <a:pPr>
              <a:buFontTx/>
              <a:buChar char="-"/>
            </a:pPr>
            <a:r>
              <a:rPr lang="en-US" dirty="0"/>
              <a:t>Market expansion – advertising</a:t>
            </a:r>
          </a:p>
          <a:p>
            <a:pPr>
              <a:buFontTx/>
              <a:buChar char="-"/>
            </a:pPr>
            <a:r>
              <a:rPr lang="en-US" dirty="0"/>
              <a:t>Promotion specials</a:t>
            </a:r>
          </a:p>
          <a:p>
            <a:pPr>
              <a:buFontTx/>
              <a:buChar char="-"/>
            </a:pPr>
            <a:r>
              <a:rPr lang="en-US" dirty="0"/>
              <a:t>Company growth</a:t>
            </a:r>
          </a:p>
          <a:p>
            <a:pPr>
              <a:buFontTx/>
              <a:buChar char="-"/>
            </a:pPr>
            <a:r>
              <a:rPr lang="en-US" dirty="0"/>
              <a:t>Attracting new customers</a:t>
            </a:r>
          </a:p>
          <a:p>
            <a:pPr>
              <a:buFontTx/>
              <a:buChar char="-"/>
            </a:pPr>
            <a:r>
              <a:rPr lang="en-US" dirty="0"/>
              <a:t>Room to improve current reputation</a:t>
            </a:r>
          </a:p>
          <a:p>
            <a:pPr>
              <a:buFontTx/>
              <a:buChar char="-"/>
            </a:pPr>
            <a:r>
              <a:rPr lang="en-US" dirty="0"/>
              <a:t>Certified training in multiple brands</a:t>
            </a:r>
          </a:p>
          <a:p>
            <a:pPr>
              <a:buFontTx/>
              <a:buChar char="-"/>
            </a:pPr>
            <a:r>
              <a:rPr lang="en-US" dirty="0"/>
              <a:t>Opportunity to add more/extended business hours</a:t>
            </a:r>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658D12AE70509488069518665FD3D2C" ma:contentTypeVersion="16" ma:contentTypeDescription="Create a new document." ma:contentTypeScope="" ma:versionID="5e4ead3910eafe66cd45c7fddf6334f2">
  <xsd:schema xmlns:xsd="http://www.w3.org/2001/XMLSchema" xmlns:xs="http://www.w3.org/2001/XMLSchema" xmlns:p="http://schemas.microsoft.com/office/2006/metadata/properties" xmlns:ns3="bd662190-2595-4f26-bf65-0fd7aa573eb3" xmlns:ns4="1b5ddf9b-d803-4d65-ad37-f4698863967e" targetNamespace="http://schemas.microsoft.com/office/2006/metadata/properties" ma:root="true" ma:fieldsID="b421581b715b6354a0398a275f6e92ec" ns3:_="" ns4:_="">
    <xsd:import namespace="bd662190-2595-4f26-bf65-0fd7aa573eb3"/>
    <xsd:import namespace="1b5ddf9b-d803-4d65-ad37-f4698863967e"/>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4:SharedWithUsers" minOccurs="0"/>
                <xsd:element ref="ns4:SharedWithDetails" minOccurs="0"/>
                <xsd:element ref="ns4:SharingHintHash" minOccurs="0"/>
                <xsd:element ref="ns3:MediaServiceDateTaken" minOccurs="0"/>
                <xsd:element ref="ns3:MediaServiceLocation" minOccurs="0"/>
                <xsd:element ref="ns3:_activity" minOccurs="0"/>
                <xsd:element ref="ns3:MediaLengthInSeconds"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662190-2595-4f26-bf65-0fd7aa573e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_activity" ma:index="19" nillable="true" ma:displayName="_activity" ma:hidden="true" ma:internalName="_activity">
      <xsd:simpleType>
        <xsd:restriction base="dms:Note"/>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ystemTags" ma:index="22" nillable="true" ma:displayName="MediaServiceSystemTags" ma:hidden="true" ma:internalName="MediaServiceSystemTags" ma:readOnly="true">
      <xsd:simpleType>
        <xsd:restriction base="dms:Note"/>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5ddf9b-d803-4d65-ad37-f4698863967e"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bd662190-2595-4f26-bf65-0fd7aa573eb3" xsi:nil="true"/>
  </documentManagement>
</p:properties>
</file>

<file path=customXml/itemProps1.xml><?xml version="1.0" encoding="utf-8"?>
<ds:datastoreItem xmlns:ds="http://schemas.openxmlformats.org/officeDocument/2006/customXml" ds:itemID="{C6B70465-7457-4973-82CF-77F09723EFE2}">
  <ds:schemaRefs>
    <ds:schemaRef ds:uri="http://schemas.microsoft.com/sharepoint/v3/contenttype/forms"/>
  </ds:schemaRefs>
</ds:datastoreItem>
</file>

<file path=customXml/itemProps2.xml><?xml version="1.0" encoding="utf-8"?>
<ds:datastoreItem xmlns:ds="http://schemas.openxmlformats.org/officeDocument/2006/customXml" ds:itemID="{98C1E39A-7989-4D05-8625-9366D02113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662190-2595-4f26-bf65-0fd7aa573eb3"/>
    <ds:schemaRef ds:uri="1b5ddf9b-d803-4d65-ad37-f469886396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7F0077E-02A4-403A-A11B-BDEF089CE6CB}">
  <ds:schemaRefs>
    <ds:schemaRef ds:uri="bd662190-2595-4f26-bf65-0fd7aa573eb3"/>
    <ds:schemaRef ds:uri="http://purl.org/dc/terms/"/>
    <ds:schemaRef ds:uri="http://purl.org/dc/dcmitype/"/>
    <ds:schemaRef ds:uri="http://www.w3.org/XML/1998/namespace"/>
    <ds:schemaRef ds:uri="1b5ddf9b-d803-4d65-ad37-f4698863967e"/>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Facet</Template>
  <TotalTime>1949</TotalTime>
  <Words>1577</Words>
  <Application>Microsoft Office PowerPoint</Application>
  <PresentationFormat>Widescreen</PresentationFormat>
  <Paragraphs>139</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Bierstadt</vt:lpstr>
      <vt:lpstr>Calibri</vt:lpstr>
      <vt:lpstr>Trebuchet MS</vt:lpstr>
      <vt:lpstr>Wingdings 3</vt:lpstr>
      <vt:lpstr>Facet</vt:lpstr>
      <vt:lpstr>ATD Service Homework </vt:lpstr>
      <vt:lpstr>  Analyze Cost of Labor   </vt:lpstr>
      <vt:lpstr> Changes in Expense Structure    </vt:lpstr>
      <vt:lpstr> Productivity/Proficiency   </vt:lpstr>
      <vt:lpstr> Facility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Bob Kelley</cp:lastModifiedBy>
  <cp:revision>8</cp:revision>
  <dcterms:created xsi:type="dcterms:W3CDTF">2022-12-04T13:10:55Z</dcterms:created>
  <dcterms:modified xsi:type="dcterms:W3CDTF">2024-08-30T17:59:39Z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0x0101007658D12AE70509488069518665FD3D2C</vt:lpwstr>
  </property>
</Properties>
</file>