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Brian Sellers</a:t>
            </a:r>
          </a:p>
          <a:p>
            <a:pPr algn="ctr"/>
            <a:r>
              <a:rPr lang="en-US" sz="3200" dirty="0"/>
              <a:t>A051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lvl="1"/>
            <a:r>
              <a:rPr lang="en-US" dirty="0"/>
              <a:t>Sales Growth</a:t>
            </a:r>
          </a:p>
          <a:p>
            <a:pPr lvl="1"/>
            <a:r>
              <a:rPr lang="en-US" dirty="0"/>
              <a:t>New Customer growth</a:t>
            </a:r>
          </a:p>
          <a:p>
            <a:pPr lvl="1"/>
            <a:r>
              <a:rPr lang="en-US" dirty="0"/>
              <a:t>All makes growth</a:t>
            </a:r>
          </a:p>
          <a:p>
            <a:pPr lvl="1"/>
            <a:r>
              <a:rPr lang="en-US" dirty="0"/>
              <a:t>Body shop marketing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lvl="1"/>
            <a:r>
              <a:rPr lang="en-US" dirty="0"/>
              <a:t>Parts availability</a:t>
            </a:r>
          </a:p>
          <a:p>
            <a:pPr lvl="1"/>
            <a:r>
              <a:rPr lang="en-US" dirty="0"/>
              <a:t>Economic conditions</a:t>
            </a:r>
          </a:p>
          <a:p>
            <a:pPr lvl="1"/>
            <a:r>
              <a:rPr lang="en-US" dirty="0"/>
              <a:t>Volatility in the timber industry</a:t>
            </a:r>
          </a:p>
          <a:p>
            <a:pPr lvl="1"/>
            <a:r>
              <a:rPr lang="en-US" dirty="0"/>
              <a:t>Change in Service contracts on new engines from warranty to PM</a:t>
            </a:r>
          </a:p>
          <a:p>
            <a:pPr lvl="2"/>
            <a:r>
              <a:rPr lang="en-US" dirty="0"/>
              <a:t>Not transferrable</a:t>
            </a:r>
          </a:p>
          <a:p>
            <a:pPr lvl="2"/>
            <a:r>
              <a:rPr lang="en-US" dirty="0"/>
              <a:t>If truck is totaled no rebate on pre purchased PM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Must improve work mix to increase CX pay</a:t>
            </a:r>
          </a:p>
          <a:p>
            <a:pPr lvl="2"/>
            <a:r>
              <a:rPr lang="en-US" dirty="0"/>
              <a:t>Warranty is 70% of our sales</a:t>
            </a:r>
          </a:p>
          <a:p>
            <a:pPr lvl="1"/>
            <a:r>
              <a:rPr lang="en-US" dirty="0"/>
              <a:t>Improve Technician proficiency and efficiency</a:t>
            </a:r>
          </a:p>
          <a:p>
            <a:pPr lvl="1"/>
            <a:r>
              <a:rPr lang="en-US" dirty="0"/>
              <a:t>Bought land for new facility</a:t>
            </a:r>
          </a:p>
          <a:p>
            <a:pPr lvl="1"/>
            <a:r>
              <a:rPr lang="en-US" dirty="0"/>
              <a:t>Improve Scheduling of customers to better increase up time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lvl="1"/>
            <a:r>
              <a:rPr lang="en-US" dirty="0"/>
              <a:t>Get new facility built</a:t>
            </a:r>
          </a:p>
          <a:p>
            <a:pPr lvl="1"/>
            <a:r>
              <a:rPr lang="en-US" dirty="0"/>
              <a:t>We are starting as part of a pilot program for Navistar’s new digital platform to include a scheduler</a:t>
            </a:r>
          </a:p>
          <a:p>
            <a:pPr lvl="1"/>
            <a:r>
              <a:rPr lang="en-US" dirty="0"/>
              <a:t>Promote PM packages to drive more CX pay to increase our GP</a:t>
            </a:r>
          </a:p>
          <a:p>
            <a:pPr lvl="1"/>
            <a:r>
              <a:rPr lang="en-US" dirty="0"/>
              <a:t>Educate customers on the new service contract pricing and scheduling instead of purchasing an extended warranty</a:t>
            </a:r>
          </a:p>
          <a:p>
            <a:pPr lvl="1"/>
            <a:r>
              <a:rPr lang="en-US" dirty="0"/>
              <a:t>Personalized career and training plans based on technicians’ own desires for knowledge, pay, and future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 lvl="1"/>
            <a:r>
              <a:rPr lang="en-US" dirty="0"/>
              <a:t>Start Digital Dealer as a pilot program for Navistar with GM as the Dealer Champion for all 6 dealerships</a:t>
            </a:r>
          </a:p>
          <a:p>
            <a:pPr lvl="1"/>
            <a:r>
              <a:rPr lang="en-US" dirty="0"/>
              <a:t>Utilize marketing and our website to better show our Volume pricing and specials in the service department</a:t>
            </a:r>
          </a:p>
          <a:p>
            <a:pPr lvl="1"/>
            <a:r>
              <a:rPr lang="en-US" dirty="0"/>
              <a:t>Enlist Navistar Sales training as part of our new engines PM schedule and its fuel economy</a:t>
            </a:r>
          </a:p>
          <a:p>
            <a:pPr lvl="1"/>
            <a:r>
              <a:rPr lang="en-US" dirty="0"/>
              <a:t>Utilize HR, Controller, GM, Service Manager, and Parts Manager for monthly progress reports on each employee.  </a:t>
            </a:r>
          </a:p>
          <a:p>
            <a:pPr lvl="2"/>
            <a:r>
              <a:rPr lang="en-US" dirty="0"/>
              <a:t>Utilize the book “Traction” as part of our follow up plan and to include the 9 square grid on potential vs performance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489217"/>
              </p:ext>
            </p:extLst>
          </p:nvPr>
        </p:nvGraphicFramePr>
        <p:xfrm>
          <a:off x="677334" y="1818624"/>
          <a:ext cx="9132492" cy="4820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Digital Dealer Pilot Rollout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and 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September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Update website for CX Specials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Marketing/Service Manager/Parts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September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Sales Training on new engine PM ESC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GM, Sales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September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Monthly Feedback for all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September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pPr lvl="1"/>
            <a:r>
              <a:rPr lang="en-US" dirty="0"/>
              <a:t>Individualized training plans will help tech growth, retention, and proficiency</a:t>
            </a:r>
          </a:p>
          <a:p>
            <a:pPr lvl="1"/>
            <a:r>
              <a:rPr lang="en-US" dirty="0"/>
              <a:t>New facility will solve space constraints and comfort</a:t>
            </a:r>
          </a:p>
          <a:p>
            <a:pPr lvl="1"/>
            <a:r>
              <a:rPr lang="en-US" dirty="0"/>
              <a:t>Parts availability can be circumvented through better accelerated service diagnostics</a:t>
            </a:r>
          </a:p>
          <a:p>
            <a:pPr lvl="1"/>
            <a:r>
              <a:rPr lang="en-US" dirty="0"/>
              <a:t>Being selected as part of the pilot program for the future of how our OEM will function is great for our employees and our customers</a:t>
            </a:r>
          </a:p>
          <a:p>
            <a:pPr lvl="1"/>
            <a:r>
              <a:rPr lang="en-US" dirty="0"/>
              <a:t>New engine is outperforming all other diesel engines in fuel economy because of its new build.  It requires a different PM ESC based on its use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 fontScale="70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Warranty heavy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Very little oil change/PM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Detailed training plans for each tech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Follow up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every 30 days on job reflection with efficiency chart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number of technicians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Utilize video testimonials of current techs as recruiting on website</a:t>
            </a:r>
          </a:p>
          <a:p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door rate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Competitive analysis shows we are in the bottom 3</a:t>
            </a:r>
            <a:r>
              <a:rPr lang="en-US" b="0" i="0" u="none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rd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in door rate locally.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Evaluate each item every 30 days with Service manager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297863D-95DE-5DE7-5FB9-9AFD9B6DDCA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7F984C-E0E7-CB5D-800B-C445D27FE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693" y="1557143"/>
            <a:ext cx="5925377" cy="255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Expenses by exception: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This was a 5 week pay month.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There was a 1-time insurance lump sum payment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paid for 3 EZ Techs and licenses at $5,000 each.  Only due every 5 years per computer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5 week pay months better budgeted for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Insurance premiums ultimately led to a savings YTD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Evaluation of expenses monthly through exception management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E1699C6-65D7-26CD-4B60-54B8F2E798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2456873"/>
            <a:ext cx="5273675" cy="2839431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Proficiency improvement: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Parts drop off and pick up</a:t>
            </a:r>
          </a:p>
          <a:p>
            <a:pPr lvl="2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Currently have a counter they come to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Better job dispatching trucks and buses so technicians aren’t looking for/waiting on vehicles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Better job at diagnostics in accelerated/triage bay so the parts needed get ordered correctly the first time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30/60/90 day evaluation of proficiency and all pieces leading up to it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FE790C1-EEA3-1537-7EFC-0AE9B0CFFD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1760118"/>
            <a:ext cx="6215785" cy="3880772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Part of those bays include Body shop bays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are building a new facility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If you build it, they will come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3AB4140-0DEA-5FEB-A9EA-0E87B824AD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087418"/>
            <a:ext cx="4987348" cy="3747149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1C91-AF3D-1566-FDD7-D48097D84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Proficiency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03F1C-8E18-9115-CD2F-625622287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Better mix of customer pay through PM services and oil changes</a:t>
            </a:r>
          </a:p>
          <a:p>
            <a:r>
              <a:rPr lang="en-US" dirty="0"/>
              <a:t>Increased knowledge and education of the service advisors</a:t>
            </a:r>
          </a:p>
          <a:p>
            <a:pPr lvl="1"/>
            <a:r>
              <a:rPr lang="en-US" dirty="0"/>
              <a:t>Sales focused</a:t>
            </a:r>
          </a:p>
          <a:p>
            <a:pPr lvl="1"/>
            <a:r>
              <a:rPr lang="en-US" dirty="0"/>
              <a:t>Customer education</a:t>
            </a:r>
          </a:p>
          <a:p>
            <a:pPr lvl="1"/>
            <a:r>
              <a:rPr lang="en-US" dirty="0"/>
              <a:t>Training in tech stories and Warranty SRTs</a:t>
            </a:r>
          </a:p>
          <a:p>
            <a:r>
              <a:rPr lang="en-US" dirty="0"/>
              <a:t>Better Parts service</a:t>
            </a:r>
          </a:p>
          <a:p>
            <a:pPr lvl="1"/>
            <a:r>
              <a:rPr lang="en-US" dirty="0"/>
              <a:t>Rather than a counter, use drop off and pick up</a:t>
            </a:r>
          </a:p>
          <a:p>
            <a:pPr lvl="1"/>
            <a:r>
              <a:rPr lang="en-US" dirty="0"/>
              <a:t>Radios or technology to better communicate to parts pickers</a:t>
            </a:r>
          </a:p>
          <a:p>
            <a:r>
              <a:rPr lang="en-US" dirty="0"/>
              <a:t>Better Dispatch</a:t>
            </a:r>
          </a:p>
          <a:p>
            <a:pPr lvl="1"/>
            <a:r>
              <a:rPr lang="en-US" dirty="0"/>
              <a:t>Although the lot is organized, we should appropriate differently who gets the trucks and buses and lines them up for the technicians</a:t>
            </a:r>
          </a:p>
        </p:txBody>
      </p:sp>
    </p:spTree>
    <p:extLst>
      <p:ext uri="{BB962C8B-B14F-4D97-AF65-F5344CB8AC3E}">
        <p14:creationId xmlns:p14="http://schemas.microsoft.com/office/powerpoint/2010/main" val="389909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Where are you currently at for your current level of training?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C40E3-6898-CF66-B86D-432B65FDE5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We pay training bonuses to technicians for completing web based training yearly.  </a:t>
            </a:r>
          </a:p>
          <a:p>
            <a:r>
              <a:rPr lang="en-US" dirty="0"/>
              <a:t>They will complete it before the fiscal year end as part of our standards and their bonus</a:t>
            </a:r>
          </a:p>
          <a:p>
            <a:r>
              <a:rPr lang="en-US" dirty="0"/>
              <a:t>Technicians have an individualized training plan for in person training, and advisors are utilizing NADA’s Service advisor training as well as Chris Collins</a:t>
            </a:r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pPr lvl="1"/>
            <a:r>
              <a:rPr lang="en-US" dirty="0"/>
              <a:t>Family owned and operated</a:t>
            </a:r>
          </a:p>
          <a:p>
            <a:pPr lvl="1"/>
            <a:r>
              <a:rPr lang="en-US" dirty="0"/>
              <a:t>One on one relationships with customers</a:t>
            </a:r>
          </a:p>
          <a:p>
            <a:pPr lvl="1"/>
            <a:r>
              <a:rPr lang="en-US" dirty="0"/>
              <a:t>Customer loyalty</a:t>
            </a:r>
          </a:p>
          <a:p>
            <a:pPr lvl="1"/>
            <a:r>
              <a:rPr lang="en-US" dirty="0"/>
              <a:t>Customer service</a:t>
            </a:r>
          </a:p>
          <a:p>
            <a:pPr lvl="1"/>
            <a:r>
              <a:rPr lang="en-US" dirty="0"/>
              <a:t>planning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lvl="1"/>
            <a:r>
              <a:rPr lang="en-US" dirty="0"/>
              <a:t>Limited Space</a:t>
            </a:r>
          </a:p>
          <a:p>
            <a:pPr lvl="1"/>
            <a:r>
              <a:rPr lang="en-US" dirty="0"/>
              <a:t>Outdated building</a:t>
            </a:r>
          </a:p>
          <a:p>
            <a:pPr lvl="1"/>
            <a:r>
              <a:rPr lang="en-US" dirty="0"/>
              <a:t>Hot in the shop</a:t>
            </a:r>
          </a:p>
          <a:p>
            <a:pPr lvl="1"/>
            <a:r>
              <a:rPr lang="en-US" dirty="0"/>
              <a:t>Technician knowledge</a:t>
            </a:r>
          </a:p>
          <a:p>
            <a:pPr lvl="1"/>
            <a:r>
              <a:rPr lang="en-US" dirty="0"/>
              <a:t>Ability to schedule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1615</TotalTime>
  <Words>851</Words>
  <Application>Microsoft Office PowerPoint</Application>
  <PresentationFormat>Widescreen</PresentationFormat>
  <Paragraphs>132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Proficiency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Brian Sellers</cp:lastModifiedBy>
  <cp:revision>9</cp:revision>
  <dcterms:created xsi:type="dcterms:W3CDTF">2022-12-04T13:10:55Z</dcterms:created>
  <dcterms:modified xsi:type="dcterms:W3CDTF">2024-07-31T16:13:35Z</dcterms:modified>
</cp:coreProperties>
</file>