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5" r:id="rId7"/>
    <p:sldId id="274"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4" d="100"/>
          <a:sy n="124" d="100"/>
        </p:scale>
        <p:origin x="427"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yllon Oatman" userId="1dc5ca62-3b6f-4636-acd3-7fbae34e93a9" providerId="ADAL" clId="{A7540488-C0B3-45AA-9A1B-D900C759109D}"/>
    <pc:docChg chg="custSel modSld">
      <pc:chgData name="Dyllon Oatman" userId="1dc5ca62-3b6f-4636-acd3-7fbae34e93a9" providerId="ADAL" clId="{A7540488-C0B3-45AA-9A1B-D900C759109D}" dt="2024-08-24T16:21:54.837" v="5719" actId="20577"/>
      <pc:docMkLst>
        <pc:docMk/>
      </pc:docMkLst>
      <pc:sldChg chg="modSp mod">
        <pc:chgData name="Dyllon Oatman" userId="1dc5ca62-3b6f-4636-acd3-7fbae34e93a9" providerId="ADAL" clId="{A7540488-C0B3-45AA-9A1B-D900C759109D}" dt="2024-08-24T14:11:28.421" v="3311" actId="313"/>
        <pc:sldMkLst>
          <pc:docMk/>
          <pc:sldMk cId="3839221384" sldId="257"/>
        </pc:sldMkLst>
        <pc:spChg chg="mod">
          <ac:chgData name="Dyllon Oatman" userId="1dc5ca62-3b6f-4636-acd3-7fbae34e93a9" providerId="ADAL" clId="{A7540488-C0B3-45AA-9A1B-D900C759109D}" dt="2024-08-24T14:11:28.421" v="3311" actId="313"/>
          <ac:spMkLst>
            <pc:docMk/>
            <pc:sldMk cId="3839221384" sldId="257"/>
            <ac:spMk id="3" creationId="{203A9D90-6288-FF85-A14B-EAAC61E0E9A8}"/>
          </ac:spMkLst>
        </pc:spChg>
      </pc:sldChg>
      <pc:sldChg chg="modSp mod">
        <pc:chgData name="Dyllon Oatman" userId="1dc5ca62-3b6f-4636-acd3-7fbae34e93a9" providerId="ADAL" clId="{A7540488-C0B3-45AA-9A1B-D900C759109D}" dt="2024-08-24T14:13:38.353" v="3610" actId="20577"/>
        <pc:sldMkLst>
          <pc:docMk/>
          <pc:sldMk cId="2417698126" sldId="262"/>
        </pc:sldMkLst>
        <pc:spChg chg="mod">
          <ac:chgData name="Dyllon Oatman" userId="1dc5ca62-3b6f-4636-acd3-7fbae34e93a9" providerId="ADAL" clId="{A7540488-C0B3-45AA-9A1B-D900C759109D}" dt="2024-08-24T14:13:38.353" v="3610" actId="20577"/>
          <ac:spMkLst>
            <pc:docMk/>
            <pc:sldMk cId="2417698126" sldId="262"/>
            <ac:spMk id="3" creationId="{203A9D90-6288-FF85-A14B-EAAC61E0E9A8}"/>
          </ac:spMkLst>
        </pc:spChg>
      </pc:sldChg>
      <pc:sldChg chg="modSp mod">
        <pc:chgData name="Dyllon Oatman" userId="1dc5ca62-3b6f-4636-acd3-7fbae34e93a9" providerId="ADAL" clId="{A7540488-C0B3-45AA-9A1B-D900C759109D}" dt="2024-08-24T14:38:04.632" v="3859" actId="20577"/>
        <pc:sldMkLst>
          <pc:docMk/>
          <pc:sldMk cId="3912869560" sldId="263"/>
        </pc:sldMkLst>
        <pc:spChg chg="mod">
          <ac:chgData name="Dyllon Oatman" userId="1dc5ca62-3b6f-4636-acd3-7fbae34e93a9" providerId="ADAL" clId="{A7540488-C0B3-45AA-9A1B-D900C759109D}" dt="2024-08-24T14:38:04.632" v="3859" actId="20577"/>
          <ac:spMkLst>
            <pc:docMk/>
            <pc:sldMk cId="3912869560" sldId="263"/>
            <ac:spMk id="3" creationId="{203A9D90-6288-FF85-A14B-EAAC61E0E9A8}"/>
          </ac:spMkLst>
        </pc:spChg>
      </pc:sldChg>
      <pc:sldChg chg="modSp mod">
        <pc:chgData name="Dyllon Oatman" userId="1dc5ca62-3b6f-4636-acd3-7fbae34e93a9" providerId="ADAL" clId="{A7540488-C0B3-45AA-9A1B-D900C759109D}" dt="2024-08-24T14:53:54.283" v="4103" actId="20577"/>
        <pc:sldMkLst>
          <pc:docMk/>
          <pc:sldMk cId="627664966" sldId="264"/>
        </pc:sldMkLst>
        <pc:spChg chg="mod">
          <ac:chgData name="Dyllon Oatman" userId="1dc5ca62-3b6f-4636-acd3-7fbae34e93a9" providerId="ADAL" clId="{A7540488-C0B3-45AA-9A1B-D900C759109D}" dt="2024-08-24T14:53:54.283" v="4103" actId="20577"/>
          <ac:spMkLst>
            <pc:docMk/>
            <pc:sldMk cId="627664966" sldId="264"/>
            <ac:spMk id="3" creationId="{203A9D90-6288-FF85-A14B-EAAC61E0E9A8}"/>
          </ac:spMkLst>
        </pc:spChg>
      </pc:sldChg>
      <pc:sldChg chg="modSp mod">
        <pc:chgData name="Dyllon Oatman" userId="1dc5ca62-3b6f-4636-acd3-7fbae34e93a9" providerId="ADAL" clId="{A7540488-C0B3-45AA-9A1B-D900C759109D}" dt="2024-08-24T16:10:42.933" v="4308" actId="20577"/>
        <pc:sldMkLst>
          <pc:docMk/>
          <pc:sldMk cId="3985272254" sldId="265"/>
        </pc:sldMkLst>
        <pc:spChg chg="mod">
          <ac:chgData name="Dyllon Oatman" userId="1dc5ca62-3b6f-4636-acd3-7fbae34e93a9" providerId="ADAL" clId="{A7540488-C0B3-45AA-9A1B-D900C759109D}" dt="2024-08-24T16:10:42.933" v="4308" actId="20577"/>
          <ac:spMkLst>
            <pc:docMk/>
            <pc:sldMk cId="3985272254" sldId="265"/>
            <ac:spMk id="3" creationId="{203A9D90-6288-FF85-A14B-EAAC61E0E9A8}"/>
          </ac:spMkLst>
        </pc:spChg>
      </pc:sldChg>
      <pc:sldChg chg="modSp mod">
        <pc:chgData name="Dyllon Oatman" userId="1dc5ca62-3b6f-4636-acd3-7fbae34e93a9" providerId="ADAL" clId="{A7540488-C0B3-45AA-9A1B-D900C759109D}" dt="2024-08-24T16:12:56.913" v="4483" actId="20577"/>
        <pc:sldMkLst>
          <pc:docMk/>
          <pc:sldMk cId="4226099158" sldId="266"/>
        </pc:sldMkLst>
        <pc:spChg chg="mod">
          <ac:chgData name="Dyllon Oatman" userId="1dc5ca62-3b6f-4636-acd3-7fbae34e93a9" providerId="ADAL" clId="{A7540488-C0B3-45AA-9A1B-D900C759109D}" dt="2024-08-24T16:12:56.913" v="4483" actId="20577"/>
          <ac:spMkLst>
            <pc:docMk/>
            <pc:sldMk cId="4226099158" sldId="266"/>
            <ac:spMk id="3" creationId="{203A9D90-6288-FF85-A14B-EAAC61E0E9A8}"/>
          </ac:spMkLst>
        </pc:spChg>
      </pc:sldChg>
      <pc:sldChg chg="modSp mod">
        <pc:chgData name="Dyllon Oatman" userId="1dc5ca62-3b6f-4636-acd3-7fbae34e93a9" providerId="ADAL" clId="{A7540488-C0B3-45AA-9A1B-D900C759109D}" dt="2024-08-24T16:16:05.046" v="4891" actId="313"/>
        <pc:sldMkLst>
          <pc:docMk/>
          <pc:sldMk cId="850427537" sldId="267"/>
        </pc:sldMkLst>
        <pc:spChg chg="mod">
          <ac:chgData name="Dyllon Oatman" userId="1dc5ca62-3b6f-4636-acd3-7fbae34e93a9" providerId="ADAL" clId="{A7540488-C0B3-45AA-9A1B-D900C759109D}" dt="2024-08-24T16:16:05.046" v="4891" actId="313"/>
          <ac:spMkLst>
            <pc:docMk/>
            <pc:sldMk cId="850427537" sldId="267"/>
            <ac:spMk id="3" creationId="{203A9D90-6288-FF85-A14B-EAAC61E0E9A8}"/>
          </ac:spMkLst>
        </pc:spChg>
      </pc:sldChg>
      <pc:sldChg chg="modSp mod">
        <pc:chgData name="Dyllon Oatman" userId="1dc5ca62-3b6f-4636-acd3-7fbae34e93a9" providerId="ADAL" clId="{A7540488-C0B3-45AA-9A1B-D900C759109D}" dt="2024-08-24T16:20:11.461" v="5406" actId="20577"/>
        <pc:sldMkLst>
          <pc:docMk/>
          <pc:sldMk cId="3364109993" sldId="268"/>
        </pc:sldMkLst>
        <pc:graphicFrameChg chg="modGraphic">
          <ac:chgData name="Dyllon Oatman" userId="1dc5ca62-3b6f-4636-acd3-7fbae34e93a9" providerId="ADAL" clId="{A7540488-C0B3-45AA-9A1B-D900C759109D}" dt="2024-08-24T16:20:11.461" v="5406" actId="20577"/>
          <ac:graphicFrameMkLst>
            <pc:docMk/>
            <pc:sldMk cId="3364109993" sldId="268"/>
            <ac:graphicFrameMk id="4" creationId="{BC8B6778-11BB-9A9A-F0BF-8949F85F8237}"/>
          </ac:graphicFrameMkLst>
        </pc:graphicFrameChg>
      </pc:sldChg>
      <pc:sldChg chg="modSp mod">
        <pc:chgData name="Dyllon Oatman" userId="1dc5ca62-3b6f-4636-acd3-7fbae34e93a9" providerId="ADAL" clId="{A7540488-C0B3-45AA-9A1B-D900C759109D}" dt="2024-08-24T16:21:54.837" v="5719" actId="20577"/>
        <pc:sldMkLst>
          <pc:docMk/>
          <pc:sldMk cId="3799370086" sldId="269"/>
        </pc:sldMkLst>
        <pc:spChg chg="mod">
          <ac:chgData name="Dyllon Oatman" userId="1dc5ca62-3b6f-4636-acd3-7fbae34e93a9" providerId="ADAL" clId="{A7540488-C0B3-45AA-9A1B-D900C759109D}" dt="2024-08-24T16:21:54.837" v="5719" actId="20577"/>
          <ac:spMkLst>
            <pc:docMk/>
            <pc:sldMk cId="3799370086" sldId="269"/>
            <ac:spMk id="3" creationId="{203A9D90-6288-FF85-A14B-EAAC61E0E9A8}"/>
          </ac:spMkLst>
        </pc:spChg>
      </pc:sldChg>
      <pc:sldChg chg="modSp mod">
        <pc:chgData name="Dyllon Oatman" userId="1dc5ca62-3b6f-4636-acd3-7fbae34e93a9" providerId="ADAL" clId="{A7540488-C0B3-45AA-9A1B-D900C759109D}" dt="2024-08-24T13:23:14.467" v="881" actId="20577"/>
        <pc:sldMkLst>
          <pc:docMk/>
          <pc:sldMk cId="3887641486" sldId="270"/>
        </pc:sldMkLst>
        <pc:spChg chg="mod">
          <ac:chgData name="Dyllon Oatman" userId="1dc5ca62-3b6f-4636-acd3-7fbae34e93a9" providerId="ADAL" clId="{A7540488-C0B3-45AA-9A1B-D900C759109D}" dt="2024-08-24T13:23:14.467" v="881" actId="20577"/>
          <ac:spMkLst>
            <pc:docMk/>
            <pc:sldMk cId="3887641486" sldId="270"/>
            <ac:spMk id="3" creationId="{0CC31931-4847-F763-D4D1-1433E7E0CE49}"/>
          </ac:spMkLst>
        </pc:spChg>
      </pc:sldChg>
      <pc:sldChg chg="modSp mod">
        <pc:chgData name="Dyllon Oatman" userId="1dc5ca62-3b6f-4636-acd3-7fbae34e93a9" providerId="ADAL" clId="{A7540488-C0B3-45AA-9A1B-D900C759109D}" dt="2024-08-24T13:28:50.462" v="1355" actId="20577"/>
        <pc:sldMkLst>
          <pc:docMk/>
          <pc:sldMk cId="1306592365" sldId="271"/>
        </pc:sldMkLst>
        <pc:spChg chg="mod">
          <ac:chgData name="Dyllon Oatman" userId="1dc5ca62-3b6f-4636-acd3-7fbae34e93a9" providerId="ADAL" clId="{A7540488-C0B3-45AA-9A1B-D900C759109D}" dt="2024-08-24T13:28:50.462" v="1355" actId="20577"/>
          <ac:spMkLst>
            <pc:docMk/>
            <pc:sldMk cId="1306592365" sldId="271"/>
            <ac:spMk id="3" creationId="{0CC31931-4847-F763-D4D1-1433E7E0CE49}"/>
          </ac:spMkLst>
        </pc:spChg>
      </pc:sldChg>
      <pc:sldChg chg="modSp mod">
        <pc:chgData name="Dyllon Oatman" userId="1dc5ca62-3b6f-4636-acd3-7fbae34e93a9" providerId="ADAL" clId="{A7540488-C0B3-45AA-9A1B-D900C759109D}" dt="2024-08-24T13:33:36.419" v="1723" actId="20577"/>
        <pc:sldMkLst>
          <pc:docMk/>
          <pc:sldMk cId="1901477980" sldId="272"/>
        </pc:sldMkLst>
        <pc:spChg chg="mod">
          <ac:chgData name="Dyllon Oatman" userId="1dc5ca62-3b6f-4636-acd3-7fbae34e93a9" providerId="ADAL" clId="{A7540488-C0B3-45AA-9A1B-D900C759109D}" dt="2024-08-24T13:33:36.419" v="1723" actId="20577"/>
          <ac:spMkLst>
            <pc:docMk/>
            <pc:sldMk cId="1901477980" sldId="272"/>
            <ac:spMk id="3" creationId="{0CC31931-4847-F763-D4D1-1433E7E0CE49}"/>
          </ac:spMkLst>
        </pc:spChg>
      </pc:sldChg>
      <pc:sldChg chg="modSp mod">
        <pc:chgData name="Dyllon Oatman" userId="1dc5ca62-3b6f-4636-acd3-7fbae34e93a9" providerId="ADAL" clId="{A7540488-C0B3-45AA-9A1B-D900C759109D}" dt="2024-08-24T13:50:13.760" v="2047" actId="20577"/>
        <pc:sldMkLst>
          <pc:docMk/>
          <pc:sldMk cId="3333452679" sldId="273"/>
        </pc:sldMkLst>
        <pc:spChg chg="mod">
          <ac:chgData name="Dyllon Oatman" userId="1dc5ca62-3b6f-4636-acd3-7fbae34e93a9" providerId="ADAL" clId="{A7540488-C0B3-45AA-9A1B-D900C759109D}" dt="2024-08-24T13:50:13.760" v="2047" actId="20577"/>
          <ac:spMkLst>
            <pc:docMk/>
            <pc:sldMk cId="3333452679" sldId="273"/>
            <ac:spMk id="3" creationId="{0CC31931-4847-F763-D4D1-1433E7E0CE49}"/>
          </ac:spMkLst>
        </pc:spChg>
      </pc:sldChg>
      <pc:sldChg chg="addSp delSp modSp mod">
        <pc:chgData name="Dyllon Oatman" userId="1dc5ca62-3b6f-4636-acd3-7fbae34e93a9" providerId="ADAL" clId="{A7540488-C0B3-45AA-9A1B-D900C759109D}" dt="2024-08-24T14:09:13.473" v="3017" actId="20577"/>
        <pc:sldMkLst>
          <pc:docMk/>
          <pc:sldMk cId="3881429727" sldId="274"/>
        </pc:sldMkLst>
        <pc:spChg chg="mod">
          <ac:chgData name="Dyllon Oatman" userId="1dc5ca62-3b6f-4636-acd3-7fbae34e93a9" providerId="ADAL" clId="{A7540488-C0B3-45AA-9A1B-D900C759109D}" dt="2024-08-24T14:09:13.473" v="3017" actId="20577"/>
          <ac:spMkLst>
            <pc:docMk/>
            <pc:sldMk cId="3881429727" sldId="274"/>
            <ac:spMk id="3" creationId="{9D414812-1DC4-25C3-C4F1-1FD91DC3043E}"/>
          </ac:spMkLst>
        </pc:spChg>
        <pc:spChg chg="del">
          <ac:chgData name="Dyllon Oatman" userId="1dc5ca62-3b6f-4636-acd3-7fbae34e93a9" providerId="ADAL" clId="{A7540488-C0B3-45AA-9A1B-D900C759109D}" dt="2024-08-24T14:07:49.888" v="2702" actId="22"/>
          <ac:spMkLst>
            <pc:docMk/>
            <pc:sldMk cId="3881429727" sldId="274"/>
            <ac:spMk id="4" creationId="{624C40E3-6898-CF66-B86D-432B65FDE561}"/>
          </ac:spMkLst>
        </pc:spChg>
        <pc:picChg chg="add mod ord">
          <ac:chgData name="Dyllon Oatman" userId="1dc5ca62-3b6f-4636-acd3-7fbae34e93a9" providerId="ADAL" clId="{A7540488-C0B3-45AA-9A1B-D900C759109D}" dt="2024-08-24T14:07:49.888" v="2702" actId="22"/>
          <ac:picMkLst>
            <pc:docMk/>
            <pc:sldMk cId="3881429727" sldId="274"/>
            <ac:picMk id="6" creationId="{89DE9DAE-A72E-7F95-82C7-02E216299EB9}"/>
          </ac:picMkLst>
        </pc:picChg>
      </pc:sldChg>
      <pc:sldChg chg="modSp mod">
        <pc:chgData name="Dyllon Oatman" userId="1dc5ca62-3b6f-4636-acd3-7fbae34e93a9" providerId="ADAL" clId="{A7540488-C0B3-45AA-9A1B-D900C759109D}" dt="2024-08-24T14:05:55.210" v="2635" actId="20577"/>
        <pc:sldMkLst>
          <pc:docMk/>
          <pc:sldMk cId="3899094933" sldId="275"/>
        </pc:sldMkLst>
        <pc:spChg chg="mod">
          <ac:chgData name="Dyllon Oatman" userId="1dc5ca62-3b6f-4636-acd3-7fbae34e93a9" providerId="ADAL" clId="{A7540488-C0B3-45AA-9A1B-D900C759109D}" dt="2024-08-24T14:05:55.210" v="2635" actId="20577"/>
          <ac:spMkLst>
            <pc:docMk/>
            <pc:sldMk cId="3899094933" sldId="275"/>
            <ac:spMk id="3" creationId="{D7203F1C-8E18-9115-CD2F-625622287D4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8/24/2024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8/24/2024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8/24/2024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8/24/2024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8/24/2024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8/24/2024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Dyllon Oatman</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Outside recon work that can be captured internally</a:t>
            </a:r>
          </a:p>
          <a:p>
            <a:r>
              <a:rPr lang="en-US" dirty="0"/>
              <a:t>Growing mobile business</a:t>
            </a:r>
          </a:p>
          <a:p>
            <a:r>
              <a:rPr lang="en-US" dirty="0"/>
              <a:t>Mobile trailer repairs</a:t>
            </a:r>
          </a:p>
          <a:p>
            <a:r>
              <a:rPr lang="en-US" dirty="0"/>
              <a:t>Failing local non-OE shops</a:t>
            </a:r>
          </a:p>
          <a:p>
            <a:r>
              <a:rPr lang="en-US" dirty="0"/>
              <a:t>Competitors building shops near us</a:t>
            </a:r>
          </a:p>
          <a:p>
            <a:pPr lvl="1"/>
            <a:r>
              <a:rPr lang="en-US" dirty="0"/>
              <a:t>More administrative and technician talent to recruit from</a:t>
            </a:r>
          </a:p>
          <a:p>
            <a:pPr marL="457200" lvl="1" indent="0">
              <a:buNone/>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Inconsistent work flow into shop</a:t>
            </a:r>
          </a:p>
          <a:p>
            <a:r>
              <a:rPr lang="en-US" dirty="0"/>
              <a:t>Local competitors building shops near us</a:t>
            </a:r>
          </a:p>
          <a:p>
            <a:r>
              <a:rPr lang="en-US" dirty="0"/>
              <a:t>Reducing technician workforce</a:t>
            </a:r>
          </a:p>
          <a:p>
            <a:r>
              <a:rPr lang="en-US" dirty="0"/>
              <a:t>Aging technician workforce</a:t>
            </a:r>
          </a:p>
          <a:p>
            <a:r>
              <a:rPr lang="en-US" dirty="0"/>
              <a:t>Shifting economy</a:t>
            </a:r>
          </a:p>
          <a:p>
            <a:r>
              <a:rPr lang="en-US" dirty="0"/>
              <a:t>Reducing freight costs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Increase labor sales</a:t>
            </a:r>
          </a:p>
          <a:p>
            <a:pPr lvl="1"/>
            <a:r>
              <a:rPr lang="en-US" dirty="0"/>
              <a:t>Hire additional technicians</a:t>
            </a:r>
          </a:p>
          <a:p>
            <a:pPr lvl="1"/>
            <a:r>
              <a:rPr lang="en-US" dirty="0"/>
              <a:t>Increase existing technician’s proficiency</a:t>
            </a:r>
          </a:p>
          <a:p>
            <a:pPr lvl="1"/>
            <a:r>
              <a:rPr lang="en-US" dirty="0"/>
              <a:t>Bring outside recon work inside </a:t>
            </a:r>
          </a:p>
          <a:p>
            <a:pPr lvl="1"/>
            <a:r>
              <a:rPr lang="en-US" dirty="0"/>
              <a:t>Reduce semi-fixed expenses</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Increase tech count</a:t>
            </a:r>
          </a:p>
          <a:p>
            <a:pPr lvl="1"/>
            <a:r>
              <a:rPr lang="en-US" dirty="0"/>
              <a:t>Increase labor sales</a:t>
            </a:r>
          </a:p>
          <a:p>
            <a:pPr lvl="1"/>
            <a:r>
              <a:rPr lang="en-US" dirty="0"/>
              <a:t>Reduce non-productive technician time</a:t>
            </a:r>
          </a:p>
          <a:p>
            <a:pPr lvl="1"/>
            <a:r>
              <a:rPr lang="en-US" dirty="0"/>
              <a:t>Reduce overhead</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Reduce overhead</a:t>
            </a:r>
          </a:p>
          <a:p>
            <a:pPr lvl="2"/>
            <a:r>
              <a:rPr lang="en-US" dirty="0"/>
              <a:t>Monitor semi-fixed expenses, negotiate contract discounts</a:t>
            </a:r>
          </a:p>
          <a:p>
            <a:pPr lvl="1"/>
            <a:r>
              <a:rPr lang="en-US" dirty="0"/>
              <a:t>Reduce non-productive technician time</a:t>
            </a:r>
          </a:p>
          <a:p>
            <a:pPr lvl="2"/>
            <a:r>
              <a:rPr lang="en-US" dirty="0"/>
              <a:t>Monitor non-productive time, keep techs on track</a:t>
            </a:r>
          </a:p>
          <a:p>
            <a:pPr lvl="1"/>
            <a:r>
              <a:rPr lang="en-US" dirty="0"/>
              <a:t>Increase labor sales</a:t>
            </a:r>
          </a:p>
          <a:p>
            <a:pPr lvl="2"/>
            <a:r>
              <a:rPr lang="en-US" dirty="0"/>
              <a:t>Increase door rate and warranty rate to raise ELR</a:t>
            </a:r>
          </a:p>
          <a:p>
            <a:pPr lvl="2"/>
            <a:r>
              <a:rPr lang="en-US" dirty="0"/>
              <a:t>Convert non-billable time to billable time</a:t>
            </a:r>
          </a:p>
          <a:p>
            <a:pPr lvl="1"/>
            <a:r>
              <a:rPr lang="en-US" dirty="0"/>
              <a:t>Increase tech count</a:t>
            </a:r>
          </a:p>
          <a:p>
            <a:pPr lvl="2"/>
            <a:r>
              <a:rPr lang="en-US" dirty="0"/>
              <a:t>Provide current technicians with referral bonuses paid out after new tech completes 90 days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703587609"/>
              </p:ext>
            </p:extLst>
          </p:nvPr>
        </p:nvGraphicFramePr>
        <p:xfrm>
          <a:off x="677334" y="1818624"/>
          <a:ext cx="9132492" cy="52448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Reduce non-productive time</a:t>
                      </a:r>
                    </a:p>
                  </a:txBody>
                  <a:tcPr/>
                </a:tc>
                <a:tc>
                  <a:txBody>
                    <a:bodyPr/>
                    <a:lstStyle/>
                    <a:p>
                      <a:r>
                        <a:rPr lang="en-US" dirty="0"/>
                        <a:t>Service Supervisor</a:t>
                      </a:r>
                    </a:p>
                  </a:txBody>
                  <a:tcPr/>
                </a:tc>
                <a:tc>
                  <a:txBody>
                    <a:bodyPr/>
                    <a:lstStyle/>
                    <a:p>
                      <a:r>
                        <a:rPr lang="en-US" dirty="0"/>
                        <a:t>Review weekly during payroll/End of Q4</a:t>
                      </a:r>
                    </a:p>
                  </a:txBody>
                  <a:tcPr/>
                </a:tc>
                <a:extLst>
                  <a:ext uri="{0D108BD9-81ED-4DB2-BD59-A6C34878D82A}">
                    <a16:rowId xmlns:a16="http://schemas.microsoft.com/office/drawing/2014/main" val="2400365483"/>
                  </a:ext>
                </a:extLst>
              </a:tr>
              <a:tr h="565004">
                <a:tc>
                  <a:txBody>
                    <a:bodyPr/>
                    <a:lstStyle/>
                    <a:p>
                      <a:r>
                        <a:rPr lang="en-US" dirty="0"/>
                        <a:t>Increase tech count</a:t>
                      </a:r>
                    </a:p>
                  </a:txBody>
                  <a:tcPr/>
                </a:tc>
                <a:tc>
                  <a:txBody>
                    <a:bodyPr/>
                    <a:lstStyle/>
                    <a:p>
                      <a:r>
                        <a:rPr lang="en-US" dirty="0"/>
                        <a:t>Regional Recruiter/Service Manager/Technicians</a:t>
                      </a:r>
                    </a:p>
                  </a:txBody>
                  <a:tcPr/>
                </a:tc>
                <a:tc>
                  <a:txBody>
                    <a:bodyPr/>
                    <a:lstStyle/>
                    <a:p>
                      <a:r>
                        <a:rPr lang="en-US" dirty="0"/>
                        <a:t>Review applications daily/End of Q4</a:t>
                      </a:r>
                    </a:p>
                  </a:txBody>
                  <a:tcPr/>
                </a:tc>
                <a:extLst>
                  <a:ext uri="{0D108BD9-81ED-4DB2-BD59-A6C34878D82A}">
                    <a16:rowId xmlns:a16="http://schemas.microsoft.com/office/drawing/2014/main" val="107845787"/>
                  </a:ext>
                </a:extLst>
              </a:tr>
              <a:tr h="565004">
                <a:tc>
                  <a:txBody>
                    <a:bodyPr/>
                    <a:lstStyle/>
                    <a:p>
                      <a:r>
                        <a:rPr lang="en-US" dirty="0"/>
                        <a:t>Increase warranty labor rate</a:t>
                      </a:r>
                    </a:p>
                  </a:txBody>
                  <a:tcPr/>
                </a:tc>
                <a:tc>
                  <a:txBody>
                    <a:bodyPr/>
                    <a:lstStyle/>
                    <a:p>
                      <a:r>
                        <a:rPr lang="en-US" dirty="0"/>
                        <a:t>Corporate/Service Manager</a:t>
                      </a:r>
                    </a:p>
                  </a:txBody>
                  <a:tcPr/>
                </a:tc>
                <a:tc>
                  <a:txBody>
                    <a:bodyPr/>
                    <a:lstStyle/>
                    <a:p>
                      <a:r>
                        <a:rPr lang="en-US" dirty="0"/>
                        <a:t>9/31/24</a:t>
                      </a:r>
                    </a:p>
                  </a:txBody>
                  <a:tcPr/>
                </a:tc>
                <a:extLst>
                  <a:ext uri="{0D108BD9-81ED-4DB2-BD59-A6C34878D82A}">
                    <a16:rowId xmlns:a16="http://schemas.microsoft.com/office/drawing/2014/main" val="1530126605"/>
                  </a:ext>
                </a:extLst>
              </a:tr>
              <a:tr h="565004">
                <a:tc>
                  <a:txBody>
                    <a:bodyPr/>
                    <a:lstStyle/>
                    <a:p>
                      <a:r>
                        <a:rPr lang="en-US" dirty="0"/>
                        <a:t>Bring outside recon work inside(negotiate set pricing for outside recon work)</a:t>
                      </a:r>
                    </a:p>
                  </a:txBody>
                  <a:tcPr/>
                </a:tc>
                <a:tc>
                  <a:txBody>
                    <a:bodyPr/>
                    <a:lstStyle/>
                    <a:p>
                      <a:r>
                        <a:rPr lang="en-US" dirty="0"/>
                        <a:t>Service Manager/Sales Manager</a:t>
                      </a:r>
                    </a:p>
                  </a:txBody>
                  <a:tcPr/>
                </a:tc>
                <a:tc>
                  <a:txBody>
                    <a:bodyPr/>
                    <a:lstStyle/>
                    <a:p>
                      <a:r>
                        <a:rPr lang="en-US" dirty="0"/>
                        <a:t>9/15/24</a:t>
                      </a:r>
                    </a:p>
                  </a:txBody>
                  <a:tcPr/>
                </a:tc>
                <a:extLst>
                  <a:ext uri="{0D108BD9-81ED-4DB2-BD59-A6C34878D82A}">
                    <a16:rowId xmlns:a16="http://schemas.microsoft.com/office/drawing/2014/main" val="1950345431"/>
                  </a:ext>
                </a:extLst>
              </a:tr>
              <a:tr h="565004">
                <a:tc>
                  <a:txBody>
                    <a:bodyPr/>
                    <a:lstStyle/>
                    <a:p>
                      <a:r>
                        <a:rPr lang="en-US" dirty="0"/>
                        <a:t>Review outside service contracts</a:t>
                      </a:r>
                    </a:p>
                  </a:txBody>
                  <a:tcPr/>
                </a:tc>
                <a:tc>
                  <a:txBody>
                    <a:bodyPr/>
                    <a:lstStyle/>
                    <a:p>
                      <a:r>
                        <a:rPr lang="en-US" dirty="0"/>
                        <a:t>Administrator/Service Manager</a:t>
                      </a:r>
                    </a:p>
                  </a:txBody>
                  <a:tcPr/>
                </a:tc>
                <a:tc>
                  <a:txBody>
                    <a:bodyPr/>
                    <a:lstStyle/>
                    <a:p>
                      <a:r>
                        <a:rPr lang="en-US" dirty="0"/>
                        <a:t>Monthly check ins/10/31/24</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lvl="1"/>
            <a:r>
              <a:rPr lang="en-US" dirty="0"/>
              <a:t>Increase labor sales &amp; gross</a:t>
            </a:r>
          </a:p>
          <a:p>
            <a:pPr lvl="1"/>
            <a:r>
              <a:rPr lang="en-US" dirty="0"/>
              <a:t>Decrease expenses</a:t>
            </a:r>
          </a:p>
          <a:p>
            <a:pPr lvl="1"/>
            <a:r>
              <a:rPr lang="en-US" dirty="0"/>
              <a:t>Grow labor sales/gross buy increasing tech count and proficiency, capturing additional work from existing sources</a:t>
            </a:r>
          </a:p>
          <a:p>
            <a:pPr lvl="1"/>
            <a:r>
              <a:rPr lang="en-US" dirty="0"/>
              <a:t>Decrease expenses by negotiating discounts with </a:t>
            </a:r>
            <a:r>
              <a:rPr lang="en-US"/>
              <a:t>outside vendors</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D6E492-9627-81E3-7006-6E1FD57D7933}"/>
              </a:ext>
            </a:extLst>
          </p:cNvPr>
          <p:cNvPicPr>
            <a:picLocks noChangeAspect="1"/>
          </p:cNvPicPr>
          <p:nvPr/>
        </p:nvPicPr>
        <p:blipFill>
          <a:blip r:embed="rId2"/>
          <a:stretch>
            <a:fillRect/>
          </a:stretch>
        </p:blipFill>
        <p:spPr>
          <a:xfrm>
            <a:off x="5393910" y="636098"/>
            <a:ext cx="5883690" cy="2588603"/>
          </a:xfrm>
          <a:prstGeom prst="rect">
            <a:avLst/>
          </a:prstGeo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$173,329 in </a:t>
            </a:r>
            <a:r>
              <a:rPr lang="en-US" sz="1800" b="0" i="0" u="none" strike="noStrike" baseline="0" dirty="0">
                <a:solidFill>
                  <a:srgbClr val="221E1F"/>
                </a:solidFill>
                <a:latin typeface="Calibri" panose="020F0502020204030204" pitchFamily="34" charset="0"/>
              </a:rPr>
              <a:t>Mobile Labor, $161,599 in Customer Labor, $72,547 in Internal Labor, $28,905 in Warranty Labor </a:t>
            </a:r>
          </a:p>
          <a:p>
            <a:r>
              <a:rPr lang="en-US" sz="1800" b="0" i="0" u="none" strike="noStrike" baseline="0" dirty="0">
                <a:solidFill>
                  <a:srgbClr val="221E1F"/>
                </a:solidFill>
                <a:latin typeface="Calibri" panose="020F0502020204030204" pitchFamily="34" charset="0"/>
              </a:rPr>
              <a:t>Increase Mobile Sales to $240,000/month, Internal Sales to $100,000/month, Warranty Sales to $30,000/month by end of Q4 2024</a:t>
            </a:r>
          </a:p>
          <a:p>
            <a:r>
              <a:rPr lang="en-US" sz="1800" b="0" i="0" u="none" strike="noStrike" baseline="0" dirty="0">
                <a:solidFill>
                  <a:srgbClr val="221E1F"/>
                </a:solidFill>
                <a:latin typeface="Calibri" panose="020F0502020204030204" pitchFamily="34" charset="0"/>
              </a:rPr>
              <a:t>Grow mobile </a:t>
            </a:r>
            <a:r>
              <a:rPr lang="en-US" dirty="0">
                <a:solidFill>
                  <a:srgbClr val="221E1F"/>
                </a:solidFill>
                <a:latin typeface="Calibri" panose="020F0502020204030204" pitchFamily="34" charset="0"/>
              </a:rPr>
              <a:t>s</a:t>
            </a:r>
            <a:r>
              <a:rPr lang="en-US" sz="1800" b="0" i="0" u="none" strike="noStrike" baseline="0" dirty="0">
                <a:solidFill>
                  <a:srgbClr val="221E1F"/>
                </a:solidFill>
                <a:latin typeface="Calibri" panose="020F0502020204030204" pitchFamily="34" charset="0"/>
              </a:rPr>
              <a:t>ales by hiring additional technicians and adding mobile trailer techs to capture new work. Grow internal sales by working with truck sales department to establish set pricing to bring out of house reconditioning, in house. Grow warranty sales by capturing campaigns and recalls on units already coming into the shop/having mobile work performed.  </a:t>
            </a:r>
          </a:p>
          <a:p>
            <a:r>
              <a:rPr lang="en-US" sz="1800" b="0" i="0" u="none" strike="noStrike" baseline="0" dirty="0">
                <a:solidFill>
                  <a:srgbClr val="221E1F"/>
                </a:solidFill>
                <a:latin typeface="Calibri" panose="020F0502020204030204" pitchFamily="34" charset="0"/>
              </a:rPr>
              <a:t>Monitor financial and dashboard reports bi-monthly to verify sales goals are on target</a:t>
            </a:r>
          </a:p>
          <a:p>
            <a:endParaRPr lang="en-US" dirty="0"/>
          </a:p>
        </p:txBody>
      </p:sp>
      <p:pic>
        <p:nvPicPr>
          <p:cNvPr id="9" name="Content Placeholder 8">
            <a:extLst>
              <a:ext uri="{FF2B5EF4-FFF2-40B4-BE49-F238E27FC236}">
                <a16:creationId xmlns:a16="http://schemas.microsoft.com/office/drawing/2014/main" id="{719F6B63-964B-BC3D-C2AE-E36C6686DF38}"/>
              </a:ext>
            </a:extLst>
          </p:cNvPr>
          <p:cNvPicPr>
            <a:picLocks noGrp="1" noChangeAspect="1"/>
          </p:cNvPicPr>
          <p:nvPr>
            <p:ph sz="quarter" idx="4"/>
          </p:nvPr>
        </p:nvPicPr>
        <p:blipFill>
          <a:blip r:embed="rId3"/>
          <a:stretch>
            <a:fillRect/>
          </a:stretch>
        </p:blipFill>
        <p:spPr>
          <a:xfrm>
            <a:off x="5627301" y="636098"/>
            <a:ext cx="5650299" cy="2656944"/>
          </a:xfr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0F6AC5A5-B9A6-8FD7-237A-0A6DBF9B6040}"/>
              </a:ext>
            </a:extLst>
          </p:cNvPr>
          <p:cNvPicPr>
            <a:picLocks noGrp="1" noChangeAspect="1"/>
          </p:cNvPicPr>
          <p:nvPr>
            <p:ph sz="half" idx="2"/>
          </p:nvPr>
        </p:nvPicPr>
        <p:blipFill>
          <a:blip r:embed="rId2"/>
          <a:stretch>
            <a:fillRect/>
          </a:stretch>
        </p:blipFill>
        <p:spPr>
          <a:xfrm>
            <a:off x="5089525" y="1666241"/>
            <a:ext cx="6074318" cy="3714564"/>
          </a:xfr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33% personnel expenses, 9% semi-fixed expenses, 17% fixed expenses</a:t>
            </a:r>
          </a:p>
          <a:p>
            <a:r>
              <a:rPr lang="en-US" dirty="0">
                <a:solidFill>
                  <a:srgbClr val="221E1F"/>
                </a:solidFill>
                <a:latin typeface="Calibri" panose="020F0502020204030204" pitchFamily="34" charset="0"/>
              </a:rPr>
              <a:t>Reduce semi-fixed expenses to 7% of gross.</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Review existing service contracts and purchasing plans for potential costs savings. Renegotiate service contracts for discounts, IE uniforms, bulk purchase office supplies as a dealership for costs breaks.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Review semi-fixed expenses month over month to verify reductions.</a:t>
            </a:r>
          </a:p>
          <a:p>
            <a:endParaRPr lang="en-US" dirty="0"/>
          </a:p>
        </p:txBody>
      </p:sp>
      <p:pic>
        <p:nvPicPr>
          <p:cNvPr id="5" name="Picture 4">
            <a:extLst>
              <a:ext uri="{FF2B5EF4-FFF2-40B4-BE49-F238E27FC236}">
                <a16:creationId xmlns:a16="http://schemas.microsoft.com/office/drawing/2014/main" id="{7157C9BA-3814-B834-4569-CB08FFD217F7}"/>
              </a:ext>
            </a:extLst>
          </p:cNvPr>
          <p:cNvPicPr>
            <a:picLocks noChangeAspect="1"/>
          </p:cNvPicPr>
          <p:nvPr/>
        </p:nvPicPr>
        <p:blipFill>
          <a:blip r:embed="rId3"/>
          <a:stretch>
            <a:fillRect/>
          </a:stretch>
        </p:blipFill>
        <p:spPr>
          <a:xfrm>
            <a:off x="4296318" y="1389923"/>
            <a:ext cx="6867525" cy="426720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D13CF876-CE45-C8D8-5400-DF0EB0CE5121}"/>
              </a:ext>
            </a:extLst>
          </p:cNvPr>
          <p:cNvPicPr>
            <a:picLocks noGrp="1" noChangeAspect="1"/>
          </p:cNvPicPr>
          <p:nvPr>
            <p:ph sz="half" idx="2"/>
          </p:nvPr>
        </p:nvPicPr>
        <p:blipFill>
          <a:blip r:embed="rId2"/>
          <a:stretch>
            <a:fillRect/>
          </a:stretch>
        </p:blipFill>
        <p:spPr>
          <a:xfrm>
            <a:off x="5089524" y="1394179"/>
            <a:ext cx="5761355" cy="4250911"/>
          </a:xfr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Technicians are required to have any non-productive time signed off on by supervisor.</a:t>
            </a:r>
          </a:p>
          <a:p>
            <a:r>
              <a:rPr lang="en-US" dirty="0">
                <a:solidFill>
                  <a:srgbClr val="221E1F"/>
                </a:solidFill>
                <a:latin typeface="Calibri" panose="020F0502020204030204" pitchFamily="34" charset="0"/>
              </a:rPr>
              <a:t>Reduce non-productive time &amp; supplemental technician pay. </a:t>
            </a:r>
          </a:p>
          <a:p>
            <a:r>
              <a:rPr lang="en-US" dirty="0">
                <a:solidFill>
                  <a:srgbClr val="221E1F"/>
                </a:solidFill>
                <a:latin typeface="Calibri" panose="020F0502020204030204" pitchFamily="34" charset="0"/>
              </a:rPr>
              <a:t>Establish set non-productive time guidelines.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Enforce standards across the board and review all non-productive time signed off on with supervisor that approved it.</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BBE0174E-27CF-13B0-6A16-496EE886DB0B}"/>
              </a:ext>
            </a:extLst>
          </p:cNvPr>
          <p:cNvPicPr>
            <a:picLocks noChangeAspect="1"/>
          </p:cNvPicPr>
          <p:nvPr/>
        </p:nvPicPr>
        <p:blipFill>
          <a:blip r:embed="rId3"/>
          <a:stretch>
            <a:fillRect/>
          </a:stretch>
        </p:blipFill>
        <p:spPr>
          <a:xfrm>
            <a:off x="5151490" y="1452886"/>
            <a:ext cx="5699389" cy="413349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913611ED-A97E-7CF7-C5D7-C914DAF8B2B3}"/>
              </a:ext>
            </a:extLst>
          </p:cNvPr>
          <p:cNvPicPr>
            <a:picLocks noGrp="1" noChangeAspect="1"/>
          </p:cNvPicPr>
          <p:nvPr>
            <p:ph sz="half" idx="2"/>
          </p:nvPr>
        </p:nvPicPr>
        <p:blipFill>
          <a:blip r:embed="rId2"/>
          <a:stretch>
            <a:fillRect/>
          </a:stretch>
        </p:blipFill>
        <p:spPr>
          <a:xfrm>
            <a:off x="4861369" y="1509443"/>
            <a:ext cx="5044631" cy="4799659"/>
          </a:xfr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20 bay shop with 12 techs, 10         mobile trucks with 10 techs.</a:t>
            </a:r>
          </a:p>
          <a:p>
            <a:r>
              <a:rPr lang="en-US" sz="1800" b="0" i="0" u="none" strike="noStrike" baseline="0" dirty="0">
                <a:solidFill>
                  <a:srgbClr val="221E1F"/>
                </a:solidFill>
                <a:latin typeface="Calibri" panose="020F0502020204030204" pitchFamily="34" charset="0"/>
              </a:rPr>
              <a:t>Get to 80% shop utilization, 16 in house techs, grow mobile fleet to       12 units with 12 techs. </a:t>
            </a:r>
          </a:p>
          <a:p>
            <a:r>
              <a:rPr lang="en-US" sz="1800" b="0" i="0" u="none" strike="noStrike" baseline="0" dirty="0">
                <a:solidFill>
                  <a:srgbClr val="221E1F"/>
                </a:solidFill>
                <a:latin typeface="Calibri" panose="020F0502020204030204" pitchFamily="34" charset="0"/>
              </a:rPr>
              <a:t>Purchase or transfer 2 additional mobile trucks, hire 4 shop techs, 2 mobile techs</a:t>
            </a:r>
          </a:p>
          <a:p>
            <a:r>
              <a:rPr lang="en-US" sz="1800" b="0" i="0" u="none" strike="noStrike" baseline="0" dirty="0">
                <a:solidFill>
                  <a:srgbClr val="221E1F"/>
                </a:solidFill>
                <a:latin typeface="Calibri" panose="020F0502020204030204" pitchFamily="34" charset="0"/>
              </a:rPr>
              <a:t>Review tech count to plan monthly.</a:t>
            </a:r>
          </a:p>
          <a:p>
            <a:endParaRPr lang="en-US" dirty="0"/>
          </a:p>
        </p:txBody>
      </p:sp>
      <p:pic>
        <p:nvPicPr>
          <p:cNvPr id="5" name="Picture 4">
            <a:extLst>
              <a:ext uri="{FF2B5EF4-FFF2-40B4-BE49-F238E27FC236}">
                <a16:creationId xmlns:a16="http://schemas.microsoft.com/office/drawing/2014/main" id="{D0317CE5-F44B-FAF7-C6C3-36D7043EF131}"/>
              </a:ext>
            </a:extLst>
          </p:cNvPr>
          <p:cNvPicPr>
            <a:picLocks noChangeAspect="1"/>
          </p:cNvPicPr>
          <p:nvPr/>
        </p:nvPicPr>
        <p:blipFill>
          <a:blip r:embed="rId3"/>
          <a:stretch>
            <a:fillRect/>
          </a:stretch>
        </p:blipFill>
        <p:spPr>
          <a:xfrm>
            <a:off x="4372373" y="1509443"/>
            <a:ext cx="5533627" cy="4799659"/>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p:txBody>
          <a:bodyPr/>
          <a:lstStyle/>
          <a:p>
            <a:r>
              <a:rPr lang="en-US" b="1" dirty="0">
                <a:solidFill>
                  <a:schemeClr val="tx1"/>
                </a:solidFill>
              </a:rPr>
              <a:t>Proficiency </a:t>
            </a:r>
          </a:p>
        </p:txBody>
      </p:sp>
      <p:sp>
        <p:nvSpPr>
          <p:cNvPr id="3" name="Content Placeholder 2">
            <a:extLst>
              <a:ext uri="{FF2B5EF4-FFF2-40B4-BE49-F238E27FC236}">
                <a16:creationId xmlns:a16="http://schemas.microsoft.com/office/drawing/2014/main" id="{D7203F1C-8E18-9115-CD2F-625622287D49}"/>
              </a:ext>
            </a:extLst>
          </p:cNvPr>
          <p:cNvSpPr>
            <a:spLocks noGrp="1"/>
          </p:cNvSpPr>
          <p:nvPr>
            <p:ph idx="1"/>
          </p:nvPr>
        </p:nvSpPr>
        <p:spPr/>
        <p:txBody>
          <a:bodyPr/>
          <a:lstStyle/>
          <a:p>
            <a:r>
              <a:rPr lang="en-US" dirty="0"/>
              <a:t>Current tech proficiency is at 86.27%. </a:t>
            </a:r>
          </a:p>
          <a:p>
            <a:r>
              <a:rPr lang="en-US" dirty="0"/>
              <a:t>Goal is to grow this to 90%</a:t>
            </a:r>
          </a:p>
          <a:p>
            <a:r>
              <a:rPr lang="en-US" dirty="0"/>
              <a:t>This would increase billable hours by 131.25 hours</a:t>
            </a:r>
          </a:p>
          <a:p>
            <a:r>
              <a:rPr lang="en-US" dirty="0"/>
              <a:t>4.3%($18,860) increase in labor sales</a:t>
            </a:r>
          </a:p>
          <a:p>
            <a:r>
              <a:rPr lang="en-US" dirty="0"/>
              <a:t>4.2%($12,820) increase in gross</a:t>
            </a:r>
          </a:p>
          <a:p>
            <a:r>
              <a:rPr lang="en-US" dirty="0"/>
              <a:t>3.73% increase in proficiency would almost be the equivalent of adding a technician</a:t>
            </a:r>
          </a:p>
        </p:txBody>
      </p:sp>
    </p:spTree>
    <p:extLst>
      <p:ext uri="{BB962C8B-B14F-4D97-AF65-F5344CB8AC3E}">
        <p14:creationId xmlns:p14="http://schemas.microsoft.com/office/powerpoint/2010/main" val="3899094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lstStyle/>
          <a:p>
            <a:r>
              <a:rPr lang="en-US" dirty="0"/>
              <a:t>Currently at 98.6% of technician training, 100% of office training</a:t>
            </a:r>
          </a:p>
          <a:p>
            <a:r>
              <a:rPr lang="en-US" dirty="0"/>
              <a:t>Technician raises are tied to training requirements, being 100% OE trained is a requirement for technician promotion</a:t>
            </a:r>
          </a:p>
          <a:p>
            <a:r>
              <a:rPr lang="en-US" dirty="0"/>
              <a:t>Technicians and office staff are provided OE training and Rush specific training, each position has training programs and leadership advancement training opportunities.</a:t>
            </a:r>
          </a:p>
          <a:p>
            <a:endParaRPr lang="en-US" dirty="0"/>
          </a:p>
        </p:txBody>
      </p:sp>
      <p:pic>
        <p:nvPicPr>
          <p:cNvPr id="6" name="Content Placeholder 5">
            <a:extLst>
              <a:ext uri="{FF2B5EF4-FFF2-40B4-BE49-F238E27FC236}">
                <a16:creationId xmlns:a16="http://schemas.microsoft.com/office/drawing/2014/main" id="{89DE9DAE-A72E-7F95-82C7-02E216299EB9}"/>
              </a:ext>
            </a:extLst>
          </p:cNvPr>
          <p:cNvPicPr>
            <a:picLocks noGrp="1" noChangeAspect="1"/>
          </p:cNvPicPr>
          <p:nvPr>
            <p:ph sz="half" idx="2"/>
          </p:nvPr>
        </p:nvPicPr>
        <p:blipFill>
          <a:blip r:embed="rId2"/>
          <a:stretch>
            <a:fillRect/>
          </a:stretch>
        </p:blipFill>
        <p:spPr>
          <a:xfrm>
            <a:off x="5278310" y="2160588"/>
            <a:ext cx="3807079" cy="3881437"/>
          </a:xfrm>
        </p:spPr>
      </p:pic>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Experienced technicians</a:t>
            </a:r>
          </a:p>
          <a:p>
            <a:r>
              <a:rPr lang="en-US" dirty="0"/>
              <a:t>Staff promoted from within</a:t>
            </a:r>
          </a:p>
          <a:p>
            <a:r>
              <a:rPr lang="en-US" dirty="0"/>
              <a:t>Strong technician recruitment and retention programs</a:t>
            </a:r>
          </a:p>
          <a:p>
            <a:pPr lvl="1"/>
            <a:r>
              <a:rPr lang="en-US" dirty="0"/>
              <a:t>Competitive pay</a:t>
            </a:r>
          </a:p>
          <a:p>
            <a:pPr lvl="1"/>
            <a:r>
              <a:rPr lang="en-US" dirty="0"/>
              <a:t>OE training</a:t>
            </a:r>
          </a:p>
          <a:p>
            <a:pPr lvl="1"/>
            <a:r>
              <a:rPr lang="en-US" dirty="0"/>
              <a:t>ASE incentives</a:t>
            </a:r>
          </a:p>
          <a:p>
            <a:pPr lvl="1"/>
            <a:r>
              <a:rPr lang="en-US" dirty="0"/>
              <a:t>Safety glasses and work boot programs</a:t>
            </a:r>
          </a:p>
          <a:p>
            <a:pPr lvl="1"/>
            <a:r>
              <a:rPr lang="en-US" dirty="0"/>
              <a:t>Tuition reimbursement</a:t>
            </a:r>
          </a:p>
          <a:p>
            <a:pPr lvl="1"/>
            <a:r>
              <a:rPr lang="en-US" dirty="0" err="1"/>
              <a:t>Etc</a:t>
            </a:r>
            <a:endParaRPr lang="en-US" dirty="0"/>
          </a:p>
          <a:p>
            <a:pPr marL="457200" lvl="1"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Newer technicians require more training and mentoring then previous generations</a:t>
            </a:r>
          </a:p>
          <a:p>
            <a:r>
              <a:rPr lang="en-US" dirty="0"/>
              <a:t>Newer/inexperienced parts department</a:t>
            </a:r>
          </a:p>
          <a:p>
            <a:r>
              <a:rPr lang="en-US" dirty="0"/>
              <a:t>Warehouse renovation currently in progress(will convert to strength once completed)</a:t>
            </a:r>
          </a:p>
          <a:p>
            <a:r>
              <a:rPr lang="en-US" dirty="0"/>
              <a:t>Inexperienced Service Advisors</a:t>
            </a:r>
          </a:p>
          <a:p>
            <a:r>
              <a:rPr lang="en-US" dirty="0"/>
              <a:t>Under going change in leadership</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391</TotalTime>
  <Words>780</Words>
  <Application>Microsoft Office PowerPoint</Application>
  <PresentationFormat>Widescreen</PresentationFormat>
  <Paragraphs>118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Proficiency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Dyllon Oatman</cp:lastModifiedBy>
  <cp:revision>7</cp:revision>
  <dcterms:created xsi:type="dcterms:W3CDTF">2022-12-04T13:10:55Z</dcterms:created>
  <dcterms:modified xsi:type="dcterms:W3CDTF">2024-08-24T16:21:57Z</dcterms:modified>
</cp:coreProperties>
</file>