
<file path=[Content_Types].xml><?xml version="1.0" encoding="utf-8"?>
<Types xmlns="http://schemas.openxmlformats.org/package/2006/content-types">
  <Default Extension="emf" ContentType="image/x-emf"/>
  <Default Extension="jpeg" ContentType="image/jpeg"/>
  <Default Extension="rels" ContentType="application/vnd.openxmlformats-package.relationships+xml"/>
  <Default Extension="xlsm" ContentType="application/vnd.ms-excel.sheet.macroEnabled.12"/>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56" r:id="rId2"/>
    <p:sldId id="259" r:id="rId3"/>
    <p:sldId id="270" r:id="rId4"/>
    <p:sldId id="271" r:id="rId5"/>
    <p:sldId id="272" r:id="rId6"/>
    <p:sldId id="273" r:id="rId7"/>
    <p:sldId id="258" r:id="rId8"/>
    <p:sldId id="274" r:id="rId9"/>
    <p:sldId id="257" r:id="rId10"/>
    <p:sldId id="262" r:id="rId11"/>
    <p:sldId id="263" r:id="rId12"/>
    <p:sldId id="264" r:id="rId13"/>
    <p:sldId id="265" r:id="rId14"/>
    <p:sldId id="266" r:id="rId15"/>
    <p:sldId id="267" r:id="rId16"/>
    <p:sldId id="268" r:id="rId17"/>
    <p:sldId id="269" r:id="rId18"/>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p:cViewPr varScale="1">
        <p:scale>
          <a:sx n="75" d="100"/>
          <a:sy n="75" d="100"/>
        </p:scale>
        <p:origin x="198" y="6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n-US"/>
              <a:t>Click to edit Master title style</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5/23/2024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5/23/2024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5/23/2024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0" name="TextBox 19"/>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2" name="TextBox 21"/>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latin typeface="Arial"/>
              </a:rPr>
              <a:t>”</a:t>
            </a:r>
            <a:endParaRPr lang="en-US" dirty="0">
              <a:solidFill>
                <a:schemeClr val="accent1">
                  <a:lumMod val="60000"/>
                  <a:lumOff val="40000"/>
                </a:schemeClr>
              </a:solidFill>
              <a:latin typeface="Arial"/>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5/23/2024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5/23/2024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5/23/2024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5C6B4A9-1611-4792-9094-5F34BCA07E0B}" type="datetimeFigureOut">
              <a:rPr lang="en-US" dirty="0"/>
              <a:t>5/23/2024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9333C77-0158-454C-844F-B7AB9BD7DAD4}" type="slidenum">
              <a:rPr lang="en-US" dirty="0"/>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5/23/2024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5/23/2024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5/23/2024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EB712588-04B1-427B-82EE-E8DB90309F08}" type="datetimeFigureOut">
              <a:rPr lang="en-US" dirty="0"/>
              <a:t>5/23/2024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FF9F0C5-380F-41C2-899A-BAC0F0927E16}" type="slidenum">
              <a:rPr lang="en-US" dirty="0"/>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dirty="0"/>
              <a:pPr/>
              <a:t>5/23/2024</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dirty="0"/>
              <a:pPr/>
              <a:t>5/23/2024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dirty="0"/>
              <a:pPr/>
              <a:t>5/23/2024</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a:t>Click to edit Master title style</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2A54C80-263E-416B-A8E0-580EDEADCBDC}" type="datetimeFigureOut">
              <a:rPr lang="en-US" dirty="0"/>
              <a:t>5/23/2024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19954A3-9DFD-4C44-94BA-B95130A3BA1C}" type="slidenum">
              <a:rPr lang="en-US" dirty="0"/>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5/23/2024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B61BEF0D-F0BB-DE4B-95CE-6DB70DBA9567}" type="datetimeFigureOut">
              <a:rPr lang="en-US" dirty="0"/>
              <a:pPr/>
              <a:t>5/23/2024</a:t>
            </a:fld>
            <a:endParaRPr lang="en-US" dirty="0"/>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D57F1E4F-1CFF-5643-939E-217C01CDF565}" type="slidenum">
              <a:rPr lang="en-US" dirty="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5" r:id="rId4"/>
    <p:sldLayoutId id="2147483653" r:id="rId5"/>
    <p:sldLayoutId id="2147483654" r:id="rId6"/>
    <p:sldLayoutId id="2147483655" r:id="rId7"/>
    <p:sldLayoutId id="2147483666" r:id="rId8"/>
    <p:sldLayoutId id="2147483657" r:id="rId9"/>
    <p:sldLayoutId id="2147483660" r:id="rId10"/>
    <p:sldLayoutId id="2147483661" r:id="rId11"/>
    <p:sldLayoutId id="2147483662" r:id="rId12"/>
    <p:sldLayoutId id="2147483663" r:id="rId13"/>
    <p:sldLayoutId id="2147483664" r:id="rId14"/>
    <p:sldLayoutId id="2147483667" r:id="rId15"/>
    <p:sldLayoutId id="2147483659"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package" Target="../embeddings/Microsoft_Excel_Worksheet.xlsx"/><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package" Target="../embeddings/Microsoft_Excel_Macro-Enabled_Worksheet.xlsm"/><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0A9F39-3A40-DAF5-FB29-F9EF6B43BC8E}"/>
              </a:ext>
            </a:extLst>
          </p:cNvPr>
          <p:cNvSpPr>
            <a:spLocks noGrp="1"/>
          </p:cNvSpPr>
          <p:nvPr>
            <p:ph type="ctrTitle"/>
          </p:nvPr>
        </p:nvSpPr>
        <p:spPr/>
        <p:txBody>
          <a:bodyPr/>
          <a:lstStyle/>
          <a:p>
            <a:r>
              <a:rPr lang="en-US" dirty="0">
                <a:solidFill>
                  <a:schemeClr val="bg1"/>
                </a:solidFill>
              </a:rPr>
              <a:t>NADA Service Homework </a:t>
            </a:r>
          </a:p>
        </p:txBody>
      </p:sp>
      <p:sp>
        <p:nvSpPr>
          <p:cNvPr id="3" name="Subtitle 2">
            <a:extLst>
              <a:ext uri="{FF2B5EF4-FFF2-40B4-BE49-F238E27FC236}">
                <a16:creationId xmlns:a16="http://schemas.microsoft.com/office/drawing/2014/main" id="{3D24D94E-9ADE-FBA4-4E04-F5102B2316CA}"/>
              </a:ext>
            </a:extLst>
          </p:cNvPr>
          <p:cNvSpPr>
            <a:spLocks noGrp="1"/>
          </p:cNvSpPr>
          <p:nvPr>
            <p:ph type="subTitle" idx="1"/>
          </p:nvPr>
        </p:nvSpPr>
        <p:spPr/>
        <p:txBody>
          <a:bodyPr>
            <a:normAutofit fontScale="62500" lnSpcReduction="20000"/>
          </a:bodyPr>
          <a:lstStyle/>
          <a:p>
            <a:pPr algn="ctr"/>
            <a:r>
              <a:rPr lang="en-US" sz="3200" dirty="0"/>
              <a:t>Dallas Griffin</a:t>
            </a:r>
          </a:p>
          <a:p>
            <a:pPr algn="ctr"/>
            <a:r>
              <a:rPr lang="en-US" sz="3200" dirty="0"/>
              <a:t>Horne Ford of Nogales</a:t>
            </a:r>
          </a:p>
          <a:p>
            <a:pPr algn="ctr"/>
            <a:r>
              <a:rPr lang="en-US" sz="3200" dirty="0"/>
              <a:t>NADA - 441</a:t>
            </a:r>
          </a:p>
        </p:txBody>
      </p:sp>
    </p:spTree>
    <p:extLst>
      <p:ext uri="{BB962C8B-B14F-4D97-AF65-F5344CB8AC3E}">
        <p14:creationId xmlns:p14="http://schemas.microsoft.com/office/powerpoint/2010/main" val="40707405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Weaknesses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b="1" u="sng" dirty="0"/>
              <a:t>Wasted time: </a:t>
            </a:r>
            <a:r>
              <a:rPr lang="en-US" dirty="0"/>
              <a:t>There is too much time being wasted not working. The complacency of the service staff has been one of the biggest killers in our gross profit and proficiency.</a:t>
            </a:r>
          </a:p>
          <a:p>
            <a:r>
              <a:rPr lang="en-US" b="1" u="sng" dirty="0"/>
              <a:t>1 line RO’s: </a:t>
            </a:r>
            <a:r>
              <a:rPr lang="en-US" dirty="0"/>
              <a:t>59% of the vehicles that we service are older than 2020 and our 1 line RO percentage is just over 70%. This is the result of our writers inability to sell. When we change the mindset that they are not salesmen and add a multipoint inspection video tool we should see a rise in our multiple line RO’s and gross profit.</a:t>
            </a:r>
          </a:p>
          <a:p>
            <a:r>
              <a:rPr lang="en-US" b="1" u="sng" dirty="0"/>
              <a:t>Marketing: </a:t>
            </a:r>
            <a:r>
              <a:rPr lang="en-US" dirty="0"/>
              <a:t>we are currently not doing any marketing and promoting for any specials. We intend to market on social media weekly with promotions and specials to see a spike in our service traffic and sales. </a:t>
            </a:r>
          </a:p>
          <a:p>
            <a:pPr marL="0" indent="0">
              <a:buNone/>
            </a:pPr>
            <a:endParaRPr lang="en-US" dirty="0"/>
          </a:p>
          <a:p>
            <a:endParaRPr lang="en-US" dirty="0"/>
          </a:p>
        </p:txBody>
      </p:sp>
    </p:spTree>
    <p:extLst>
      <p:ext uri="{BB962C8B-B14F-4D97-AF65-F5344CB8AC3E}">
        <p14:creationId xmlns:p14="http://schemas.microsoft.com/office/powerpoint/2010/main" val="241769812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Opportunities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b="1" u="sng" dirty="0"/>
              <a:t>Sales Training</a:t>
            </a:r>
            <a:r>
              <a:rPr lang="en-US" dirty="0"/>
              <a:t>:  We believe our biggest opportunity for improvement would be to invest in training our writers to be salesmen. </a:t>
            </a:r>
          </a:p>
          <a:p>
            <a:r>
              <a:rPr lang="en-US" b="1" u="sng" dirty="0"/>
              <a:t>Service Training</a:t>
            </a:r>
            <a:r>
              <a:rPr lang="en-US" dirty="0"/>
              <a:t>: we will invest more into the training of our technicians to insure the quality and efficiency of our work.</a:t>
            </a:r>
          </a:p>
          <a:p>
            <a:r>
              <a:rPr lang="en-US" b="1" u="sng" dirty="0"/>
              <a:t>Advertisement: </a:t>
            </a:r>
            <a:r>
              <a:rPr lang="en-US" dirty="0"/>
              <a:t>We are going to spend money on advertising specials and promotions to increase sales and traffic. </a:t>
            </a:r>
          </a:p>
          <a:p>
            <a:r>
              <a:rPr lang="en-US" b="1" u="sng" dirty="0"/>
              <a:t>Door Rate increase</a:t>
            </a:r>
            <a:r>
              <a:rPr lang="en-US" dirty="0"/>
              <a:t>:  after analyzing the market we realized that we were overly aggressive on our door rate. By increasing it but staying below the market average we can keep our same flow of traffic and increase our gross profit at the same time. </a:t>
            </a:r>
          </a:p>
          <a:p>
            <a:endParaRPr lang="en-US" dirty="0"/>
          </a:p>
        </p:txBody>
      </p:sp>
    </p:spTree>
    <p:extLst>
      <p:ext uri="{BB962C8B-B14F-4D97-AF65-F5344CB8AC3E}">
        <p14:creationId xmlns:p14="http://schemas.microsoft.com/office/powerpoint/2010/main" val="391286956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Threats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b="1" u="sng" dirty="0"/>
              <a:t>Small Market: </a:t>
            </a:r>
            <a:r>
              <a:rPr lang="en-US" dirty="0"/>
              <a:t>finding qualified technicians is our biggest threat. Our dealership is located in a town of 20,000 people and our closest competition is only an hour away and located in a city of over 1 million people, </a:t>
            </a:r>
          </a:p>
          <a:p>
            <a:r>
              <a:rPr lang="en-US" b="1" u="sng" dirty="0"/>
              <a:t>Tech retention: </a:t>
            </a:r>
            <a:r>
              <a:rPr lang="en-US" dirty="0"/>
              <a:t>when we do find qualified technicians, our biggest challenge is keeping them from going 1 hour north to our competition.</a:t>
            </a:r>
          </a:p>
          <a:p>
            <a:r>
              <a:rPr lang="en-US" b="1" u="sng" dirty="0"/>
              <a:t>Work Hours: </a:t>
            </a:r>
            <a:r>
              <a:rPr lang="en-US" dirty="0"/>
              <a:t>our service schedule is currently Monday through Friday from 8am-6pm and we are only open one Saturday a month. Our competition is open Monday through Saturday from 8am-7pm every week. We are leaving a lot of sales and gross profit on the table by doing this. </a:t>
            </a:r>
          </a:p>
          <a:p>
            <a:endParaRPr lang="en-US" dirty="0"/>
          </a:p>
          <a:p>
            <a:endParaRPr lang="en-US" dirty="0"/>
          </a:p>
        </p:txBody>
      </p:sp>
    </p:spTree>
    <p:extLst>
      <p:ext uri="{BB962C8B-B14F-4D97-AF65-F5344CB8AC3E}">
        <p14:creationId xmlns:p14="http://schemas.microsoft.com/office/powerpoint/2010/main" val="62766496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Objectives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endParaRPr lang="en-US" dirty="0"/>
          </a:p>
          <a:p>
            <a:r>
              <a:rPr lang="en-US" dirty="0"/>
              <a:t>Improve Tech Proficiency: By dispatching the work to the correct tech, incorporating parts runner, and incentivizing staff on tech proficiency, we plan on improving our proficiency percentage.</a:t>
            </a:r>
          </a:p>
          <a:p>
            <a:r>
              <a:rPr lang="en-US" dirty="0"/>
              <a:t>Increase number of multiple line ROs and labor sales.</a:t>
            </a:r>
          </a:p>
          <a:p>
            <a:r>
              <a:rPr lang="en-US" dirty="0"/>
              <a:t>Change work schedule by adding 1 more Saturday a month and pushing close time from 6pm to 7pm</a:t>
            </a:r>
          </a:p>
          <a:p>
            <a:r>
              <a:rPr lang="en-US" dirty="0"/>
              <a:t>Work on a healthier environment for the service department to increase tech retention. </a:t>
            </a:r>
          </a:p>
          <a:p>
            <a:endParaRPr lang="en-US" dirty="0"/>
          </a:p>
        </p:txBody>
      </p:sp>
    </p:spTree>
    <p:extLst>
      <p:ext uri="{BB962C8B-B14F-4D97-AF65-F5344CB8AC3E}">
        <p14:creationId xmlns:p14="http://schemas.microsoft.com/office/powerpoint/2010/main" val="398527225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Analysis-Strategies</a:t>
            </a:r>
            <a:br>
              <a:rPr lang="en-US" dirty="0">
                <a:solidFill>
                  <a:schemeClr val="tx1"/>
                </a:solidFill>
              </a:rPr>
            </a:br>
            <a:endParaRPr lang="en-US" dirty="0">
              <a:solidFill>
                <a:schemeClr val="tx1"/>
              </a:solidFill>
            </a:endParaRP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Daily meetings with service and parts staff to keep everyone motivated and discussing their travel rates and where they need to be to hit their goals </a:t>
            </a:r>
          </a:p>
          <a:p>
            <a:r>
              <a:rPr lang="en-US" dirty="0"/>
              <a:t>Do Quarterly SWOT analysis reports with all staff members. By doing this we can get an accurate idea of the overall health of the dealership, retain more technicians and get accurate feedback on ways to improve. </a:t>
            </a:r>
          </a:p>
          <a:p>
            <a:r>
              <a:rPr lang="en-US" dirty="0"/>
              <a:t>Investing in the training of all service personnel. Properly trained staff members make more money, are overall happier employees, and are more motivated and open to making the changes necessary to improve. </a:t>
            </a:r>
          </a:p>
          <a:p>
            <a:endParaRPr lang="en-US" dirty="0"/>
          </a:p>
          <a:p>
            <a:endParaRPr lang="en-US" dirty="0"/>
          </a:p>
          <a:p>
            <a:endParaRPr lang="en-US" dirty="0"/>
          </a:p>
        </p:txBody>
      </p:sp>
    </p:spTree>
    <p:extLst>
      <p:ext uri="{BB962C8B-B14F-4D97-AF65-F5344CB8AC3E}">
        <p14:creationId xmlns:p14="http://schemas.microsoft.com/office/powerpoint/2010/main" val="422609915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Analysis-Tactics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endParaRPr lang="en-US" dirty="0"/>
          </a:p>
          <a:p>
            <a:r>
              <a:rPr lang="en-US" dirty="0"/>
              <a:t>Incorporating a parts runner and incentivizing him/her for tech proficiency.</a:t>
            </a:r>
          </a:p>
          <a:p>
            <a:r>
              <a:rPr lang="en-US" dirty="0"/>
              <a:t>Doing weekly advertising to promote our specials and our service department as a whole.</a:t>
            </a:r>
          </a:p>
          <a:p>
            <a:r>
              <a:rPr lang="en-US" dirty="0"/>
              <a:t>Be more efficient with our appointments. Making sure customers vehicles are being worked on at the time of the appointment.</a:t>
            </a:r>
          </a:p>
          <a:p>
            <a:r>
              <a:rPr lang="en-US" dirty="0"/>
              <a:t>Making sure that all service staff is properly trained and having weekly meetings that involve training and talking about goals and where each individual needs to be to hit those goals.</a:t>
            </a:r>
          </a:p>
          <a:p>
            <a:endParaRPr lang="en-US" dirty="0"/>
          </a:p>
        </p:txBody>
      </p:sp>
    </p:spTree>
    <p:extLst>
      <p:ext uri="{BB962C8B-B14F-4D97-AF65-F5344CB8AC3E}">
        <p14:creationId xmlns:p14="http://schemas.microsoft.com/office/powerpoint/2010/main" val="85042753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Action Plan</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1361599"/>
            <a:ext cx="8596668" cy="3880773"/>
          </a:xfrm>
        </p:spPr>
        <p:txBody>
          <a:bodyPr/>
          <a:lstStyle/>
          <a:p>
            <a:r>
              <a:rPr lang="en-US" dirty="0"/>
              <a:t>Action Plan</a:t>
            </a:r>
          </a:p>
          <a:p>
            <a:endParaRPr lang="en-US" dirty="0"/>
          </a:p>
          <a:p>
            <a:endParaRPr lang="en-US" dirty="0"/>
          </a:p>
        </p:txBody>
      </p:sp>
      <p:graphicFrame>
        <p:nvGraphicFramePr>
          <p:cNvPr id="4" name="Table 4">
            <a:extLst>
              <a:ext uri="{FF2B5EF4-FFF2-40B4-BE49-F238E27FC236}">
                <a16:creationId xmlns:a16="http://schemas.microsoft.com/office/drawing/2014/main" id="{BC8B6778-11BB-9A9A-F0BF-8949F85F8237}"/>
              </a:ext>
            </a:extLst>
          </p:cNvPr>
          <p:cNvGraphicFramePr>
            <a:graphicFrameLocks noGrp="1"/>
          </p:cNvGraphicFramePr>
          <p:nvPr>
            <p:extLst>
              <p:ext uri="{D42A27DB-BD31-4B8C-83A1-F6EECF244321}">
                <p14:modId xmlns:p14="http://schemas.microsoft.com/office/powerpoint/2010/main" val="572441669"/>
              </p:ext>
            </p:extLst>
          </p:nvPr>
        </p:nvGraphicFramePr>
        <p:xfrm>
          <a:off x="677334" y="1818624"/>
          <a:ext cx="9132492" cy="5519128"/>
        </p:xfrm>
        <a:graphic>
          <a:graphicData uri="http://schemas.openxmlformats.org/drawingml/2006/table">
            <a:tbl>
              <a:tblPr firstRow="1" bandRow="1">
                <a:tableStyleId>{5C22544A-7EE6-4342-B048-85BDC9FD1C3A}</a:tableStyleId>
              </a:tblPr>
              <a:tblGrid>
                <a:gridCol w="3044164">
                  <a:extLst>
                    <a:ext uri="{9D8B030D-6E8A-4147-A177-3AD203B41FA5}">
                      <a16:colId xmlns:a16="http://schemas.microsoft.com/office/drawing/2014/main" val="2235853955"/>
                    </a:ext>
                  </a:extLst>
                </a:gridCol>
                <a:gridCol w="3044164">
                  <a:extLst>
                    <a:ext uri="{9D8B030D-6E8A-4147-A177-3AD203B41FA5}">
                      <a16:colId xmlns:a16="http://schemas.microsoft.com/office/drawing/2014/main" val="4174400132"/>
                    </a:ext>
                  </a:extLst>
                </a:gridCol>
                <a:gridCol w="3044164">
                  <a:extLst>
                    <a:ext uri="{9D8B030D-6E8A-4147-A177-3AD203B41FA5}">
                      <a16:colId xmlns:a16="http://schemas.microsoft.com/office/drawing/2014/main" val="1146395385"/>
                    </a:ext>
                  </a:extLst>
                </a:gridCol>
              </a:tblGrid>
              <a:tr h="565004">
                <a:tc>
                  <a:txBody>
                    <a:bodyPr/>
                    <a:lstStyle/>
                    <a:p>
                      <a:r>
                        <a:rPr lang="en-US" dirty="0">
                          <a:solidFill>
                            <a:schemeClr val="tx1"/>
                          </a:solidFill>
                        </a:rPr>
                        <a:t>TASK</a:t>
                      </a:r>
                    </a:p>
                  </a:txBody>
                  <a:tcPr/>
                </a:tc>
                <a:tc>
                  <a:txBody>
                    <a:bodyPr/>
                    <a:lstStyle/>
                    <a:p>
                      <a:r>
                        <a:rPr lang="en-US" dirty="0">
                          <a:solidFill>
                            <a:schemeClr val="tx1"/>
                          </a:solidFill>
                        </a:rPr>
                        <a:t>Position responsible</a:t>
                      </a:r>
                    </a:p>
                  </a:txBody>
                  <a:tcPr/>
                </a:tc>
                <a:tc>
                  <a:txBody>
                    <a:bodyPr/>
                    <a:lstStyle/>
                    <a:p>
                      <a:r>
                        <a:rPr lang="en-US" dirty="0">
                          <a:solidFill>
                            <a:schemeClr val="tx1"/>
                          </a:solidFill>
                        </a:rPr>
                        <a:t>Check in/completion schedule</a:t>
                      </a:r>
                    </a:p>
                  </a:txBody>
                  <a:tcPr/>
                </a:tc>
                <a:extLst>
                  <a:ext uri="{0D108BD9-81ED-4DB2-BD59-A6C34878D82A}">
                    <a16:rowId xmlns:a16="http://schemas.microsoft.com/office/drawing/2014/main" val="1083418974"/>
                  </a:ext>
                </a:extLst>
              </a:tr>
              <a:tr h="565004">
                <a:tc>
                  <a:txBody>
                    <a:bodyPr/>
                    <a:lstStyle/>
                    <a:p>
                      <a:r>
                        <a:rPr lang="en-US" dirty="0"/>
                        <a:t>Change Schedule from 8am to 7pm Monday through Friday and open 2 Saturdays a month.</a:t>
                      </a:r>
                    </a:p>
                  </a:txBody>
                  <a:tcPr/>
                </a:tc>
                <a:tc>
                  <a:txBody>
                    <a:bodyPr/>
                    <a:lstStyle/>
                    <a:p>
                      <a:r>
                        <a:rPr lang="en-US" dirty="0"/>
                        <a:t>GM/ Service Manager </a:t>
                      </a:r>
                    </a:p>
                  </a:txBody>
                  <a:tcPr/>
                </a:tc>
                <a:tc>
                  <a:txBody>
                    <a:bodyPr/>
                    <a:lstStyle/>
                    <a:p>
                      <a:r>
                        <a:rPr lang="en-US" dirty="0"/>
                        <a:t>July 1</a:t>
                      </a:r>
                      <a:r>
                        <a:rPr lang="en-US" baseline="30000" dirty="0"/>
                        <a:t>st</a:t>
                      </a:r>
                      <a:r>
                        <a:rPr lang="en-US" dirty="0"/>
                        <a:t> 2024</a:t>
                      </a:r>
                    </a:p>
                  </a:txBody>
                  <a:tcPr/>
                </a:tc>
                <a:extLst>
                  <a:ext uri="{0D108BD9-81ED-4DB2-BD59-A6C34878D82A}">
                    <a16:rowId xmlns:a16="http://schemas.microsoft.com/office/drawing/2014/main" val="2400365483"/>
                  </a:ext>
                </a:extLst>
              </a:tr>
              <a:tr h="565004">
                <a:tc>
                  <a:txBody>
                    <a:bodyPr/>
                    <a:lstStyle/>
                    <a:p>
                      <a:r>
                        <a:rPr lang="en-US" dirty="0"/>
                        <a:t>Incorporate Parts runner</a:t>
                      </a:r>
                    </a:p>
                  </a:txBody>
                  <a:tcPr/>
                </a:tc>
                <a:tc>
                  <a:txBody>
                    <a:bodyPr/>
                    <a:lstStyle/>
                    <a:p>
                      <a:r>
                        <a:rPr lang="en-US" dirty="0"/>
                        <a:t>Service Manager </a:t>
                      </a:r>
                    </a:p>
                  </a:txBody>
                  <a:tcPr/>
                </a:tc>
                <a:tc>
                  <a:txBody>
                    <a:bodyPr/>
                    <a:lstStyle/>
                    <a:p>
                      <a:r>
                        <a:rPr lang="en-US" dirty="0"/>
                        <a:t>July 1</a:t>
                      </a:r>
                      <a:r>
                        <a:rPr lang="en-US" baseline="30000" dirty="0"/>
                        <a:t>st</a:t>
                      </a:r>
                      <a:r>
                        <a:rPr lang="en-US" dirty="0"/>
                        <a:t> 2024</a:t>
                      </a:r>
                    </a:p>
                  </a:txBody>
                  <a:tcPr/>
                </a:tc>
                <a:extLst>
                  <a:ext uri="{0D108BD9-81ED-4DB2-BD59-A6C34878D82A}">
                    <a16:rowId xmlns:a16="http://schemas.microsoft.com/office/drawing/2014/main" val="107845787"/>
                  </a:ext>
                </a:extLst>
              </a:tr>
              <a:tr h="565004">
                <a:tc>
                  <a:txBody>
                    <a:bodyPr/>
                    <a:lstStyle/>
                    <a:p>
                      <a:r>
                        <a:rPr lang="en-US" dirty="0"/>
                        <a:t>Invest in multipoint inspection video tool </a:t>
                      </a:r>
                    </a:p>
                  </a:txBody>
                  <a:tcPr/>
                </a:tc>
                <a:tc>
                  <a:txBody>
                    <a:bodyPr/>
                    <a:lstStyle/>
                    <a:p>
                      <a:r>
                        <a:rPr lang="en-US" dirty="0"/>
                        <a:t>GM</a:t>
                      </a:r>
                    </a:p>
                  </a:txBody>
                  <a:tcPr/>
                </a:tc>
                <a:tc>
                  <a:txBody>
                    <a:bodyPr/>
                    <a:lstStyle/>
                    <a:p>
                      <a:r>
                        <a:rPr lang="en-US" dirty="0"/>
                        <a:t>July 1</a:t>
                      </a:r>
                      <a:r>
                        <a:rPr lang="en-US" baseline="30000" dirty="0"/>
                        <a:t>st</a:t>
                      </a:r>
                      <a:r>
                        <a:rPr lang="en-US" dirty="0"/>
                        <a:t> 2024</a:t>
                      </a:r>
                    </a:p>
                  </a:txBody>
                  <a:tcPr/>
                </a:tc>
                <a:extLst>
                  <a:ext uri="{0D108BD9-81ED-4DB2-BD59-A6C34878D82A}">
                    <a16:rowId xmlns:a16="http://schemas.microsoft.com/office/drawing/2014/main" val="1530126605"/>
                  </a:ext>
                </a:extLst>
              </a:tr>
              <a:tr h="565004">
                <a:tc>
                  <a:txBody>
                    <a:bodyPr/>
                    <a:lstStyle/>
                    <a:p>
                      <a:r>
                        <a:rPr lang="en-US" dirty="0"/>
                        <a:t>Weekly social media advertising </a:t>
                      </a:r>
                    </a:p>
                  </a:txBody>
                  <a:tcPr/>
                </a:tc>
                <a:tc>
                  <a:txBody>
                    <a:bodyPr/>
                    <a:lstStyle/>
                    <a:p>
                      <a:r>
                        <a:rPr lang="en-US" dirty="0"/>
                        <a:t>Service Manager/Gm </a:t>
                      </a:r>
                    </a:p>
                  </a:txBody>
                  <a:tcPr/>
                </a:tc>
                <a:tc>
                  <a:txBody>
                    <a:bodyPr/>
                    <a:lstStyle/>
                    <a:p>
                      <a:r>
                        <a:rPr lang="en-US" dirty="0"/>
                        <a:t>May 23</a:t>
                      </a:r>
                      <a:r>
                        <a:rPr lang="en-US" baseline="30000" dirty="0"/>
                        <a:t>rd</a:t>
                      </a:r>
                      <a:r>
                        <a:rPr lang="en-US" dirty="0"/>
                        <a:t> 2024</a:t>
                      </a:r>
                    </a:p>
                  </a:txBody>
                  <a:tcPr/>
                </a:tc>
                <a:extLst>
                  <a:ext uri="{0D108BD9-81ED-4DB2-BD59-A6C34878D82A}">
                    <a16:rowId xmlns:a16="http://schemas.microsoft.com/office/drawing/2014/main" val="1950345431"/>
                  </a:ext>
                </a:extLst>
              </a:tr>
              <a:tr h="565004">
                <a:tc>
                  <a:txBody>
                    <a:bodyPr/>
                    <a:lstStyle/>
                    <a:p>
                      <a:r>
                        <a:rPr lang="en-US" dirty="0"/>
                        <a:t>Daily meetings talking about tech travel rates</a:t>
                      </a:r>
                    </a:p>
                  </a:txBody>
                  <a:tcPr/>
                </a:tc>
                <a:tc>
                  <a:txBody>
                    <a:bodyPr/>
                    <a:lstStyle/>
                    <a:p>
                      <a:r>
                        <a:rPr lang="en-US" dirty="0"/>
                        <a:t>Service Manager/Staff </a:t>
                      </a:r>
                    </a:p>
                  </a:txBody>
                  <a:tcPr/>
                </a:tc>
                <a:tc>
                  <a:txBody>
                    <a:bodyPr/>
                    <a:lstStyle/>
                    <a:p>
                      <a:r>
                        <a:rPr lang="en-US" dirty="0"/>
                        <a:t>May 27</a:t>
                      </a:r>
                      <a:r>
                        <a:rPr lang="en-US" baseline="30000" dirty="0"/>
                        <a:t>th</a:t>
                      </a:r>
                      <a:r>
                        <a:rPr lang="en-US" dirty="0"/>
                        <a:t> 2024</a:t>
                      </a:r>
                    </a:p>
                  </a:txBody>
                  <a:tcPr/>
                </a:tc>
                <a:extLst>
                  <a:ext uri="{0D108BD9-81ED-4DB2-BD59-A6C34878D82A}">
                    <a16:rowId xmlns:a16="http://schemas.microsoft.com/office/drawing/2014/main" val="1960891333"/>
                  </a:ext>
                </a:extLst>
              </a:tr>
              <a:tr h="565004">
                <a:tc>
                  <a:txBody>
                    <a:bodyPr/>
                    <a:lstStyle/>
                    <a:p>
                      <a:r>
                        <a:rPr lang="en-US" dirty="0"/>
                        <a:t>Weekly Manager meetings.</a:t>
                      </a:r>
                    </a:p>
                  </a:txBody>
                  <a:tcPr/>
                </a:tc>
                <a:tc>
                  <a:txBody>
                    <a:bodyPr/>
                    <a:lstStyle/>
                    <a:p>
                      <a:r>
                        <a:rPr lang="en-US" dirty="0"/>
                        <a:t>Service Manager/Parts Manager/ GM </a:t>
                      </a:r>
                    </a:p>
                  </a:txBody>
                  <a:tcPr/>
                </a:tc>
                <a:tc>
                  <a:txBody>
                    <a:bodyPr/>
                    <a:lstStyle/>
                    <a:p>
                      <a:r>
                        <a:rPr lang="en-US" dirty="0"/>
                        <a:t>May 27</a:t>
                      </a:r>
                      <a:r>
                        <a:rPr lang="en-US" baseline="30000" dirty="0"/>
                        <a:t>th</a:t>
                      </a:r>
                      <a:r>
                        <a:rPr lang="en-US" dirty="0"/>
                        <a:t> 2024</a:t>
                      </a:r>
                    </a:p>
                  </a:txBody>
                  <a:tcPr/>
                </a:tc>
                <a:extLst>
                  <a:ext uri="{0D108BD9-81ED-4DB2-BD59-A6C34878D82A}">
                    <a16:rowId xmlns:a16="http://schemas.microsoft.com/office/drawing/2014/main" val="4137224325"/>
                  </a:ext>
                </a:extLst>
              </a:tr>
              <a:tr h="565004">
                <a:tc>
                  <a:txBody>
                    <a:bodyPr/>
                    <a:lstStyle/>
                    <a:p>
                      <a:endParaRPr lang="en-US"/>
                    </a:p>
                  </a:txBody>
                  <a:tcPr/>
                </a:tc>
                <a:tc>
                  <a:txBody>
                    <a:bodyPr/>
                    <a:lstStyle/>
                    <a:p>
                      <a:endParaRPr lang="en-US"/>
                    </a:p>
                  </a:txBody>
                  <a:tcPr/>
                </a:tc>
                <a:tc>
                  <a:txBody>
                    <a:bodyPr/>
                    <a:lstStyle/>
                    <a:p>
                      <a:endParaRPr lang="en-US" dirty="0"/>
                    </a:p>
                  </a:txBody>
                  <a:tcPr/>
                </a:tc>
                <a:extLst>
                  <a:ext uri="{0D108BD9-81ED-4DB2-BD59-A6C34878D82A}">
                    <a16:rowId xmlns:a16="http://schemas.microsoft.com/office/drawing/2014/main" val="2642230709"/>
                  </a:ext>
                </a:extLst>
              </a:tr>
            </a:tbl>
          </a:graphicData>
        </a:graphic>
      </p:graphicFrame>
    </p:spTree>
    <p:extLst>
      <p:ext uri="{BB962C8B-B14F-4D97-AF65-F5344CB8AC3E}">
        <p14:creationId xmlns:p14="http://schemas.microsoft.com/office/powerpoint/2010/main" val="336410999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Homework Synopsis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normAutofit fontScale="85000" lnSpcReduction="20000"/>
          </a:bodyPr>
          <a:lstStyle/>
          <a:p>
            <a:pPr marL="0" indent="0">
              <a:buNone/>
            </a:pPr>
            <a:r>
              <a:rPr lang="en-US" dirty="0"/>
              <a:t>   After analyzing all of the data and doing the SWOT analysis we realized that we have many areas of improvement which are all very achievable. By getting the feedback from the service staff I learned that for the most part everyone is very happy with where they work, they just need a more structured service department and after analyzing the data from the homework our management couldn’t agree more. One of the biggest complaints between the technicians and the writers were the amount of time that it took to get the right parts for their jobs. We have implemented a plan and price structure for a parts runner that is going to eliminate a lot of that wasted time. When we brought this up to the techs we got a lot of positive feedback. This showed us that we have people who want to work and hit their goals but they need help doing it. </a:t>
            </a:r>
          </a:p>
          <a:p>
            <a:pPr marL="0" indent="0">
              <a:buNone/>
            </a:pPr>
            <a:r>
              <a:rPr lang="en-US" dirty="0"/>
              <a:t>    when we talked to the writers about the amount of one line Ros that we currently have and the impact that it has on their paychecks we were surprised to hear that they were in need of some help as well. When we brought up the sales training and multipoint inspection tool to them they were on board all the way. The one thing we thought would be an issue and surprisingly enough was not was the change in the work schedule. When we brought it up to the staff and explained our vision of what it would do to the success of the service department, everyone seemed to be fully invested. </a:t>
            </a:r>
          </a:p>
          <a:p>
            <a:pPr marL="0" indent="0">
              <a:buNone/>
            </a:pPr>
            <a:r>
              <a:rPr lang="en-US" dirty="0"/>
              <a:t>  Bottom line is we have a lot of areas of improvement but we have a lot of motivated employees who all understand the bigger picture and where we need to be to improve the service department and the dealership </a:t>
            </a:r>
            <a:r>
              <a:rPr lang="en-US"/>
              <a:t>as whole. </a:t>
            </a:r>
            <a:endParaRPr lang="en-US" dirty="0"/>
          </a:p>
          <a:p>
            <a:endParaRPr lang="en-US" dirty="0"/>
          </a:p>
          <a:p>
            <a:endParaRPr lang="en-US" dirty="0"/>
          </a:p>
        </p:txBody>
      </p:sp>
    </p:spTree>
    <p:extLst>
      <p:ext uri="{BB962C8B-B14F-4D97-AF65-F5344CB8AC3E}">
        <p14:creationId xmlns:p14="http://schemas.microsoft.com/office/powerpoint/2010/main" val="379937008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br>
              <a:rPr lang="en-US" sz="1800" b="0" i="0" u="none" strike="noStrike" baseline="0" dirty="0">
                <a:solidFill>
                  <a:srgbClr val="000000"/>
                </a:solidFill>
                <a:latin typeface="Calibri" panose="020F0502020204030204" pitchFamily="34" charset="0"/>
              </a:rPr>
            </a:br>
            <a:r>
              <a:rPr lang="en-US" sz="1800" b="0" i="0" u="none" strike="noStrike" baseline="0" dirty="0">
                <a:solidFill>
                  <a:srgbClr val="000000"/>
                </a:solidFill>
                <a:latin typeface="Calibri" panose="020F0502020204030204" pitchFamily="34" charset="0"/>
              </a:rPr>
              <a:t> </a:t>
            </a:r>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Marketing</a:t>
            </a:r>
            <a:r>
              <a:rPr lang="en-US" b="0" i="0" u="none" strike="noStrike" baseline="0" dirty="0">
                <a:solidFill>
                  <a:srgbClr val="221E1F"/>
                </a:solidFill>
                <a:latin typeface="Calibri" panose="020F0502020204030204" pitchFamily="34" charset="0"/>
              </a:rPr>
              <a:t> </a:t>
            </a: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idx="1"/>
          </p:nvPr>
        </p:nvSpPr>
        <p:spPr/>
        <p:txBody>
          <a:bodyPr>
            <a:normAutofit fontScale="70000" lnSpcReduction="20000"/>
          </a:bodyPr>
          <a:lstStyle/>
          <a:p>
            <a:pPr marL="0" indent="0">
              <a:buNone/>
            </a:pPr>
            <a:r>
              <a:rPr lang="en-US" sz="1800" b="1" i="0" u="sng" strike="noStrike" baseline="0" dirty="0">
                <a:solidFill>
                  <a:schemeClr val="tx1"/>
                </a:solidFill>
                <a:latin typeface="Calibri" panose="020F0502020204030204" pitchFamily="34" charset="0"/>
              </a:rPr>
              <a:t>Current practices: </a:t>
            </a:r>
            <a:r>
              <a:rPr lang="en-US" sz="1800" i="0" strike="noStrike" baseline="0" dirty="0">
                <a:solidFill>
                  <a:schemeClr val="tx1"/>
                </a:solidFill>
                <a:latin typeface="Calibri" panose="020F0502020204030204" pitchFamily="34" charset="0"/>
              </a:rPr>
              <a:t>our current practices consist of making sure that all of our current customers are receiving a survey and a follow up call after every appointment. By doing this we are insuring that if there are any issues with the service of their vehicle we can find away to fix </a:t>
            </a:r>
            <a:r>
              <a:rPr lang="en-US" dirty="0">
                <a:solidFill>
                  <a:schemeClr val="tx1"/>
                </a:solidFill>
                <a:latin typeface="Calibri" panose="020F0502020204030204" pitchFamily="34" charset="0"/>
              </a:rPr>
              <a:t>the issue as soon as possible. We are currently using social media as a marketing tool to not only promote the service department but the dealership as whole. We also use it to talk about any new service specials we are having as an attempt to obtain new service customers. </a:t>
            </a:r>
            <a:endParaRPr lang="en-US" sz="1800" b="1" i="0" u="sng" strike="noStrike" baseline="0" dirty="0">
              <a:solidFill>
                <a:schemeClr val="tx1"/>
              </a:solidFill>
              <a:latin typeface="Calibri" panose="020F0502020204030204" pitchFamily="34" charset="0"/>
            </a:endParaRPr>
          </a:p>
          <a:p>
            <a:pPr marL="0" indent="0">
              <a:buNone/>
            </a:pPr>
            <a:r>
              <a:rPr lang="en-US" b="1" u="sng" dirty="0">
                <a:solidFill>
                  <a:schemeClr val="tx1"/>
                </a:solidFill>
                <a:latin typeface="Calibri" panose="020F0502020204030204" pitchFamily="34" charset="0"/>
              </a:rPr>
              <a:t>Goals for Improvement: </a:t>
            </a:r>
            <a:r>
              <a:rPr lang="en-US" dirty="0">
                <a:solidFill>
                  <a:schemeClr val="tx1"/>
                </a:solidFill>
                <a:latin typeface="Calibri" panose="020F0502020204030204" pitchFamily="34" charset="0"/>
              </a:rPr>
              <a:t>One major goal for improvement would be to make sure that every customer is receiving a follow up call after every appointment. This practice is currently in place at the moment but our major concern is we do not have a way of tracking whether the writers and service manager are doing it at 100% efficiency. Another goal for improvement would be to advertise more on social media than we currently are. We are currently doing 1 video ad per month talking about the service department and current specials. I think an obtainable goal would be to do 1 per week. Whether its talking about service specials or service department walk throughs promoting the staff friendliness and convenience of doing service at our store.</a:t>
            </a:r>
            <a:endParaRPr lang="en-US" b="1" u="sng" dirty="0">
              <a:solidFill>
                <a:schemeClr val="tx1"/>
              </a:solidFill>
              <a:latin typeface="Calibri" panose="020F0502020204030204" pitchFamily="34" charset="0"/>
            </a:endParaRPr>
          </a:p>
          <a:p>
            <a:pPr marL="0" indent="0">
              <a:buNone/>
            </a:pPr>
            <a:r>
              <a:rPr lang="en-US" sz="1800" b="1" i="0" u="sng" strike="noStrike" baseline="0" dirty="0">
                <a:solidFill>
                  <a:schemeClr val="tx1"/>
                </a:solidFill>
                <a:latin typeface="Calibri" panose="020F0502020204030204" pitchFamily="34" charset="0"/>
              </a:rPr>
              <a:t>Plans to achieve your goals : </a:t>
            </a:r>
            <a:r>
              <a:rPr lang="en-US" sz="1800" i="0" strike="noStrike" baseline="0" dirty="0">
                <a:solidFill>
                  <a:schemeClr val="tx1"/>
                </a:solidFill>
                <a:latin typeface="Calibri" panose="020F0502020204030204" pitchFamily="34" charset="0"/>
              </a:rPr>
              <a:t>Doing morning meetings to make sure all service staff is reminded of the goals we are trying to achieve. Reminding them daily about follow up calls to insure customer satisfaction and end of day meetings before everyone leaves to </a:t>
            </a:r>
            <a:r>
              <a:rPr lang="en-US" dirty="0">
                <a:solidFill>
                  <a:schemeClr val="tx1"/>
                </a:solidFill>
                <a:latin typeface="Calibri" panose="020F0502020204030204" pitchFamily="34" charset="0"/>
              </a:rPr>
              <a:t>make sure all follow up calls were made. Another plan will be to set aside 1 hour every Monday to create a social media advertisement about this weeks specials so that we can try and boost our service traffic and obtain new clients.</a:t>
            </a:r>
            <a:endParaRPr lang="en-US" sz="1800" b="1" i="0" u="sng" strike="noStrike" baseline="0" dirty="0">
              <a:solidFill>
                <a:schemeClr val="tx1"/>
              </a:solidFill>
              <a:latin typeface="Calibri" panose="020F0502020204030204" pitchFamily="34" charset="0"/>
            </a:endParaRPr>
          </a:p>
          <a:p>
            <a:pPr marL="0" indent="0">
              <a:buNone/>
            </a:pPr>
            <a:r>
              <a:rPr lang="en-US" sz="1800" b="1" i="0" u="sng" strike="noStrike" baseline="0" dirty="0">
                <a:solidFill>
                  <a:schemeClr val="tx1"/>
                </a:solidFill>
                <a:latin typeface="Calibri" panose="020F0502020204030204" pitchFamily="34" charset="0"/>
              </a:rPr>
              <a:t>Plans to evaluate your changes : </a:t>
            </a:r>
            <a:r>
              <a:rPr lang="en-US" sz="1800" i="0" strike="noStrike" baseline="0" dirty="0">
                <a:solidFill>
                  <a:schemeClr val="tx1"/>
                </a:solidFill>
                <a:latin typeface="Calibri" panose="020F0502020204030204" pitchFamily="34" charset="0"/>
              </a:rPr>
              <a:t>The best way to evaluate the changes that will be made is to make sure that I am involved in both of the daily meetings and the weekly advertising whether its promoting the specials myself or just making sure I am involved.</a:t>
            </a:r>
            <a:endParaRPr lang="en-US" sz="1800" b="1" i="0" u="sng" strike="noStrike" baseline="0" dirty="0">
              <a:solidFill>
                <a:schemeClr val="tx1"/>
              </a:solidFill>
              <a:latin typeface="Calibri" panose="020F0502020204030204" pitchFamily="34" charset="0"/>
            </a:endParaRPr>
          </a:p>
          <a:p>
            <a:endParaRPr lang="en-US" dirty="0"/>
          </a:p>
        </p:txBody>
      </p:sp>
    </p:spTree>
    <p:extLst>
      <p:ext uri="{BB962C8B-B14F-4D97-AF65-F5344CB8AC3E}">
        <p14:creationId xmlns:p14="http://schemas.microsoft.com/office/powerpoint/2010/main" val="292436335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sz="1800" b="0" i="0" u="none" strike="noStrike" baseline="0" dirty="0">
                <a:solidFill>
                  <a:srgbClr val="000000"/>
                </a:solidFill>
                <a:latin typeface="Calibri" panose="020F0502020204030204" pitchFamily="34" charset="0"/>
              </a:rPr>
              <a:t> </a:t>
            </a:r>
            <a:r>
              <a:rPr lang="en-US" b="1" i="0" u="none" strike="noStrike" baseline="0" dirty="0">
                <a:solidFill>
                  <a:srgbClr val="221E1F"/>
                </a:solidFill>
                <a:latin typeface="Calibri" panose="020F0502020204030204" pitchFamily="34" charset="0"/>
              </a:rPr>
              <a:t>Analyze Cost of Labor </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2"/>
          </p:nvPr>
        </p:nvSpPr>
        <p:spPr>
          <a:xfrm>
            <a:off x="497945" y="1372658"/>
            <a:ext cx="6004455" cy="4875741"/>
          </a:xfrm>
        </p:spPr>
        <p:txBody>
          <a:bodyPr>
            <a:normAutofit fontScale="55000" lnSpcReduction="20000"/>
          </a:bodyPr>
          <a:lstStyle/>
          <a:p>
            <a:pPr algn="l"/>
            <a:endParaRPr lang="en-US" sz="1800" b="0" i="0" u="none" strike="noStrike" baseline="0" dirty="0">
              <a:solidFill>
                <a:srgbClr val="000000"/>
              </a:solidFill>
              <a:latin typeface="Calibri" panose="020F0502020204030204" pitchFamily="34" charset="0"/>
            </a:endParaRPr>
          </a:p>
          <a:p>
            <a:r>
              <a:rPr lang="en-US" sz="2000" b="1" i="0" u="sng" strike="noStrike" baseline="0" dirty="0">
                <a:solidFill>
                  <a:srgbClr val="221E1F"/>
                </a:solidFill>
                <a:latin typeface="Calibri" panose="020F0502020204030204" pitchFamily="34" charset="0"/>
              </a:rPr>
              <a:t>Current practices: </a:t>
            </a:r>
            <a:r>
              <a:rPr lang="en-US" sz="2000" i="0" strike="noStrike" baseline="0" dirty="0">
                <a:solidFill>
                  <a:srgbClr val="221E1F"/>
                </a:solidFill>
                <a:latin typeface="Calibri" panose="020F0502020204030204" pitchFamily="34" charset="0"/>
              </a:rPr>
              <a:t>we currently have the lowest door rate in a 50 mile radius and I believe that this is one major reason that our Gross percent of sales is below NADA guide of 76%</a:t>
            </a:r>
            <a:r>
              <a:rPr lang="en-US" sz="2000" b="1" u="sng" dirty="0">
                <a:solidFill>
                  <a:srgbClr val="221E1F"/>
                </a:solidFill>
                <a:latin typeface="Calibri" panose="020F0502020204030204" pitchFamily="34" charset="0"/>
              </a:rPr>
              <a:t>. </a:t>
            </a:r>
            <a:r>
              <a:rPr lang="en-US" sz="2000" dirty="0">
                <a:solidFill>
                  <a:srgbClr val="221E1F"/>
                </a:solidFill>
                <a:latin typeface="Calibri" panose="020F0502020204030204" pitchFamily="34" charset="0"/>
              </a:rPr>
              <a:t>We also do not have a parts runner at the moment and this is affecting the proficiency of the techs and the shop. </a:t>
            </a:r>
            <a:endParaRPr lang="en-US" sz="2000" b="1" i="0" u="sng" strike="noStrike" baseline="0" dirty="0">
              <a:solidFill>
                <a:srgbClr val="221E1F"/>
              </a:solidFill>
              <a:latin typeface="Calibri" panose="020F0502020204030204" pitchFamily="34" charset="0"/>
            </a:endParaRPr>
          </a:p>
          <a:p>
            <a:r>
              <a:rPr lang="en-US" sz="2000" b="1" i="0" u="sng" strike="noStrike" baseline="0" dirty="0">
                <a:solidFill>
                  <a:srgbClr val="221E1F"/>
                </a:solidFill>
                <a:latin typeface="Calibri" panose="020F0502020204030204" pitchFamily="34" charset="0"/>
              </a:rPr>
              <a:t>Goals for improvement : </a:t>
            </a:r>
            <a:r>
              <a:rPr lang="en-US" sz="2000" i="0" strike="noStrike" baseline="0" dirty="0">
                <a:solidFill>
                  <a:srgbClr val="221E1F"/>
                </a:solidFill>
                <a:latin typeface="Calibri" panose="020F0502020204030204" pitchFamily="34" charset="0"/>
              </a:rPr>
              <a:t>First implementation that we are currently working on is to raise our door rate to compete in the market but still have the cheapest labor. We are currently at 140 for gas and 160 for diesel. Our closest competitor is currently at 170 for gas and 185 for diesel.  In order to</a:t>
            </a:r>
            <a:r>
              <a:rPr lang="en-US" sz="2000" dirty="0">
                <a:solidFill>
                  <a:srgbClr val="221E1F"/>
                </a:solidFill>
                <a:latin typeface="Calibri" panose="020F0502020204030204" pitchFamily="34" charset="0"/>
              </a:rPr>
              <a:t> increase our gross profit and still be the best price in our market we raised gas to 160 and diesel to 180.  The next implementation is to turn our 2</a:t>
            </a:r>
            <a:r>
              <a:rPr lang="en-US" sz="2000" baseline="30000" dirty="0">
                <a:solidFill>
                  <a:srgbClr val="221E1F"/>
                </a:solidFill>
                <a:latin typeface="Calibri" panose="020F0502020204030204" pitchFamily="34" charset="0"/>
              </a:rPr>
              <a:t>nd</a:t>
            </a:r>
            <a:r>
              <a:rPr lang="en-US" sz="2000" dirty="0">
                <a:solidFill>
                  <a:srgbClr val="221E1F"/>
                </a:solidFill>
                <a:latin typeface="Calibri" panose="020F0502020204030204" pitchFamily="34" charset="0"/>
              </a:rPr>
              <a:t> parts counter person into a parts runner and  incentivize him based off of tech proficiency at the end of the month. Since I am on the variable side of things I will make sure that my internals are all upfitted with more parts and accessories based off of what our market demands. </a:t>
            </a:r>
            <a:endParaRPr lang="en-US" sz="2000" b="1" i="0" u="sng" strike="noStrike" baseline="0" dirty="0">
              <a:solidFill>
                <a:srgbClr val="221E1F"/>
              </a:solidFill>
              <a:latin typeface="Calibri" panose="020F0502020204030204" pitchFamily="34" charset="0"/>
            </a:endParaRPr>
          </a:p>
          <a:p>
            <a:r>
              <a:rPr lang="en-US" sz="2000" b="1" i="0" u="sng" strike="noStrike" baseline="0" dirty="0">
                <a:solidFill>
                  <a:srgbClr val="221E1F"/>
                </a:solidFill>
                <a:latin typeface="Calibri" panose="020F0502020204030204" pitchFamily="34" charset="0"/>
              </a:rPr>
              <a:t>Plans to achieve your goals : </a:t>
            </a:r>
            <a:r>
              <a:rPr lang="en-US" sz="2000" i="0" strike="noStrike" baseline="0" dirty="0">
                <a:solidFill>
                  <a:srgbClr val="221E1F"/>
                </a:solidFill>
                <a:latin typeface="Calibri" panose="020F0502020204030204" pitchFamily="34" charset="0"/>
              </a:rPr>
              <a:t>First plan to achieve our goals is to make sure that during our daily brief meetings we make sure that all service and parts staff knows exactly what our daily, weekly, monthly and yearly goals are. We will also implement monthly training on how to handle objections from the labor increase and overall general sales training so we can eliminate more of our 1 line ROs. By incentivizing our parts counter person for tech proficiency this will monitor how well he does his job and will motivate him to hit his goals and make sure techs have the right parts at the right time . </a:t>
            </a:r>
            <a:endParaRPr lang="en-US" sz="2000" b="1" i="0" u="sng" strike="noStrike" baseline="0" dirty="0">
              <a:solidFill>
                <a:srgbClr val="221E1F"/>
              </a:solidFill>
              <a:latin typeface="Calibri" panose="020F0502020204030204" pitchFamily="34" charset="0"/>
            </a:endParaRPr>
          </a:p>
          <a:p>
            <a:r>
              <a:rPr lang="en-US" sz="2000" b="1" i="0" u="sng" strike="noStrike" baseline="0" dirty="0">
                <a:solidFill>
                  <a:srgbClr val="221E1F"/>
                </a:solidFill>
                <a:latin typeface="Calibri" panose="020F0502020204030204" pitchFamily="34" charset="0"/>
              </a:rPr>
              <a:t>Plans to evaluate your changes : </a:t>
            </a:r>
            <a:r>
              <a:rPr lang="en-US" sz="2000" i="0" strike="noStrike" baseline="0" dirty="0">
                <a:solidFill>
                  <a:srgbClr val="221E1F"/>
                </a:solidFill>
                <a:latin typeface="Calibri" panose="020F0502020204030204" pitchFamily="34" charset="0"/>
              </a:rPr>
              <a:t>we will have weekly meetings that will focus on our travel rates and we will compare previous year and month sales to truly monitor how the staff is improving. We will also calculate tech proficiency a couple times a month to show our parts runner where he currently Is at and where he needs to be to maximize his incentive. On the variable side we will make sure that  we have at least one or two units with upfits on the lot at all time or based off of what the market is demanding. When we upfit a unit we will make sure that the vehicle is visible to all service customers with prices on each upfit in an attempt to sale more P&amp;A’s and labor. We came to the conclusion that we do not need to make any changes to tech pay but we do need to improve management of which tech is working on which job  </a:t>
            </a:r>
            <a:endParaRPr lang="en-US" sz="2000" b="1" i="0" u="sng" strike="noStrike" baseline="0" dirty="0">
              <a:solidFill>
                <a:srgbClr val="221E1F"/>
              </a:solidFill>
              <a:latin typeface="Calibri" panose="020F0502020204030204" pitchFamily="34" charset="0"/>
            </a:endParaRPr>
          </a:p>
          <a:p>
            <a:endParaRPr lang="en-US" dirty="0"/>
          </a:p>
        </p:txBody>
      </p:sp>
      <p:graphicFrame>
        <p:nvGraphicFramePr>
          <p:cNvPr id="5" name="Table 4">
            <a:extLst>
              <a:ext uri="{FF2B5EF4-FFF2-40B4-BE49-F238E27FC236}">
                <a16:creationId xmlns:a16="http://schemas.microsoft.com/office/drawing/2014/main" id="{6B71C32B-6474-28FF-3E91-D51295B47ECC}"/>
              </a:ext>
            </a:extLst>
          </p:cNvPr>
          <p:cNvGraphicFramePr>
            <a:graphicFrameLocks noGrp="1"/>
          </p:cNvGraphicFramePr>
          <p:nvPr>
            <p:extLst>
              <p:ext uri="{D42A27DB-BD31-4B8C-83A1-F6EECF244321}">
                <p14:modId xmlns:p14="http://schemas.microsoft.com/office/powerpoint/2010/main" val="2392351495"/>
              </p:ext>
            </p:extLst>
          </p:nvPr>
        </p:nvGraphicFramePr>
        <p:xfrm>
          <a:off x="6679099" y="80038"/>
          <a:ext cx="5189803" cy="3860798"/>
        </p:xfrm>
        <a:graphic>
          <a:graphicData uri="http://schemas.openxmlformats.org/drawingml/2006/table">
            <a:tbl>
              <a:tblPr/>
              <a:tblGrid>
                <a:gridCol w="615088">
                  <a:extLst>
                    <a:ext uri="{9D8B030D-6E8A-4147-A177-3AD203B41FA5}">
                      <a16:colId xmlns:a16="http://schemas.microsoft.com/office/drawing/2014/main" val="3733551266"/>
                    </a:ext>
                  </a:extLst>
                </a:gridCol>
                <a:gridCol w="1153289">
                  <a:extLst>
                    <a:ext uri="{9D8B030D-6E8A-4147-A177-3AD203B41FA5}">
                      <a16:colId xmlns:a16="http://schemas.microsoft.com/office/drawing/2014/main" val="715525102"/>
                    </a:ext>
                  </a:extLst>
                </a:gridCol>
                <a:gridCol w="1178919">
                  <a:extLst>
                    <a:ext uri="{9D8B030D-6E8A-4147-A177-3AD203B41FA5}">
                      <a16:colId xmlns:a16="http://schemas.microsoft.com/office/drawing/2014/main" val="3648840939"/>
                    </a:ext>
                  </a:extLst>
                </a:gridCol>
                <a:gridCol w="1012331">
                  <a:extLst>
                    <a:ext uri="{9D8B030D-6E8A-4147-A177-3AD203B41FA5}">
                      <a16:colId xmlns:a16="http://schemas.microsoft.com/office/drawing/2014/main" val="3801425899"/>
                    </a:ext>
                  </a:extLst>
                </a:gridCol>
                <a:gridCol w="615088">
                  <a:extLst>
                    <a:ext uri="{9D8B030D-6E8A-4147-A177-3AD203B41FA5}">
                      <a16:colId xmlns:a16="http://schemas.microsoft.com/office/drawing/2014/main" val="644589883"/>
                    </a:ext>
                  </a:extLst>
                </a:gridCol>
                <a:gridCol w="615088">
                  <a:extLst>
                    <a:ext uri="{9D8B030D-6E8A-4147-A177-3AD203B41FA5}">
                      <a16:colId xmlns:a16="http://schemas.microsoft.com/office/drawing/2014/main" val="1601657951"/>
                    </a:ext>
                  </a:extLst>
                </a:gridCol>
              </a:tblGrid>
              <a:tr h="1026372">
                <a:tc>
                  <a:txBody>
                    <a:bodyPr/>
                    <a:lstStyle/>
                    <a:p>
                      <a:pPr algn="l" fontAlgn="b"/>
                      <a:r>
                        <a:rPr lang="en-US" sz="1100" b="0" i="0" u="none" strike="noStrike" dirty="0">
                          <a:solidFill>
                            <a:srgbClr val="000000"/>
                          </a:solidFill>
                          <a:effectLst/>
                          <a:highlight>
                            <a:srgbClr val="4472C4"/>
                          </a:highlight>
                          <a:latin typeface="Calibri" panose="020F0502020204030204" pitchFamily="34" charset="0"/>
                        </a:rPr>
                        <a:t> </a:t>
                      </a:r>
                    </a:p>
                  </a:txBody>
                  <a:tcPr marL="6350" marR="6350" marT="6350" marB="0" anchor="b">
                    <a:lnL>
                      <a:noFill/>
                    </a:lnL>
                    <a:lnR>
                      <a:noFill/>
                    </a:lnR>
                    <a:lnT w="12700" cap="flat" cmpd="sng" algn="ctr">
                      <a:solidFill>
                        <a:srgbClr val="000000"/>
                      </a:solidFill>
                      <a:prstDash val="solid"/>
                      <a:round/>
                      <a:headEnd type="none" w="med" len="med"/>
                      <a:tailEnd type="none" w="med" len="med"/>
                    </a:lnT>
                    <a:lnB>
                      <a:noFill/>
                    </a:lnB>
                    <a:solidFill>
                      <a:srgbClr val="4472C4"/>
                    </a:solidFill>
                  </a:tcPr>
                </a:tc>
                <a:tc>
                  <a:txBody>
                    <a:bodyPr/>
                    <a:lstStyle/>
                    <a:p>
                      <a:pPr algn="ctr" fontAlgn="b"/>
                      <a:r>
                        <a:rPr lang="en-US" sz="1000" b="0" i="0" u="none" strike="noStrike" dirty="0">
                          <a:solidFill>
                            <a:srgbClr val="FFFFFF"/>
                          </a:solidFill>
                          <a:effectLst/>
                          <a:highlight>
                            <a:srgbClr val="4472C4"/>
                          </a:highlight>
                          <a:latin typeface="Arial" panose="020B0604020202020204" pitchFamily="34" charset="0"/>
                        </a:rPr>
                        <a:t>Category</a:t>
                      </a:r>
                    </a:p>
                  </a:txBody>
                  <a:tcPr marL="6350" marR="6350" marT="6350" marB="0"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ctr" fontAlgn="b"/>
                      <a:r>
                        <a:rPr lang="en-US" sz="1000" b="0" i="0" u="none" strike="noStrike" dirty="0">
                          <a:solidFill>
                            <a:srgbClr val="FFFFFF"/>
                          </a:solidFill>
                          <a:effectLst/>
                          <a:highlight>
                            <a:srgbClr val="4472C4"/>
                          </a:highlight>
                          <a:latin typeface="Arial" panose="020B0604020202020204" pitchFamily="34" charset="0"/>
                        </a:rPr>
                        <a:t>Sales</a:t>
                      </a:r>
                    </a:p>
                  </a:txBody>
                  <a:tcPr marL="6350" marR="6350" marT="6350" marB="0"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ctr" fontAlgn="b"/>
                      <a:r>
                        <a:rPr lang="en-US" sz="1000" b="0" i="0" u="none" strike="noStrike" dirty="0">
                          <a:solidFill>
                            <a:srgbClr val="FFFFFF"/>
                          </a:solidFill>
                          <a:effectLst/>
                          <a:highlight>
                            <a:srgbClr val="4472C4"/>
                          </a:highlight>
                          <a:latin typeface="Arial" panose="020B0604020202020204" pitchFamily="34" charset="0"/>
                        </a:rPr>
                        <a:t>Gross</a:t>
                      </a:r>
                    </a:p>
                  </a:txBody>
                  <a:tcPr marL="6350" marR="6350" marT="6350" marB="0"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ctr" fontAlgn="b"/>
                      <a:r>
                        <a:rPr lang="en-US" sz="1000" b="0" i="0" u="none" strike="noStrike">
                          <a:solidFill>
                            <a:srgbClr val="FFFFFF"/>
                          </a:solidFill>
                          <a:effectLst/>
                          <a:highlight>
                            <a:srgbClr val="4472C4"/>
                          </a:highlight>
                          <a:latin typeface="Arial" panose="020B0604020202020204" pitchFamily="34" charset="0"/>
                        </a:rPr>
                        <a:t>Gross as % of Sales</a:t>
                      </a:r>
                    </a:p>
                  </a:txBody>
                  <a:tcPr marL="6350" marR="6350" marT="6350" marB="0"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ctr" fontAlgn="b"/>
                      <a:r>
                        <a:rPr lang="en-US" sz="800" b="0" i="0" u="none" strike="noStrike">
                          <a:solidFill>
                            <a:srgbClr val="FFFFFF"/>
                          </a:solidFill>
                          <a:effectLst/>
                          <a:highlight>
                            <a:srgbClr val="4472C4"/>
                          </a:highlight>
                          <a:latin typeface="Arial" panose="020B0604020202020204" pitchFamily="34" charset="0"/>
                        </a:rPr>
                        <a:t>%Sales Contribution</a:t>
                      </a:r>
                    </a:p>
                  </a:txBody>
                  <a:tcPr marL="6350" marR="6350" marT="6350" marB="0"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extLst>
                  <a:ext uri="{0D108BD9-81ED-4DB2-BD59-A6C34878D82A}">
                    <a16:rowId xmlns:a16="http://schemas.microsoft.com/office/drawing/2014/main" val="3416188412"/>
                  </a:ext>
                </a:extLst>
              </a:tr>
              <a:tr h="306978">
                <a:tc>
                  <a:txBody>
                    <a:bodyPr/>
                    <a:lstStyle/>
                    <a:p>
                      <a:pPr algn="l" fontAlgn="b"/>
                      <a:r>
                        <a:rPr lang="en-US" sz="1100" b="0" i="0" u="none" strike="noStrike">
                          <a:solidFill>
                            <a:srgbClr val="000000"/>
                          </a:solidFill>
                          <a:effectLst/>
                          <a:highlight>
                            <a:srgbClr val="4472C4"/>
                          </a:highlight>
                          <a:latin typeface="Calibri" panose="020F0502020204030204" pitchFamily="34" charset="0"/>
                        </a:rPr>
                        <a:t> </a:t>
                      </a:r>
                    </a:p>
                  </a:txBody>
                  <a:tcPr marL="6350" marR="6350" marT="6350" marB="0" anchor="b">
                    <a:lnL>
                      <a:noFill/>
                    </a:lnL>
                    <a:lnR>
                      <a:noFill/>
                    </a:lnR>
                    <a:lnT>
                      <a:noFill/>
                    </a:lnT>
                    <a:lnB>
                      <a:noFill/>
                    </a:lnB>
                    <a:solidFill>
                      <a:srgbClr val="4472C4"/>
                    </a:solidFill>
                  </a:tcPr>
                </a:tc>
                <a:tc>
                  <a:txBody>
                    <a:bodyPr/>
                    <a:lstStyle/>
                    <a:p>
                      <a:pPr algn="l" fontAlgn="b"/>
                      <a:r>
                        <a:rPr lang="en-US" sz="1100" b="0" i="0" u="none" strike="noStrike">
                          <a:solidFill>
                            <a:srgbClr val="000000"/>
                          </a:solidFill>
                          <a:effectLst/>
                          <a:latin typeface="Calibri" panose="020F0502020204030204" pitchFamily="34" charset="0"/>
                        </a:rPr>
                        <a:t>Customer Car</a:t>
                      </a:r>
                    </a:p>
                  </a:txBody>
                  <a:tcPr marL="6350" marR="6350" marT="6350" marB="0"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100" b="0" i="0" u="none" strike="noStrike">
                          <a:solidFill>
                            <a:srgbClr val="000000"/>
                          </a:solidFill>
                          <a:effectLst/>
                          <a:latin typeface="Calibri" panose="020F0502020204030204" pitchFamily="34" charset="0"/>
                        </a:rPr>
                        <a:t> $                   36,636 </a:t>
                      </a:r>
                    </a:p>
                  </a:txBody>
                  <a:tcPr marL="6350" marR="6350" marT="635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100" b="0" i="0" u="none" strike="noStrike">
                          <a:solidFill>
                            <a:srgbClr val="000000"/>
                          </a:solidFill>
                          <a:effectLst/>
                          <a:latin typeface="Calibri" panose="020F0502020204030204" pitchFamily="34" charset="0"/>
                        </a:rPr>
                        <a:t> $              24,136 </a:t>
                      </a:r>
                    </a:p>
                  </a:txBody>
                  <a:tcPr marL="6350" marR="6350" marT="635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1100" b="0" i="0" u="none" strike="noStrike">
                          <a:solidFill>
                            <a:srgbClr val="000000"/>
                          </a:solidFill>
                          <a:effectLst/>
                          <a:highlight>
                            <a:srgbClr val="FFFF00"/>
                          </a:highlight>
                          <a:latin typeface="Calibri" panose="020F0502020204030204" pitchFamily="34" charset="0"/>
                        </a:rPr>
                        <a:t>65.88%</a:t>
                      </a:r>
                    </a:p>
                  </a:txBody>
                  <a:tcPr marL="6350" marR="6350" marT="635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1100" b="0" i="0" u="none" strike="noStrike">
                          <a:solidFill>
                            <a:srgbClr val="000000"/>
                          </a:solidFill>
                          <a:effectLst/>
                          <a:highlight>
                            <a:srgbClr val="FFFF00"/>
                          </a:highlight>
                          <a:latin typeface="Calibri" panose="020F0502020204030204" pitchFamily="34" charset="0"/>
                        </a:rPr>
                        <a:t>44.63%</a:t>
                      </a:r>
                    </a:p>
                  </a:txBody>
                  <a:tcPr marL="6350" marR="6350" marT="635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2645349883"/>
                  </a:ext>
                </a:extLst>
              </a:tr>
              <a:tr h="317210">
                <a:tc>
                  <a:txBody>
                    <a:bodyPr/>
                    <a:lstStyle/>
                    <a:p>
                      <a:pPr algn="l" fontAlgn="b"/>
                      <a:r>
                        <a:rPr lang="en-US" sz="1100" b="0" i="0" u="none" strike="noStrike">
                          <a:solidFill>
                            <a:srgbClr val="000000"/>
                          </a:solidFill>
                          <a:effectLst/>
                          <a:highlight>
                            <a:srgbClr val="4472C4"/>
                          </a:highlight>
                          <a:latin typeface="Calibri" panose="020F0502020204030204" pitchFamily="34" charset="0"/>
                        </a:rPr>
                        <a:t> </a:t>
                      </a:r>
                    </a:p>
                  </a:txBody>
                  <a:tcPr marL="6350" marR="6350" marT="6350" marB="0" anchor="b">
                    <a:lnL>
                      <a:noFill/>
                    </a:lnL>
                    <a:lnR>
                      <a:noFill/>
                    </a:lnR>
                    <a:lnT>
                      <a:noFill/>
                    </a:lnT>
                    <a:lnB>
                      <a:noFill/>
                    </a:lnB>
                    <a:solidFill>
                      <a:srgbClr val="4472C4"/>
                    </a:solidFill>
                  </a:tcPr>
                </a:tc>
                <a:tc>
                  <a:txBody>
                    <a:bodyPr/>
                    <a:lstStyle/>
                    <a:p>
                      <a:pPr algn="l" fontAlgn="b"/>
                      <a:r>
                        <a:rPr lang="en-US" sz="1100" b="0" i="0" u="none" strike="noStrike">
                          <a:solidFill>
                            <a:srgbClr val="000000"/>
                          </a:solidFill>
                          <a:effectLst/>
                          <a:latin typeface="Calibri" panose="020F0502020204030204" pitchFamily="34" charset="0"/>
                        </a:rPr>
                        <a:t>Customer </a:t>
                      </a:r>
                    </a:p>
                  </a:txBody>
                  <a:tcPr marL="6350" marR="6350" marT="6350" marB="0"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100" b="0" i="0" u="none" strike="noStrike">
                          <a:solidFill>
                            <a:srgbClr val="000000"/>
                          </a:solidFill>
                          <a:effectLst/>
                          <a:latin typeface="Calibri" panose="020F0502020204030204" pitchFamily="34" charset="0"/>
                        </a:rPr>
                        <a:t>   </a:t>
                      </a:r>
                    </a:p>
                  </a:txBody>
                  <a:tcPr marL="6350" marR="6350" marT="635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100" b="0" i="0" u="none" strike="noStrike">
                          <a:solidFill>
                            <a:srgbClr val="000000"/>
                          </a:solidFill>
                          <a:effectLst/>
                          <a:latin typeface="Calibri" panose="020F0502020204030204" pitchFamily="34" charset="0"/>
                        </a:rPr>
                        <a:t>   </a:t>
                      </a:r>
                    </a:p>
                  </a:txBody>
                  <a:tcPr marL="6350" marR="6350" marT="635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1100" b="0" i="0" u="none" strike="noStrike">
                          <a:solidFill>
                            <a:srgbClr val="000000"/>
                          </a:solidFill>
                          <a:effectLst/>
                          <a:highlight>
                            <a:srgbClr val="FFFF00"/>
                          </a:highlight>
                          <a:latin typeface="Calibri" panose="020F0502020204030204" pitchFamily="34" charset="0"/>
                        </a:rPr>
                        <a:t>0%</a:t>
                      </a:r>
                    </a:p>
                  </a:txBody>
                  <a:tcPr marL="6350" marR="6350" marT="635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1100" b="0" i="0" u="none" strike="noStrike">
                          <a:solidFill>
                            <a:srgbClr val="000000"/>
                          </a:solidFill>
                          <a:effectLst/>
                          <a:highlight>
                            <a:srgbClr val="FFFF00"/>
                          </a:highlight>
                          <a:latin typeface="Calibri" panose="020F0502020204030204" pitchFamily="34" charset="0"/>
                        </a:rPr>
                        <a:t>0%</a:t>
                      </a:r>
                    </a:p>
                  </a:txBody>
                  <a:tcPr marL="6350" marR="6350" marT="635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1044679398"/>
                  </a:ext>
                </a:extLst>
              </a:tr>
              <a:tr h="317210">
                <a:tc>
                  <a:txBody>
                    <a:bodyPr/>
                    <a:lstStyle/>
                    <a:p>
                      <a:pPr algn="l" fontAlgn="b"/>
                      <a:r>
                        <a:rPr lang="en-US" sz="1100" b="0" i="0" u="none" strike="noStrike">
                          <a:solidFill>
                            <a:srgbClr val="000000"/>
                          </a:solidFill>
                          <a:effectLst/>
                          <a:highlight>
                            <a:srgbClr val="4472C4"/>
                          </a:highlight>
                          <a:latin typeface="Calibri" panose="020F0502020204030204" pitchFamily="34" charset="0"/>
                        </a:rPr>
                        <a:t> </a:t>
                      </a:r>
                    </a:p>
                  </a:txBody>
                  <a:tcPr marL="6350" marR="6350" marT="6350" marB="0" anchor="b">
                    <a:lnL>
                      <a:noFill/>
                    </a:lnL>
                    <a:lnR>
                      <a:noFill/>
                    </a:lnR>
                    <a:lnT>
                      <a:noFill/>
                    </a:lnT>
                    <a:lnB>
                      <a:noFill/>
                    </a:lnB>
                    <a:solidFill>
                      <a:srgbClr val="4472C4"/>
                    </a:solidFill>
                  </a:tcPr>
                </a:tc>
                <a:tc>
                  <a:txBody>
                    <a:bodyPr/>
                    <a:lstStyle/>
                    <a:p>
                      <a:pPr algn="l" fontAlgn="b"/>
                      <a:r>
                        <a:rPr lang="en-US" sz="1100" b="0" i="0" u="none" strike="noStrike">
                          <a:solidFill>
                            <a:srgbClr val="000000"/>
                          </a:solidFill>
                          <a:effectLst/>
                          <a:latin typeface="Calibri" panose="020F0502020204030204" pitchFamily="34" charset="0"/>
                        </a:rPr>
                        <a:t>Customer Other</a:t>
                      </a:r>
                    </a:p>
                  </a:txBody>
                  <a:tcPr marL="6350" marR="6350" marT="6350" marB="0"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100" b="0" i="0" u="none" strike="noStrike">
                          <a:solidFill>
                            <a:srgbClr val="000000"/>
                          </a:solidFill>
                          <a:effectLst/>
                          <a:latin typeface="Calibri" panose="020F0502020204030204" pitchFamily="34" charset="0"/>
                        </a:rPr>
                        <a:t>   </a:t>
                      </a:r>
                    </a:p>
                  </a:txBody>
                  <a:tcPr marL="6350" marR="6350" marT="635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100" b="0" i="0" u="none" strike="noStrike">
                          <a:solidFill>
                            <a:srgbClr val="000000"/>
                          </a:solidFill>
                          <a:effectLst/>
                          <a:latin typeface="Calibri" panose="020F0502020204030204" pitchFamily="34" charset="0"/>
                        </a:rPr>
                        <a:t>   </a:t>
                      </a:r>
                    </a:p>
                  </a:txBody>
                  <a:tcPr marL="6350" marR="6350" marT="635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1100" b="0" i="0" u="none" strike="noStrike">
                          <a:solidFill>
                            <a:srgbClr val="000000"/>
                          </a:solidFill>
                          <a:effectLst/>
                          <a:highlight>
                            <a:srgbClr val="FFFF00"/>
                          </a:highlight>
                          <a:latin typeface="Calibri" panose="020F0502020204030204" pitchFamily="34" charset="0"/>
                        </a:rPr>
                        <a:t>0%</a:t>
                      </a:r>
                    </a:p>
                  </a:txBody>
                  <a:tcPr marL="6350" marR="6350" marT="635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1100" b="0" i="0" u="none" strike="noStrike">
                          <a:solidFill>
                            <a:srgbClr val="000000"/>
                          </a:solidFill>
                          <a:effectLst/>
                          <a:highlight>
                            <a:srgbClr val="FFFF00"/>
                          </a:highlight>
                          <a:latin typeface="Calibri" panose="020F0502020204030204" pitchFamily="34" charset="0"/>
                        </a:rPr>
                        <a:t>0%</a:t>
                      </a:r>
                    </a:p>
                  </a:txBody>
                  <a:tcPr marL="6350" marR="6350" marT="635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2858204315"/>
                  </a:ext>
                </a:extLst>
              </a:tr>
              <a:tr h="317210">
                <a:tc>
                  <a:txBody>
                    <a:bodyPr/>
                    <a:lstStyle/>
                    <a:p>
                      <a:pPr algn="l" fontAlgn="b"/>
                      <a:r>
                        <a:rPr lang="en-US" sz="1100" b="0" i="0" u="none" strike="noStrike">
                          <a:solidFill>
                            <a:srgbClr val="000000"/>
                          </a:solidFill>
                          <a:effectLst/>
                          <a:highlight>
                            <a:srgbClr val="4472C4"/>
                          </a:highlight>
                          <a:latin typeface="Calibri" panose="020F0502020204030204" pitchFamily="34" charset="0"/>
                        </a:rPr>
                        <a:t> </a:t>
                      </a:r>
                    </a:p>
                  </a:txBody>
                  <a:tcPr marL="6350" marR="6350" marT="6350" marB="0" anchor="b">
                    <a:lnL>
                      <a:noFill/>
                    </a:lnL>
                    <a:lnR>
                      <a:noFill/>
                    </a:lnR>
                    <a:lnT>
                      <a:noFill/>
                    </a:lnT>
                    <a:lnB>
                      <a:noFill/>
                    </a:lnB>
                    <a:solidFill>
                      <a:srgbClr val="4472C4"/>
                    </a:solidFill>
                  </a:tcPr>
                </a:tc>
                <a:tc>
                  <a:txBody>
                    <a:bodyPr/>
                    <a:lstStyle/>
                    <a:p>
                      <a:pPr algn="l" fontAlgn="b"/>
                      <a:r>
                        <a:rPr lang="en-US" sz="1100" b="0" i="0" u="none" strike="noStrike">
                          <a:solidFill>
                            <a:srgbClr val="000000"/>
                          </a:solidFill>
                          <a:effectLst/>
                          <a:latin typeface="Calibri" panose="020F0502020204030204" pitchFamily="34" charset="0"/>
                        </a:rPr>
                        <a:t>Warranty</a:t>
                      </a:r>
                    </a:p>
                  </a:txBody>
                  <a:tcPr marL="6350" marR="6350" marT="6350" marB="0"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100" b="0" i="0" u="none" strike="noStrike">
                          <a:solidFill>
                            <a:srgbClr val="000000"/>
                          </a:solidFill>
                          <a:effectLst/>
                          <a:latin typeface="Calibri" panose="020F0502020204030204" pitchFamily="34" charset="0"/>
                        </a:rPr>
                        <a:t> $                   35,696 </a:t>
                      </a:r>
                    </a:p>
                  </a:txBody>
                  <a:tcPr marL="6350" marR="6350" marT="635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100" b="0" i="0" u="none" strike="noStrike">
                          <a:solidFill>
                            <a:srgbClr val="000000"/>
                          </a:solidFill>
                          <a:effectLst/>
                          <a:latin typeface="Calibri" panose="020F0502020204030204" pitchFamily="34" charset="0"/>
                        </a:rPr>
                        <a:t> $              23,837 </a:t>
                      </a:r>
                    </a:p>
                  </a:txBody>
                  <a:tcPr marL="6350" marR="6350" marT="635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1100" b="0" i="0" u="none" strike="noStrike">
                          <a:solidFill>
                            <a:srgbClr val="000000"/>
                          </a:solidFill>
                          <a:effectLst/>
                          <a:highlight>
                            <a:srgbClr val="FFFF00"/>
                          </a:highlight>
                          <a:latin typeface="Calibri" panose="020F0502020204030204" pitchFamily="34" charset="0"/>
                        </a:rPr>
                        <a:t>66.78%</a:t>
                      </a:r>
                    </a:p>
                  </a:txBody>
                  <a:tcPr marL="6350" marR="6350" marT="635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1100" b="0" i="0" u="none" strike="noStrike">
                          <a:solidFill>
                            <a:srgbClr val="000000"/>
                          </a:solidFill>
                          <a:effectLst/>
                          <a:highlight>
                            <a:srgbClr val="FFFF00"/>
                          </a:highlight>
                          <a:latin typeface="Calibri" panose="020F0502020204030204" pitchFamily="34" charset="0"/>
                        </a:rPr>
                        <a:t>43.49%</a:t>
                      </a:r>
                    </a:p>
                  </a:txBody>
                  <a:tcPr marL="6350" marR="6350" marT="635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3083337484"/>
                  </a:ext>
                </a:extLst>
              </a:tr>
              <a:tr h="317210">
                <a:tc>
                  <a:txBody>
                    <a:bodyPr/>
                    <a:lstStyle/>
                    <a:p>
                      <a:pPr algn="l" fontAlgn="b"/>
                      <a:r>
                        <a:rPr lang="en-US" sz="1100" b="0" i="0" u="none" strike="noStrike">
                          <a:solidFill>
                            <a:srgbClr val="000000"/>
                          </a:solidFill>
                          <a:effectLst/>
                          <a:highlight>
                            <a:srgbClr val="4472C4"/>
                          </a:highlight>
                          <a:latin typeface="Calibri" panose="020F0502020204030204" pitchFamily="34" charset="0"/>
                        </a:rPr>
                        <a:t> </a:t>
                      </a:r>
                    </a:p>
                  </a:txBody>
                  <a:tcPr marL="6350" marR="6350" marT="6350" marB="0" anchor="b">
                    <a:lnL>
                      <a:noFill/>
                    </a:lnL>
                    <a:lnR>
                      <a:noFill/>
                    </a:lnR>
                    <a:lnT>
                      <a:noFill/>
                    </a:lnT>
                    <a:lnB>
                      <a:noFill/>
                    </a:lnB>
                    <a:solidFill>
                      <a:srgbClr val="4472C4"/>
                    </a:solidFill>
                  </a:tcPr>
                </a:tc>
                <a:tc>
                  <a:txBody>
                    <a:bodyPr/>
                    <a:lstStyle/>
                    <a:p>
                      <a:pPr algn="l" fontAlgn="b"/>
                      <a:r>
                        <a:rPr lang="en-US" sz="1100" b="0" i="0" u="none" strike="noStrike">
                          <a:solidFill>
                            <a:srgbClr val="000000"/>
                          </a:solidFill>
                          <a:effectLst/>
                          <a:latin typeface="Calibri" panose="020F0502020204030204" pitchFamily="34" charset="0"/>
                        </a:rPr>
                        <a:t>Warranty Other</a:t>
                      </a:r>
                    </a:p>
                  </a:txBody>
                  <a:tcPr marL="6350" marR="6350" marT="6350" marB="0"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100" b="0" i="0" u="none" strike="noStrike">
                          <a:solidFill>
                            <a:srgbClr val="000000"/>
                          </a:solidFill>
                          <a:effectLst/>
                          <a:latin typeface="Calibri" panose="020F0502020204030204" pitchFamily="34" charset="0"/>
                        </a:rPr>
                        <a:t>   </a:t>
                      </a:r>
                    </a:p>
                  </a:txBody>
                  <a:tcPr marL="6350" marR="6350" marT="635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100" b="0" i="0" u="none" strike="noStrike">
                          <a:solidFill>
                            <a:srgbClr val="000000"/>
                          </a:solidFill>
                          <a:effectLst/>
                          <a:latin typeface="Calibri" panose="020F0502020204030204" pitchFamily="34" charset="0"/>
                        </a:rPr>
                        <a:t>   </a:t>
                      </a:r>
                    </a:p>
                  </a:txBody>
                  <a:tcPr marL="6350" marR="6350" marT="635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1100" b="0" i="0" u="none" strike="noStrike">
                          <a:solidFill>
                            <a:srgbClr val="000000"/>
                          </a:solidFill>
                          <a:effectLst/>
                          <a:highlight>
                            <a:srgbClr val="FFFF00"/>
                          </a:highlight>
                          <a:latin typeface="Calibri" panose="020F0502020204030204" pitchFamily="34" charset="0"/>
                        </a:rPr>
                        <a:t>0%</a:t>
                      </a:r>
                    </a:p>
                  </a:txBody>
                  <a:tcPr marL="6350" marR="6350" marT="635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1100" b="0" i="0" u="none" strike="noStrike">
                          <a:solidFill>
                            <a:srgbClr val="000000"/>
                          </a:solidFill>
                          <a:effectLst/>
                          <a:highlight>
                            <a:srgbClr val="FFFF00"/>
                          </a:highlight>
                          <a:latin typeface="Calibri" panose="020F0502020204030204" pitchFamily="34" charset="0"/>
                        </a:rPr>
                        <a:t>0%</a:t>
                      </a:r>
                    </a:p>
                  </a:txBody>
                  <a:tcPr marL="6350" marR="6350" marT="635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733025456"/>
                  </a:ext>
                </a:extLst>
              </a:tr>
              <a:tr h="317210">
                <a:tc>
                  <a:txBody>
                    <a:bodyPr/>
                    <a:lstStyle/>
                    <a:p>
                      <a:pPr algn="l" fontAlgn="b"/>
                      <a:r>
                        <a:rPr lang="en-US" sz="1100" b="0" i="0" u="none" strike="noStrike">
                          <a:solidFill>
                            <a:srgbClr val="000000"/>
                          </a:solidFill>
                          <a:effectLst/>
                          <a:highlight>
                            <a:srgbClr val="4472C4"/>
                          </a:highlight>
                          <a:latin typeface="Calibri" panose="020F0502020204030204" pitchFamily="34" charset="0"/>
                        </a:rPr>
                        <a:t> </a:t>
                      </a:r>
                    </a:p>
                  </a:txBody>
                  <a:tcPr marL="6350" marR="6350" marT="6350" marB="0" anchor="b">
                    <a:lnL>
                      <a:noFill/>
                    </a:lnL>
                    <a:lnR>
                      <a:noFill/>
                    </a:lnR>
                    <a:lnT>
                      <a:noFill/>
                    </a:lnT>
                    <a:lnB>
                      <a:noFill/>
                    </a:lnB>
                    <a:solidFill>
                      <a:srgbClr val="4472C4"/>
                    </a:solidFill>
                  </a:tcPr>
                </a:tc>
                <a:tc>
                  <a:txBody>
                    <a:bodyPr/>
                    <a:lstStyle/>
                    <a:p>
                      <a:pPr algn="l" fontAlgn="b"/>
                      <a:r>
                        <a:rPr lang="en-US" sz="1100" b="0" i="0" u="none" strike="noStrike">
                          <a:solidFill>
                            <a:srgbClr val="000000"/>
                          </a:solidFill>
                          <a:effectLst/>
                          <a:latin typeface="Calibri" panose="020F0502020204030204" pitchFamily="34" charset="0"/>
                        </a:rPr>
                        <a:t>Internal</a:t>
                      </a:r>
                    </a:p>
                  </a:txBody>
                  <a:tcPr marL="6350" marR="6350" marT="6350" marB="0"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100" b="0" i="0" u="none" strike="noStrike">
                          <a:solidFill>
                            <a:srgbClr val="000000"/>
                          </a:solidFill>
                          <a:effectLst/>
                          <a:latin typeface="Calibri" panose="020F0502020204030204" pitchFamily="34" charset="0"/>
                        </a:rPr>
                        <a:t> $                     9,751 </a:t>
                      </a:r>
                    </a:p>
                  </a:txBody>
                  <a:tcPr marL="6350" marR="6350" marT="635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100" b="0" i="0" u="none" strike="noStrike">
                          <a:solidFill>
                            <a:srgbClr val="000000"/>
                          </a:solidFill>
                          <a:effectLst/>
                          <a:latin typeface="Calibri" panose="020F0502020204030204" pitchFamily="34" charset="0"/>
                        </a:rPr>
                        <a:t> $                7,154 </a:t>
                      </a:r>
                    </a:p>
                  </a:txBody>
                  <a:tcPr marL="6350" marR="6350" marT="635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1100" b="0" i="0" u="none" strike="noStrike">
                          <a:solidFill>
                            <a:srgbClr val="000000"/>
                          </a:solidFill>
                          <a:effectLst/>
                          <a:highlight>
                            <a:srgbClr val="FFFF00"/>
                          </a:highlight>
                          <a:latin typeface="Calibri" panose="020F0502020204030204" pitchFamily="34" charset="0"/>
                        </a:rPr>
                        <a:t>73.37%</a:t>
                      </a:r>
                    </a:p>
                  </a:txBody>
                  <a:tcPr marL="6350" marR="6350" marT="635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1100" b="0" i="0" u="none" strike="noStrike">
                          <a:solidFill>
                            <a:srgbClr val="000000"/>
                          </a:solidFill>
                          <a:effectLst/>
                          <a:highlight>
                            <a:srgbClr val="FFFF00"/>
                          </a:highlight>
                          <a:latin typeface="Calibri" panose="020F0502020204030204" pitchFamily="34" charset="0"/>
                        </a:rPr>
                        <a:t>11.88%</a:t>
                      </a:r>
                    </a:p>
                  </a:txBody>
                  <a:tcPr marL="6350" marR="6350" marT="635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2282009215"/>
                  </a:ext>
                </a:extLst>
              </a:tr>
              <a:tr h="317210">
                <a:tc>
                  <a:txBody>
                    <a:bodyPr/>
                    <a:lstStyle/>
                    <a:p>
                      <a:pPr algn="l" fontAlgn="b"/>
                      <a:r>
                        <a:rPr lang="en-US" sz="1100" b="0" i="0" u="none" strike="noStrike">
                          <a:solidFill>
                            <a:srgbClr val="000000"/>
                          </a:solidFill>
                          <a:effectLst/>
                          <a:highlight>
                            <a:srgbClr val="4472C4"/>
                          </a:highlight>
                          <a:latin typeface="Calibri" panose="020F0502020204030204" pitchFamily="34" charset="0"/>
                        </a:rPr>
                        <a:t> </a:t>
                      </a:r>
                    </a:p>
                  </a:txBody>
                  <a:tcPr marL="6350" marR="6350" marT="6350" marB="0" anchor="b">
                    <a:lnL>
                      <a:noFill/>
                    </a:lnL>
                    <a:lnR>
                      <a:noFill/>
                    </a:lnR>
                    <a:lnT>
                      <a:noFill/>
                    </a:lnT>
                    <a:lnB>
                      <a:noFill/>
                    </a:lnB>
                    <a:solidFill>
                      <a:srgbClr val="4472C4"/>
                    </a:solidFill>
                  </a:tcPr>
                </a:tc>
                <a:tc>
                  <a:txBody>
                    <a:bodyPr/>
                    <a:lstStyle/>
                    <a:p>
                      <a:pPr algn="l" fontAlgn="b"/>
                      <a:r>
                        <a:rPr lang="en-US" sz="1100" b="0" i="0" u="none" strike="noStrike">
                          <a:solidFill>
                            <a:srgbClr val="000000"/>
                          </a:solidFill>
                          <a:effectLst/>
                          <a:latin typeface="Calibri" panose="020F0502020204030204" pitchFamily="34" charset="0"/>
                        </a:rPr>
                        <a:t>NVI / Road Ready</a:t>
                      </a:r>
                    </a:p>
                  </a:txBody>
                  <a:tcPr marL="6350" marR="6350" marT="6350" marB="0"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100" b="0" i="0" u="none" strike="noStrike">
                          <a:solidFill>
                            <a:srgbClr val="000000"/>
                          </a:solidFill>
                          <a:effectLst/>
                          <a:latin typeface="Calibri" panose="020F0502020204030204" pitchFamily="34" charset="0"/>
                        </a:rPr>
                        <a:t>   </a:t>
                      </a:r>
                    </a:p>
                  </a:txBody>
                  <a:tcPr marL="6350" marR="6350" marT="635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100" b="0" i="0" u="none" strike="noStrike">
                          <a:solidFill>
                            <a:srgbClr val="000000"/>
                          </a:solidFill>
                          <a:effectLst/>
                          <a:latin typeface="Calibri" panose="020F0502020204030204" pitchFamily="34" charset="0"/>
                        </a:rPr>
                        <a:t>   </a:t>
                      </a:r>
                    </a:p>
                  </a:txBody>
                  <a:tcPr marL="6350" marR="6350" marT="635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1100" b="0" i="0" u="none" strike="noStrike">
                          <a:solidFill>
                            <a:srgbClr val="000000"/>
                          </a:solidFill>
                          <a:effectLst/>
                          <a:highlight>
                            <a:srgbClr val="FFFF00"/>
                          </a:highlight>
                          <a:latin typeface="Calibri" panose="020F0502020204030204" pitchFamily="34" charset="0"/>
                        </a:rPr>
                        <a:t>0%</a:t>
                      </a:r>
                    </a:p>
                  </a:txBody>
                  <a:tcPr marL="6350" marR="6350" marT="635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1100" b="0" i="0" u="none" strike="noStrike">
                          <a:solidFill>
                            <a:srgbClr val="000000"/>
                          </a:solidFill>
                          <a:effectLst/>
                          <a:highlight>
                            <a:srgbClr val="FFFF00"/>
                          </a:highlight>
                          <a:latin typeface="Calibri" panose="020F0502020204030204" pitchFamily="34" charset="0"/>
                        </a:rPr>
                        <a:t>0%</a:t>
                      </a:r>
                    </a:p>
                  </a:txBody>
                  <a:tcPr marL="6350" marR="6350" marT="635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2676208277"/>
                  </a:ext>
                </a:extLst>
              </a:tr>
              <a:tr h="306978">
                <a:tc>
                  <a:txBody>
                    <a:bodyPr/>
                    <a:lstStyle/>
                    <a:p>
                      <a:pPr algn="l" fontAlgn="b"/>
                      <a:r>
                        <a:rPr lang="en-US" sz="1100" b="0" i="0" u="none" strike="noStrike">
                          <a:solidFill>
                            <a:srgbClr val="000000"/>
                          </a:solidFill>
                          <a:effectLst/>
                          <a:highlight>
                            <a:srgbClr val="4472C4"/>
                          </a:highlight>
                          <a:latin typeface="Calibri" panose="020F0502020204030204" pitchFamily="34" charset="0"/>
                        </a:rPr>
                        <a:t> </a:t>
                      </a:r>
                    </a:p>
                  </a:txBody>
                  <a:tcPr marL="6350" marR="6350" marT="6350" marB="0" anchor="b">
                    <a:lnL>
                      <a:noFill/>
                    </a:lnL>
                    <a:lnR>
                      <a:noFill/>
                    </a:lnR>
                    <a:lnT>
                      <a:noFill/>
                    </a:lnT>
                    <a:lnB>
                      <a:noFill/>
                    </a:lnB>
                    <a:solidFill>
                      <a:srgbClr val="4472C4"/>
                    </a:solidFill>
                  </a:tcPr>
                </a:tc>
                <a:tc>
                  <a:txBody>
                    <a:bodyPr/>
                    <a:lstStyle/>
                    <a:p>
                      <a:pPr algn="l" fontAlgn="b"/>
                      <a:r>
                        <a:rPr lang="en-US" sz="1100" b="0" i="0" u="none" strike="noStrike">
                          <a:solidFill>
                            <a:srgbClr val="000000"/>
                          </a:solidFill>
                          <a:effectLst/>
                          <a:latin typeface="Calibri" panose="020F0502020204030204" pitchFamily="34" charset="0"/>
                        </a:rPr>
                        <a:t>Adj. Cost Of Labor</a:t>
                      </a:r>
                    </a:p>
                  </a:txBody>
                  <a:tcPr marL="6350" marR="6350" marT="6350" marB="0"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100" b="0" i="0" u="none" strike="noStrike">
                          <a:solidFill>
                            <a:srgbClr val="000000"/>
                          </a:solidFill>
                          <a:effectLst/>
                          <a:highlight>
                            <a:srgbClr val="4472C4"/>
                          </a:highlight>
                          <a:latin typeface="Calibri" panose="020F0502020204030204" pitchFamily="34" charset="0"/>
                        </a:rPr>
                        <a:t> </a:t>
                      </a:r>
                    </a:p>
                  </a:txBody>
                  <a:tcPr marL="6350" marR="6350" marT="635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l" fontAlgn="b"/>
                      <a:r>
                        <a:rPr lang="en-US" sz="1100" b="0" i="0" u="none" strike="noStrike">
                          <a:solidFill>
                            <a:srgbClr val="000000"/>
                          </a:solidFill>
                          <a:effectLst/>
                          <a:latin typeface="Calibri" panose="020F0502020204030204" pitchFamily="34" charset="0"/>
                        </a:rPr>
                        <a:t>   </a:t>
                      </a:r>
                    </a:p>
                  </a:txBody>
                  <a:tcPr marL="6350" marR="6350" marT="635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1100" b="0" i="0" u="none" strike="noStrike">
                          <a:solidFill>
                            <a:srgbClr val="000000"/>
                          </a:solidFill>
                          <a:effectLst/>
                          <a:highlight>
                            <a:srgbClr val="FFFF00"/>
                          </a:highlight>
                          <a:latin typeface="Calibri" panose="020F0502020204030204" pitchFamily="34" charset="0"/>
                        </a:rPr>
                        <a:t>0%</a:t>
                      </a:r>
                    </a:p>
                  </a:txBody>
                  <a:tcPr marL="6350" marR="6350" marT="635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1100" b="0" i="0" u="none" strike="noStrike">
                          <a:solidFill>
                            <a:srgbClr val="000000"/>
                          </a:solidFill>
                          <a:effectLst/>
                          <a:highlight>
                            <a:srgbClr val="FFFF00"/>
                          </a:highlight>
                          <a:latin typeface="Calibri" panose="020F0502020204030204" pitchFamily="34" charset="0"/>
                        </a:rPr>
                        <a:t>0.00%</a:t>
                      </a:r>
                    </a:p>
                  </a:txBody>
                  <a:tcPr marL="6350" marR="6350" marT="635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2299523306"/>
                  </a:ext>
                </a:extLst>
              </a:tr>
              <a:tr h="317210">
                <a:tc>
                  <a:txBody>
                    <a:bodyPr/>
                    <a:lstStyle/>
                    <a:p>
                      <a:pPr algn="l" fontAlgn="b"/>
                      <a:r>
                        <a:rPr lang="en-US" sz="1100" b="0" i="0" u="none" strike="noStrike">
                          <a:solidFill>
                            <a:srgbClr val="000000"/>
                          </a:solidFill>
                          <a:effectLst/>
                          <a:highlight>
                            <a:srgbClr val="4472C4"/>
                          </a:highlight>
                          <a:latin typeface="Calibri" panose="020F0502020204030204" pitchFamily="34" charset="0"/>
                        </a:rPr>
                        <a:t> </a:t>
                      </a:r>
                    </a:p>
                  </a:txBody>
                  <a:tcPr marL="6350" marR="6350" marT="6350" marB="0" anchor="b">
                    <a:lnL>
                      <a:noFill/>
                    </a:lnL>
                    <a:lnR>
                      <a:noFill/>
                    </a:lnR>
                    <a:lnT>
                      <a:noFill/>
                    </a:lnT>
                    <a:lnB w="12700" cap="flat" cmpd="sng" algn="ctr">
                      <a:solidFill>
                        <a:srgbClr val="000000"/>
                      </a:solidFill>
                      <a:prstDash val="solid"/>
                      <a:round/>
                      <a:headEnd type="none" w="med" len="med"/>
                      <a:tailEnd type="none" w="med" len="med"/>
                    </a:lnB>
                    <a:solidFill>
                      <a:srgbClr val="4472C4"/>
                    </a:solidFill>
                  </a:tcPr>
                </a:tc>
                <a:tc>
                  <a:txBody>
                    <a:bodyPr/>
                    <a:lstStyle/>
                    <a:p>
                      <a:pPr algn="r" fontAlgn="b"/>
                      <a:r>
                        <a:rPr lang="en-US" sz="1000" b="1" i="0" u="none" strike="noStrike">
                          <a:solidFill>
                            <a:srgbClr val="000000"/>
                          </a:solidFill>
                          <a:effectLst/>
                          <a:latin typeface="Arial" panose="020B0604020202020204" pitchFamily="34" charset="0"/>
                        </a:rPr>
                        <a:t>Total</a:t>
                      </a:r>
                    </a:p>
                  </a:txBody>
                  <a:tcPr marL="6350" marR="6350" marT="6350" marB="0"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fontAlgn="b"/>
                      <a:r>
                        <a:rPr lang="en-US" sz="1100" b="0" i="0" u="none" strike="noStrike">
                          <a:solidFill>
                            <a:srgbClr val="000000"/>
                          </a:solidFill>
                          <a:effectLst/>
                          <a:highlight>
                            <a:srgbClr val="FFFF00"/>
                          </a:highlight>
                          <a:latin typeface="Calibri" panose="020F0502020204030204" pitchFamily="34" charset="0"/>
                        </a:rPr>
                        <a:t> $                   82,083 </a:t>
                      </a:r>
                    </a:p>
                  </a:txBody>
                  <a:tcPr marL="6350" marR="6350" marT="635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1100" b="0" i="0" u="none" strike="noStrike">
                          <a:solidFill>
                            <a:srgbClr val="000000"/>
                          </a:solidFill>
                          <a:effectLst/>
                          <a:highlight>
                            <a:srgbClr val="FFFF00"/>
                          </a:highlight>
                          <a:latin typeface="Calibri" panose="020F0502020204030204" pitchFamily="34" charset="0"/>
                        </a:rPr>
                        <a:t> $              55,127 </a:t>
                      </a:r>
                    </a:p>
                  </a:txBody>
                  <a:tcPr marL="6350" marR="6350" marT="635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1100" b="0" i="0" u="none" strike="noStrike">
                          <a:solidFill>
                            <a:srgbClr val="000000"/>
                          </a:solidFill>
                          <a:effectLst/>
                          <a:highlight>
                            <a:srgbClr val="FFFF00"/>
                          </a:highlight>
                          <a:latin typeface="Calibri" panose="020F0502020204030204" pitchFamily="34" charset="0"/>
                        </a:rPr>
                        <a:t>67.16%</a:t>
                      </a:r>
                    </a:p>
                  </a:txBody>
                  <a:tcPr marL="6350" marR="6350" marT="635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1100" b="0" i="0" u="none" strike="noStrike" dirty="0">
                          <a:solidFill>
                            <a:srgbClr val="000000"/>
                          </a:solidFill>
                          <a:effectLst/>
                          <a:highlight>
                            <a:srgbClr val="FFFF00"/>
                          </a:highlight>
                          <a:latin typeface="Calibri" panose="020F0502020204030204" pitchFamily="34" charset="0"/>
                        </a:rPr>
                        <a:t>100.00%</a:t>
                      </a:r>
                    </a:p>
                  </a:txBody>
                  <a:tcPr marL="6350" marR="6350" marT="635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3679513010"/>
                  </a:ext>
                </a:extLst>
              </a:tr>
            </a:tbl>
          </a:graphicData>
        </a:graphic>
      </p:graphicFrame>
      <p:sp>
        <p:nvSpPr>
          <p:cNvPr id="7" name="Content Placeholder 6">
            <a:extLst>
              <a:ext uri="{FF2B5EF4-FFF2-40B4-BE49-F238E27FC236}">
                <a16:creationId xmlns:a16="http://schemas.microsoft.com/office/drawing/2014/main" id="{0090BFAA-5EBB-7332-07AE-EC6350F38841}"/>
              </a:ext>
            </a:extLst>
          </p:cNvPr>
          <p:cNvSpPr>
            <a:spLocks noGrp="1"/>
          </p:cNvSpPr>
          <p:nvPr>
            <p:ph sz="quarter" idx="4"/>
          </p:nvPr>
        </p:nvSpPr>
        <p:spPr>
          <a:xfrm>
            <a:off x="9274000" y="5292990"/>
            <a:ext cx="3178000" cy="806845"/>
          </a:xfrm>
        </p:spPr>
        <p:txBody>
          <a:bodyPr>
            <a:normAutofit fontScale="55000" lnSpcReduction="20000"/>
          </a:bodyPr>
          <a:lstStyle/>
          <a:p>
            <a:endParaRPr lang="en-US" dirty="0"/>
          </a:p>
        </p:txBody>
      </p:sp>
    </p:spTree>
    <p:extLst>
      <p:ext uri="{BB962C8B-B14F-4D97-AF65-F5344CB8AC3E}">
        <p14:creationId xmlns:p14="http://schemas.microsoft.com/office/powerpoint/2010/main" val="388764148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Changes in Expense Structure </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a:xfrm>
            <a:off x="677334" y="1498601"/>
            <a:ext cx="5609166" cy="4419600"/>
          </a:xfrm>
        </p:spPr>
        <p:txBody>
          <a:bodyPr>
            <a:normAutofit fontScale="62500" lnSpcReduction="20000"/>
          </a:bodyPr>
          <a:lstStyle/>
          <a:p>
            <a:pPr algn="l"/>
            <a:endParaRPr lang="en-US" sz="1800" b="0" i="0" u="none" strike="noStrike" baseline="0" dirty="0">
              <a:solidFill>
                <a:srgbClr val="000000"/>
              </a:solidFill>
              <a:latin typeface="Calibri" panose="020F0502020204030204" pitchFamily="34" charset="0"/>
            </a:endParaRPr>
          </a:p>
          <a:p>
            <a:r>
              <a:rPr lang="en-US" b="1" i="0" u="sng" strike="noStrike" baseline="0" dirty="0">
                <a:solidFill>
                  <a:srgbClr val="221E1F"/>
                </a:solidFill>
                <a:latin typeface="Calibri" panose="020F0502020204030204" pitchFamily="34" charset="0"/>
              </a:rPr>
              <a:t>Current practices : </a:t>
            </a:r>
            <a:r>
              <a:rPr lang="en-US" i="0" strike="noStrike" baseline="0" dirty="0">
                <a:solidFill>
                  <a:srgbClr val="221E1F"/>
                </a:solidFill>
                <a:latin typeface="Calibri" panose="020F0502020204030204" pitchFamily="34" charset="0"/>
              </a:rPr>
              <a:t>we currently struggle with selling all available hours. When we first looked at this calculation we talked about how we can cut expenses but when we dug a little deeper we realized it is our tech proficiency that is the issue. Our management </a:t>
            </a:r>
            <a:r>
              <a:rPr lang="en-US" dirty="0">
                <a:solidFill>
                  <a:srgbClr val="221E1F"/>
                </a:solidFill>
                <a:latin typeface="Calibri" panose="020F0502020204030204" pitchFamily="34" charset="0"/>
              </a:rPr>
              <a:t>of having the right tech on the right job has to improve if we are ever going to get out of our negative net profit situation.</a:t>
            </a:r>
            <a:r>
              <a:rPr lang="en-US" i="0" strike="noStrike" baseline="0" dirty="0">
                <a:solidFill>
                  <a:srgbClr val="221E1F"/>
                </a:solidFill>
                <a:latin typeface="Calibri" panose="020F0502020204030204" pitchFamily="34" charset="0"/>
              </a:rPr>
              <a:t> </a:t>
            </a:r>
            <a:endParaRPr lang="en-US" b="1" i="0" u="sng" strike="noStrike" baseline="0" dirty="0">
              <a:solidFill>
                <a:srgbClr val="221E1F"/>
              </a:solidFill>
              <a:latin typeface="Calibri" panose="020F0502020204030204" pitchFamily="34" charset="0"/>
            </a:endParaRPr>
          </a:p>
          <a:p>
            <a:r>
              <a:rPr lang="en-US" b="1" i="0" u="sng" strike="noStrike" baseline="0" dirty="0">
                <a:solidFill>
                  <a:srgbClr val="221E1F"/>
                </a:solidFill>
                <a:latin typeface="Calibri" panose="020F0502020204030204" pitchFamily="34" charset="0"/>
              </a:rPr>
              <a:t>Goals for improvement : </a:t>
            </a:r>
            <a:r>
              <a:rPr lang="en-US" i="0" strike="noStrike" baseline="0" dirty="0">
                <a:solidFill>
                  <a:srgbClr val="221E1F"/>
                </a:solidFill>
                <a:latin typeface="Calibri" panose="020F0502020204030204" pitchFamily="34" charset="0"/>
              </a:rPr>
              <a:t>We will make sure going forward that our 40 dollar per hour tech is not getting internals  and oil changes and only getting bigger engine, transmission, etc. type jobs and we will distribute the smaller jobs to the other lower paid techs. We will invest more into our lower paid techs to increase their certifications and experience to improve proficiency and sell more hours.  We will implement a parts runner to make sure that we are maximizing all available hours of the day.</a:t>
            </a:r>
            <a:endParaRPr lang="en-US" b="1" i="0" u="sng" strike="noStrike" baseline="0" dirty="0">
              <a:solidFill>
                <a:srgbClr val="221E1F"/>
              </a:solidFill>
              <a:latin typeface="Calibri" panose="020F0502020204030204" pitchFamily="34" charset="0"/>
            </a:endParaRPr>
          </a:p>
          <a:p>
            <a:r>
              <a:rPr lang="en-US" b="1" i="0" u="sng" strike="noStrike" baseline="0" dirty="0">
                <a:solidFill>
                  <a:srgbClr val="221E1F"/>
                </a:solidFill>
                <a:latin typeface="Calibri" panose="020F0502020204030204" pitchFamily="34" charset="0"/>
              </a:rPr>
              <a:t>Plans to achieve your goals : </a:t>
            </a:r>
            <a:r>
              <a:rPr lang="en-US" i="0" strike="noStrike" baseline="0" dirty="0">
                <a:solidFill>
                  <a:srgbClr val="221E1F"/>
                </a:solidFill>
                <a:latin typeface="Calibri" panose="020F0502020204030204" pitchFamily="34" charset="0"/>
              </a:rPr>
              <a:t>We will hold management and writers accountable for making sure each tech is doing the correct job based off of experience. We will go over this daily in our morning meetings to insure that everyone is on the same page. We will implement our parts runner who will be incentivized by tech proficiency and continue to do more sales  training on service staff so that we can sell more hours. </a:t>
            </a:r>
            <a:endParaRPr lang="en-US" b="1" i="0" u="sng" strike="noStrike" baseline="0" dirty="0">
              <a:solidFill>
                <a:srgbClr val="221E1F"/>
              </a:solidFill>
              <a:latin typeface="Calibri" panose="020F0502020204030204" pitchFamily="34" charset="0"/>
            </a:endParaRPr>
          </a:p>
          <a:p>
            <a:r>
              <a:rPr lang="en-US" b="1" i="0" u="sng" strike="noStrike" baseline="0" dirty="0">
                <a:solidFill>
                  <a:srgbClr val="221E1F"/>
                </a:solidFill>
                <a:latin typeface="Calibri" panose="020F0502020204030204" pitchFamily="34" charset="0"/>
              </a:rPr>
              <a:t>Plans to evaluate your changes : </a:t>
            </a:r>
            <a:r>
              <a:rPr lang="en-US" i="0" strike="noStrike" baseline="0" dirty="0">
                <a:solidFill>
                  <a:srgbClr val="221E1F"/>
                </a:solidFill>
                <a:latin typeface="Calibri" panose="020F0502020204030204" pitchFamily="34" charset="0"/>
              </a:rPr>
              <a:t>in our end of the week service meeting we will monitor and track travel rate for each tech to asses how the week went and ways to improve for the upcoming week. We will continue to reiterate to everyone that we need to make sure the right tech is on the right job. We truly believe that the issue is that we are not selling all hours available and when we increase our proficiency at or above NADA guide we will not have to worry about cutting expenses, instead we will be in a position to invest further into training our Fixed staff and facility.</a:t>
            </a:r>
            <a:endParaRPr lang="en-US" b="1" i="0" u="sng" strike="noStrike" baseline="0" dirty="0">
              <a:solidFill>
                <a:srgbClr val="221E1F"/>
              </a:solidFill>
              <a:latin typeface="Calibri" panose="020F0502020204030204" pitchFamily="34" charset="0"/>
            </a:endParaRPr>
          </a:p>
          <a:p>
            <a:endParaRPr lang="en-US" dirty="0"/>
          </a:p>
        </p:txBody>
      </p:sp>
      <p:graphicFrame>
        <p:nvGraphicFramePr>
          <p:cNvPr id="7" name="Content Placeholder 6">
            <a:extLst>
              <a:ext uri="{FF2B5EF4-FFF2-40B4-BE49-F238E27FC236}">
                <a16:creationId xmlns:a16="http://schemas.microsoft.com/office/drawing/2014/main" id="{FFF13040-DD5F-E247-9677-8C477BA2CA0D}"/>
              </a:ext>
            </a:extLst>
          </p:cNvPr>
          <p:cNvGraphicFramePr>
            <a:graphicFrameLocks noGrp="1"/>
          </p:cNvGraphicFramePr>
          <p:nvPr>
            <p:ph sz="half" idx="2"/>
            <p:extLst>
              <p:ext uri="{D42A27DB-BD31-4B8C-83A1-F6EECF244321}">
                <p14:modId xmlns:p14="http://schemas.microsoft.com/office/powerpoint/2010/main" val="3935713323"/>
              </p:ext>
            </p:extLst>
          </p:nvPr>
        </p:nvGraphicFramePr>
        <p:xfrm>
          <a:off x="6521450" y="469569"/>
          <a:ext cx="5226051" cy="3631406"/>
        </p:xfrm>
        <a:graphic>
          <a:graphicData uri="http://schemas.openxmlformats.org/drawingml/2006/table">
            <a:tbl>
              <a:tblPr/>
              <a:tblGrid>
                <a:gridCol w="859077">
                  <a:extLst>
                    <a:ext uri="{9D8B030D-6E8A-4147-A177-3AD203B41FA5}">
                      <a16:colId xmlns:a16="http://schemas.microsoft.com/office/drawing/2014/main" val="3808251642"/>
                    </a:ext>
                  </a:extLst>
                </a:gridCol>
                <a:gridCol w="1986615">
                  <a:extLst>
                    <a:ext uri="{9D8B030D-6E8A-4147-A177-3AD203B41FA5}">
                      <a16:colId xmlns:a16="http://schemas.microsoft.com/office/drawing/2014/main" val="3035616973"/>
                    </a:ext>
                  </a:extLst>
                </a:gridCol>
                <a:gridCol w="1521282">
                  <a:extLst>
                    <a:ext uri="{9D8B030D-6E8A-4147-A177-3AD203B41FA5}">
                      <a16:colId xmlns:a16="http://schemas.microsoft.com/office/drawing/2014/main" val="3044366621"/>
                    </a:ext>
                  </a:extLst>
                </a:gridCol>
                <a:gridCol w="859077">
                  <a:extLst>
                    <a:ext uri="{9D8B030D-6E8A-4147-A177-3AD203B41FA5}">
                      <a16:colId xmlns:a16="http://schemas.microsoft.com/office/drawing/2014/main" val="3861607534"/>
                    </a:ext>
                  </a:extLst>
                </a:gridCol>
              </a:tblGrid>
              <a:tr h="722576">
                <a:tc>
                  <a:txBody>
                    <a:bodyPr/>
                    <a:lstStyle/>
                    <a:p>
                      <a:pPr algn="l" fontAlgn="b"/>
                      <a:endParaRPr lang="en-US" sz="1100" b="0" i="0" u="none" strike="noStrike">
                        <a:solidFill>
                          <a:srgbClr val="000000"/>
                        </a:solidFill>
                        <a:effectLst/>
                        <a:latin typeface="Calibri" panose="020F0502020204030204" pitchFamily="34" charset="0"/>
                      </a:endParaRPr>
                    </a:p>
                  </a:txBody>
                  <a:tcPr marL="6350" marR="6350" marT="6350"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r>
                        <a:rPr lang="en-US" sz="900" b="0" i="0" u="none" strike="noStrike" dirty="0">
                          <a:solidFill>
                            <a:srgbClr val="FFFFFF"/>
                          </a:solidFill>
                          <a:effectLst/>
                          <a:highlight>
                            <a:srgbClr val="4472C4"/>
                          </a:highlight>
                          <a:latin typeface="Arial" panose="020B0604020202020204" pitchFamily="34" charset="0"/>
                        </a:rPr>
                        <a:t>Expense Category</a:t>
                      </a:r>
                    </a:p>
                  </a:txBody>
                  <a:tcPr marL="6350" marR="6350" marT="6350" marB="0"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ctr" fontAlgn="b"/>
                      <a:r>
                        <a:rPr lang="en-US" sz="900" b="0" i="0" u="none" strike="noStrike">
                          <a:solidFill>
                            <a:srgbClr val="FFFFFF"/>
                          </a:solidFill>
                          <a:effectLst/>
                          <a:highlight>
                            <a:srgbClr val="4472C4"/>
                          </a:highlight>
                          <a:latin typeface="Arial" panose="020B0604020202020204" pitchFamily="34" charset="0"/>
                        </a:rPr>
                        <a:t>Dollar Amount</a:t>
                      </a:r>
                    </a:p>
                  </a:txBody>
                  <a:tcPr marL="6350" marR="6350" marT="6350" marB="0"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l" fontAlgn="b"/>
                      <a:r>
                        <a:rPr lang="en-US" sz="1100" b="0" i="0" u="none" strike="noStrike">
                          <a:solidFill>
                            <a:srgbClr val="000000"/>
                          </a:solidFill>
                          <a:effectLst/>
                          <a:highlight>
                            <a:srgbClr val="4472C4"/>
                          </a:highlight>
                          <a:latin typeface="Calibri" panose="020F0502020204030204" pitchFamily="34" charset="0"/>
                        </a:rPr>
                        <a:t> </a:t>
                      </a:r>
                    </a:p>
                  </a:txBody>
                  <a:tcPr marL="6350" marR="6350" marT="6350" marB="0" anchor="b">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4472C4"/>
                    </a:solidFill>
                  </a:tcPr>
                </a:tc>
                <a:extLst>
                  <a:ext uri="{0D108BD9-81ED-4DB2-BD59-A6C34878D82A}">
                    <a16:rowId xmlns:a16="http://schemas.microsoft.com/office/drawing/2014/main" val="2708657428"/>
                  </a:ext>
                </a:extLst>
              </a:tr>
              <a:tr h="287178">
                <a:tc>
                  <a:txBody>
                    <a:bodyPr/>
                    <a:lstStyle/>
                    <a:p>
                      <a:pPr algn="l" fontAlgn="b"/>
                      <a:r>
                        <a:rPr lang="en-US" sz="1100" b="0" i="0" u="none" strike="noStrike">
                          <a:solidFill>
                            <a:srgbClr val="000000"/>
                          </a:solidFill>
                          <a:effectLst/>
                          <a:highlight>
                            <a:srgbClr val="4472C4"/>
                          </a:highlight>
                          <a:latin typeface="Calibri" panose="020F0502020204030204" pitchFamily="34" charset="0"/>
                        </a:rPr>
                        <a:t> </a:t>
                      </a:r>
                    </a:p>
                  </a:txBody>
                  <a:tcPr marL="6350" marR="6350" marT="6350" marB="0" anchor="b">
                    <a:lnL w="1270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4472C4"/>
                    </a:solidFill>
                  </a:tcPr>
                </a:tc>
                <a:tc>
                  <a:txBody>
                    <a:bodyPr/>
                    <a:lstStyle/>
                    <a:p>
                      <a:pPr algn="l" fontAlgn="b"/>
                      <a:r>
                        <a:rPr lang="en-US" sz="1100" b="0" i="0" u="none" strike="noStrike">
                          <a:solidFill>
                            <a:srgbClr val="000000"/>
                          </a:solidFill>
                          <a:effectLst/>
                          <a:latin typeface="Calibri" panose="020F0502020204030204" pitchFamily="34" charset="0"/>
                        </a:rPr>
                        <a:t>Department Gross</a:t>
                      </a:r>
                    </a:p>
                  </a:txBody>
                  <a:tcPr marL="6350" marR="6350" marT="635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100" b="0" i="0" u="none" strike="noStrike">
                          <a:solidFill>
                            <a:srgbClr val="000000"/>
                          </a:solidFill>
                          <a:effectLst/>
                          <a:highlight>
                            <a:srgbClr val="FFFF00"/>
                          </a:highlight>
                          <a:latin typeface="Calibri" panose="020F0502020204030204" pitchFamily="34" charset="0"/>
                        </a:rPr>
                        <a:t> $                55,127 </a:t>
                      </a:r>
                    </a:p>
                  </a:txBody>
                  <a:tcPr marL="6350" marR="6350" marT="635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900" b="0" i="0" u="none" strike="noStrike">
                          <a:solidFill>
                            <a:srgbClr val="FFFFFF"/>
                          </a:solidFill>
                          <a:effectLst/>
                          <a:highlight>
                            <a:srgbClr val="4472C4"/>
                          </a:highlight>
                          <a:latin typeface="Arial" panose="020B0604020202020204" pitchFamily="34" charset="0"/>
                        </a:rPr>
                        <a:t>% of Gross</a:t>
                      </a:r>
                    </a:p>
                  </a:txBody>
                  <a:tcPr marL="6350" marR="6350" marT="6350" marB="0" anchor="b">
                    <a:lnL w="2540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4472C4"/>
                    </a:solidFill>
                  </a:tcPr>
                </a:tc>
                <a:extLst>
                  <a:ext uri="{0D108BD9-81ED-4DB2-BD59-A6C34878D82A}">
                    <a16:rowId xmlns:a16="http://schemas.microsoft.com/office/drawing/2014/main" val="2013426164"/>
                  </a:ext>
                </a:extLst>
              </a:tr>
              <a:tr h="296441">
                <a:tc>
                  <a:txBody>
                    <a:bodyPr/>
                    <a:lstStyle/>
                    <a:p>
                      <a:pPr algn="l" fontAlgn="b"/>
                      <a:r>
                        <a:rPr lang="en-US" sz="1100" b="0" i="0" u="none" strike="noStrike">
                          <a:solidFill>
                            <a:srgbClr val="000000"/>
                          </a:solidFill>
                          <a:effectLst/>
                          <a:highlight>
                            <a:srgbClr val="4472C4"/>
                          </a:highlight>
                          <a:latin typeface="Calibri" panose="020F0502020204030204" pitchFamily="34" charset="0"/>
                        </a:rPr>
                        <a:t> </a:t>
                      </a:r>
                    </a:p>
                  </a:txBody>
                  <a:tcPr marL="6350" marR="6350" marT="6350" marB="0" anchor="b">
                    <a:lnL w="1270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4472C4"/>
                    </a:solidFill>
                  </a:tcPr>
                </a:tc>
                <a:tc>
                  <a:txBody>
                    <a:bodyPr/>
                    <a:lstStyle/>
                    <a:p>
                      <a:pPr algn="l" fontAlgn="b"/>
                      <a:r>
                        <a:rPr lang="en-US" sz="1100" b="0" i="0" u="none" strike="noStrike">
                          <a:solidFill>
                            <a:srgbClr val="000000"/>
                          </a:solidFill>
                          <a:effectLst/>
                          <a:latin typeface="Calibri" panose="020F0502020204030204" pitchFamily="34" charset="0"/>
                        </a:rPr>
                        <a:t>Variable Expense</a:t>
                      </a:r>
                    </a:p>
                  </a:txBody>
                  <a:tcPr marL="6350" marR="6350" marT="635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100" b="0" i="0" u="none" strike="noStrike">
                          <a:solidFill>
                            <a:srgbClr val="000000"/>
                          </a:solidFill>
                          <a:effectLst/>
                          <a:latin typeface="Calibri" panose="020F0502020204030204" pitchFamily="34" charset="0"/>
                        </a:rPr>
                        <a:t>   </a:t>
                      </a:r>
                    </a:p>
                  </a:txBody>
                  <a:tcPr marL="6350" marR="6350" marT="635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1100" b="0" i="0" u="none" strike="noStrike">
                          <a:solidFill>
                            <a:srgbClr val="000000"/>
                          </a:solidFill>
                          <a:effectLst/>
                          <a:highlight>
                            <a:srgbClr val="FFFF00"/>
                          </a:highlight>
                          <a:latin typeface="Calibri" panose="020F0502020204030204" pitchFamily="34" charset="0"/>
                        </a:rPr>
                        <a:t>0.00%</a:t>
                      </a:r>
                    </a:p>
                  </a:txBody>
                  <a:tcPr marL="6350" marR="6350" marT="6350" marB="0" anchor="b">
                    <a:lnL w="2540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639622538"/>
                  </a:ext>
                </a:extLst>
              </a:tr>
              <a:tr h="296441">
                <a:tc>
                  <a:txBody>
                    <a:bodyPr/>
                    <a:lstStyle/>
                    <a:p>
                      <a:pPr algn="l" fontAlgn="b"/>
                      <a:r>
                        <a:rPr lang="en-US" sz="1100" b="0" i="0" u="none" strike="noStrike">
                          <a:solidFill>
                            <a:srgbClr val="000000"/>
                          </a:solidFill>
                          <a:effectLst/>
                          <a:highlight>
                            <a:srgbClr val="4472C4"/>
                          </a:highlight>
                          <a:latin typeface="Calibri" panose="020F0502020204030204" pitchFamily="34" charset="0"/>
                        </a:rPr>
                        <a:t> </a:t>
                      </a:r>
                    </a:p>
                  </a:txBody>
                  <a:tcPr marL="6350" marR="6350" marT="6350" marB="0" anchor="b">
                    <a:lnL w="1270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4472C4"/>
                    </a:solidFill>
                  </a:tcPr>
                </a:tc>
                <a:tc>
                  <a:txBody>
                    <a:bodyPr/>
                    <a:lstStyle/>
                    <a:p>
                      <a:pPr algn="l" fontAlgn="b"/>
                      <a:r>
                        <a:rPr lang="en-US" sz="1100" b="0" i="0" u="none" strike="noStrike">
                          <a:solidFill>
                            <a:srgbClr val="000000"/>
                          </a:solidFill>
                          <a:effectLst/>
                          <a:latin typeface="Calibri" panose="020F0502020204030204" pitchFamily="34" charset="0"/>
                        </a:rPr>
                        <a:t>Selling Expense</a:t>
                      </a:r>
                    </a:p>
                  </a:txBody>
                  <a:tcPr marL="6350" marR="6350" marT="635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100" b="0" i="0" u="none" strike="noStrike">
                          <a:solidFill>
                            <a:srgbClr val="000000"/>
                          </a:solidFill>
                          <a:effectLst/>
                          <a:latin typeface="Calibri" panose="020F0502020204030204" pitchFamily="34" charset="0"/>
                        </a:rPr>
                        <a:t> $                34,838 </a:t>
                      </a:r>
                    </a:p>
                  </a:txBody>
                  <a:tcPr marL="6350" marR="6350" marT="635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1100" b="0" i="0" u="none" strike="noStrike">
                          <a:solidFill>
                            <a:srgbClr val="000000"/>
                          </a:solidFill>
                          <a:effectLst/>
                          <a:highlight>
                            <a:srgbClr val="FFFF00"/>
                          </a:highlight>
                          <a:latin typeface="Calibri" panose="020F0502020204030204" pitchFamily="34" charset="0"/>
                        </a:rPr>
                        <a:t>63.20%</a:t>
                      </a:r>
                    </a:p>
                  </a:txBody>
                  <a:tcPr marL="6350" marR="6350" marT="6350" marB="0" anchor="b">
                    <a:lnL w="2540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2743302308"/>
                  </a:ext>
                </a:extLst>
              </a:tr>
              <a:tr h="296441">
                <a:tc>
                  <a:txBody>
                    <a:bodyPr/>
                    <a:lstStyle/>
                    <a:p>
                      <a:pPr algn="l" fontAlgn="b"/>
                      <a:r>
                        <a:rPr lang="en-US" sz="1100" b="0" i="0" u="none" strike="noStrike">
                          <a:solidFill>
                            <a:srgbClr val="000000"/>
                          </a:solidFill>
                          <a:effectLst/>
                          <a:highlight>
                            <a:srgbClr val="4472C4"/>
                          </a:highlight>
                          <a:latin typeface="Calibri" panose="020F0502020204030204" pitchFamily="34" charset="0"/>
                        </a:rPr>
                        <a:t> </a:t>
                      </a:r>
                    </a:p>
                  </a:txBody>
                  <a:tcPr marL="6350" marR="6350" marT="6350" marB="0" anchor="b">
                    <a:lnL w="1270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4472C4"/>
                    </a:solidFill>
                  </a:tcPr>
                </a:tc>
                <a:tc>
                  <a:txBody>
                    <a:bodyPr/>
                    <a:lstStyle/>
                    <a:p>
                      <a:pPr algn="l" fontAlgn="b"/>
                      <a:r>
                        <a:rPr lang="en-US" sz="1100" b="0" i="0" u="none" strike="noStrike">
                          <a:solidFill>
                            <a:srgbClr val="000000"/>
                          </a:solidFill>
                          <a:effectLst/>
                          <a:latin typeface="Calibri" panose="020F0502020204030204" pitchFamily="34" charset="0"/>
                        </a:rPr>
                        <a:t>Personnel Expense</a:t>
                      </a:r>
                    </a:p>
                  </a:txBody>
                  <a:tcPr marL="6350" marR="6350" marT="635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100" b="0" i="0" u="none" strike="noStrike">
                          <a:solidFill>
                            <a:srgbClr val="000000"/>
                          </a:solidFill>
                          <a:effectLst/>
                          <a:latin typeface="Calibri" panose="020F0502020204030204" pitchFamily="34" charset="0"/>
                        </a:rPr>
                        <a:t> </a:t>
                      </a:r>
                    </a:p>
                  </a:txBody>
                  <a:tcPr marL="6350" marR="6350" marT="635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1100" b="0" i="0" u="none" strike="noStrike">
                          <a:solidFill>
                            <a:srgbClr val="000000"/>
                          </a:solidFill>
                          <a:effectLst/>
                          <a:highlight>
                            <a:srgbClr val="FFFF00"/>
                          </a:highlight>
                          <a:latin typeface="Calibri" panose="020F0502020204030204" pitchFamily="34" charset="0"/>
                        </a:rPr>
                        <a:t>0.00%</a:t>
                      </a:r>
                    </a:p>
                  </a:txBody>
                  <a:tcPr marL="6350" marR="6350" marT="6350" marB="0" anchor="b">
                    <a:lnL w="2540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3247750461"/>
                  </a:ext>
                </a:extLst>
              </a:tr>
              <a:tr h="296441">
                <a:tc>
                  <a:txBody>
                    <a:bodyPr/>
                    <a:lstStyle/>
                    <a:p>
                      <a:pPr algn="l" fontAlgn="b"/>
                      <a:r>
                        <a:rPr lang="en-US" sz="1100" b="0" i="0" u="none" strike="noStrike">
                          <a:solidFill>
                            <a:srgbClr val="000000"/>
                          </a:solidFill>
                          <a:effectLst/>
                          <a:highlight>
                            <a:srgbClr val="4472C4"/>
                          </a:highlight>
                          <a:latin typeface="Calibri" panose="020F0502020204030204" pitchFamily="34" charset="0"/>
                        </a:rPr>
                        <a:t> </a:t>
                      </a:r>
                    </a:p>
                  </a:txBody>
                  <a:tcPr marL="6350" marR="6350" marT="6350" marB="0" anchor="b">
                    <a:lnL w="1270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4472C4"/>
                    </a:solidFill>
                  </a:tcPr>
                </a:tc>
                <a:tc>
                  <a:txBody>
                    <a:bodyPr/>
                    <a:lstStyle/>
                    <a:p>
                      <a:pPr algn="l" fontAlgn="b"/>
                      <a:r>
                        <a:rPr lang="en-US" sz="1100" b="0" i="0" u="none" strike="noStrike">
                          <a:solidFill>
                            <a:srgbClr val="000000"/>
                          </a:solidFill>
                          <a:effectLst/>
                          <a:latin typeface="Calibri" panose="020F0502020204030204" pitchFamily="34" charset="0"/>
                        </a:rPr>
                        <a:t>Semi-Fixed Expense</a:t>
                      </a:r>
                    </a:p>
                  </a:txBody>
                  <a:tcPr marL="6350" marR="6350" marT="635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100" b="0" i="0" u="none" strike="noStrike">
                          <a:solidFill>
                            <a:srgbClr val="000000"/>
                          </a:solidFill>
                          <a:effectLst/>
                          <a:latin typeface="Calibri" panose="020F0502020204030204" pitchFamily="34" charset="0"/>
                        </a:rPr>
                        <a:t>   </a:t>
                      </a:r>
                    </a:p>
                  </a:txBody>
                  <a:tcPr marL="6350" marR="6350" marT="635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1100" b="0" i="0" u="none" strike="noStrike">
                          <a:solidFill>
                            <a:srgbClr val="000000"/>
                          </a:solidFill>
                          <a:effectLst/>
                          <a:highlight>
                            <a:srgbClr val="FFFF00"/>
                          </a:highlight>
                          <a:latin typeface="Calibri" panose="020F0502020204030204" pitchFamily="34" charset="0"/>
                        </a:rPr>
                        <a:t>0.00%</a:t>
                      </a:r>
                    </a:p>
                  </a:txBody>
                  <a:tcPr marL="6350" marR="6350" marT="6350" marB="0" anchor="b">
                    <a:lnL w="2540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1848185004"/>
                  </a:ext>
                </a:extLst>
              </a:tr>
              <a:tr h="296441">
                <a:tc>
                  <a:txBody>
                    <a:bodyPr/>
                    <a:lstStyle/>
                    <a:p>
                      <a:pPr algn="l" fontAlgn="b"/>
                      <a:r>
                        <a:rPr lang="en-US" sz="1100" b="0" i="0" u="none" strike="noStrike">
                          <a:solidFill>
                            <a:srgbClr val="000000"/>
                          </a:solidFill>
                          <a:effectLst/>
                          <a:highlight>
                            <a:srgbClr val="4472C4"/>
                          </a:highlight>
                          <a:latin typeface="Calibri" panose="020F0502020204030204" pitchFamily="34" charset="0"/>
                        </a:rPr>
                        <a:t> </a:t>
                      </a:r>
                    </a:p>
                  </a:txBody>
                  <a:tcPr marL="6350" marR="6350" marT="6350" marB="0" anchor="b">
                    <a:lnL w="1270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4472C4"/>
                    </a:solidFill>
                  </a:tcPr>
                </a:tc>
                <a:tc>
                  <a:txBody>
                    <a:bodyPr/>
                    <a:lstStyle/>
                    <a:p>
                      <a:pPr algn="l" fontAlgn="b"/>
                      <a:r>
                        <a:rPr lang="en-US" sz="1100" b="0" i="0" u="none" strike="noStrike">
                          <a:solidFill>
                            <a:srgbClr val="000000"/>
                          </a:solidFill>
                          <a:effectLst/>
                          <a:latin typeface="Calibri" panose="020F0502020204030204" pitchFamily="34" charset="0"/>
                        </a:rPr>
                        <a:t>Fixed Expense</a:t>
                      </a:r>
                    </a:p>
                  </a:txBody>
                  <a:tcPr marL="6350" marR="6350" marT="635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100" b="0" i="0" u="none" strike="noStrike">
                          <a:solidFill>
                            <a:srgbClr val="000000"/>
                          </a:solidFill>
                          <a:effectLst/>
                          <a:latin typeface="Calibri" panose="020F0502020204030204" pitchFamily="34" charset="0"/>
                        </a:rPr>
                        <a:t> $                33,230 </a:t>
                      </a:r>
                    </a:p>
                  </a:txBody>
                  <a:tcPr marL="6350" marR="6350" marT="635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1100" b="0" i="0" u="none" strike="noStrike">
                          <a:solidFill>
                            <a:srgbClr val="000000"/>
                          </a:solidFill>
                          <a:effectLst/>
                          <a:highlight>
                            <a:srgbClr val="FFFF00"/>
                          </a:highlight>
                          <a:latin typeface="Calibri" panose="020F0502020204030204" pitchFamily="34" charset="0"/>
                        </a:rPr>
                        <a:t>60.28%</a:t>
                      </a:r>
                    </a:p>
                  </a:txBody>
                  <a:tcPr marL="6350" marR="6350" marT="6350" marB="0" anchor="b">
                    <a:lnL w="2540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4133927373"/>
                  </a:ext>
                </a:extLst>
              </a:tr>
              <a:tr h="296441">
                <a:tc>
                  <a:txBody>
                    <a:bodyPr/>
                    <a:lstStyle/>
                    <a:p>
                      <a:pPr algn="l" fontAlgn="b"/>
                      <a:r>
                        <a:rPr lang="en-US" sz="1100" b="0" i="0" u="none" strike="noStrike">
                          <a:solidFill>
                            <a:srgbClr val="000000"/>
                          </a:solidFill>
                          <a:effectLst/>
                          <a:highlight>
                            <a:srgbClr val="4472C4"/>
                          </a:highlight>
                          <a:latin typeface="Calibri" panose="020F0502020204030204" pitchFamily="34" charset="0"/>
                        </a:rPr>
                        <a:t> </a:t>
                      </a:r>
                    </a:p>
                  </a:txBody>
                  <a:tcPr marL="6350" marR="6350" marT="6350" marB="0" anchor="b">
                    <a:lnL w="1270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4472C4"/>
                    </a:solidFill>
                  </a:tcPr>
                </a:tc>
                <a:tc>
                  <a:txBody>
                    <a:bodyPr/>
                    <a:lstStyle/>
                    <a:p>
                      <a:pPr algn="l" fontAlgn="b"/>
                      <a:r>
                        <a:rPr lang="en-US" sz="1100" b="0" i="0" u="none" strike="noStrike">
                          <a:solidFill>
                            <a:srgbClr val="000000"/>
                          </a:solidFill>
                          <a:effectLst/>
                          <a:latin typeface="Calibri" panose="020F0502020204030204" pitchFamily="34" charset="0"/>
                        </a:rPr>
                        <a:t>Unallocated Expense</a:t>
                      </a:r>
                    </a:p>
                  </a:txBody>
                  <a:tcPr marL="6350" marR="6350" marT="635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100" b="0" i="0" u="none" strike="noStrike">
                          <a:solidFill>
                            <a:srgbClr val="000000"/>
                          </a:solidFill>
                          <a:effectLst/>
                          <a:latin typeface="Calibri" panose="020F0502020204030204" pitchFamily="34" charset="0"/>
                        </a:rPr>
                        <a:t> </a:t>
                      </a:r>
                    </a:p>
                  </a:txBody>
                  <a:tcPr marL="6350" marR="6350" marT="635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1100" b="0" i="0" u="none" strike="noStrike">
                          <a:solidFill>
                            <a:srgbClr val="000000"/>
                          </a:solidFill>
                          <a:effectLst/>
                          <a:highlight>
                            <a:srgbClr val="FFFF00"/>
                          </a:highlight>
                          <a:latin typeface="Calibri" panose="020F0502020204030204" pitchFamily="34" charset="0"/>
                        </a:rPr>
                        <a:t>0.00%</a:t>
                      </a:r>
                    </a:p>
                  </a:txBody>
                  <a:tcPr marL="6350" marR="6350" marT="6350" marB="0" anchor="b">
                    <a:lnL w="2540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4235828269"/>
                  </a:ext>
                </a:extLst>
              </a:tr>
              <a:tr h="277914">
                <a:tc>
                  <a:txBody>
                    <a:bodyPr/>
                    <a:lstStyle/>
                    <a:p>
                      <a:pPr algn="l" fontAlgn="b"/>
                      <a:r>
                        <a:rPr lang="en-US" sz="1100" b="0" i="0" u="none" strike="noStrike">
                          <a:solidFill>
                            <a:srgbClr val="000000"/>
                          </a:solidFill>
                          <a:effectLst/>
                          <a:highlight>
                            <a:srgbClr val="4472C4"/>
                          </a:highlight>
                          <a:latin typeface="Calibri" panose="020F0502020204030204" pitchFamily="34" charset="0"/>
                        </a:rPr>
                        <a:t> </a:t>
                      </a:r>
                    </a:p>
                  </a:txBody>
                  <a:tcPr marL="6350" marR="6350" marT="6350" marB="0" anchor="b">
                    <a:lnL w="1270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4472C4"/>
                    </a:solidFill>
                  </a:tcPr>
                </a:tc>
                <a:tc>
                  <a:txBody>
                    <a:bodyPr/>
                    <a:lstStyle/>
                    <a:p>
                      <a:pPr algn="l" fontAlgn="b"/>
                      <a:r>
                        <a:rPr lang="en-US" sz="1100" b="0" i="0" u="none" strike="noStrike">
                          <a:solidFill>
                            <a:srgbClr val="000000"/>
                          </a:solidFill>
                          <a:effectLst/>
                          <a:latin typeface="Calibri" panose="020F0502020204030204" pitchFamily="34" charset="0"/>
                        </a:rPr>
                        <a:t>Dealer's Salary</a:t>
                      </a:r>
                    </a:p>
                  </a:txBody>
                  <a:tcPr marL="6350" marR="6350" marT="635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100" b="0" i="0" u="none" strike="noStrike">
                          <a:solidFill>
                            <a:srgbClr val="000000"/>
                          </a:solidFill>
                          <a:effectLst/>
                          <a:latin typeface="Calibri" panose="020F0502020204030204" pitchFamily="34" charset="0"/>
                        </a:rPr>
                        <a:t> $                  3,500 </a:t>
                      </a:r>
                    </a:p>
                  </a:txBody>
                  <a:tcPr marL="6350" marR="6350" marT="635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1100" b="0" i="0" u="none" strike="noStrike">
                          <a:solidFill>
                            <a:srgbClr val="000000"/>
                          </a:solidFill>
                          <a:effectLst/>
                          <a:highlight>
                            <a:srgbClr val="FFFF00"/>
                          </a:highlight>
                          <a:latin typeface="Calibri" panose="020F0502020204030204" pitchFamily="34" charset="0"/>
                        </a:rPr>
                        <a:t>6.35%</a:t>
                      </a:r>
                    </a:p>
                  </a:txBody>
                  <a:tcPr marL="6350" marR="6350" marT="6350" marB="0" anchor="b">
                    <a:lnL w="2540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415917578"/>
                  </a:ext>
                </a:extLst>
              </a:tr>
              <a:tr h="287178">
                <a:tc>
                  <a:txBody>
                    <a:bodyPr/>
                    <a:lstStyle/>
                    <a:p>
                      <a:pPr algn="l" fontAlgn="b"/>
                      <a:r>
                        <a:rPr lang="en-US" sz="1100" b="0" i="0" u="none" strike="noStrike">
                          <a:solidFill>
                            <a:srgbClr val="000000"/>
                          </a:solidFill>
                          <a:effectLst/>
                          <a:highlight>
                            <a:srgbClr val="4472C4"/>
                          </a:highlight>
                          <a:latin typeface="Calibri" panose="020F0502020204030204" pitchFamily="34" charset="0"/>
                        </a:rPr>
                        <a:t> </a:t>
                      </a:r>
                    </a:p>
                  </a:txBody>
                  <a:tcPr marL="6350" marR="6350" marT="6350" marB="0" anchor="b">
                    <a:lnL w="1270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solidFill>
                      <a:srgbClr val="4472C4"/>
                    </a:solidFill>
                  </a:tcPr>
                </a:tc>
                <a:tc>
                  <a:txBody>
                    <a:bodyPr/>
                    <a:lstStyle/>
                    <a:p>
                      <a:pPr algn="l" fontAlgn="b"/>
                      <a:r>
                        <a:rPr lang="en-US" sz="1100" b="0" i="0" u="none" strike="noStrike">
                          <a:solidFill>
                            <a:srgbClr val="000000"/>
                          </a:solidFill>
                          <a:effectLst/>
                          <a:latin typeface="Calibri" panose="020F0502020204030204" pitchFamily="34" charset="0"/>
                        </a:rPr>
                        <a:t>Total Expenses</a:t>
                      </a:r>
                    </a:p>
                  </a:txBody>
                  <a:tcPr marL="6350" marR="6350" marT="635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100" b="0" i="0" u="none" strike="noStrike">
                          <a:solidFill>
                            <a:srgbClr val="000000"/>
                          </a:solidFill>
                          <a:effectLst/>
                          <a:highlight>
                            <a:srgbClr val="FFFF00"/>
                          </a:highlight>
                          <a:latin typeface="Calibri" panose="020F0502020204030204" pitchFamily="34" charset="0"/>
                        </a:rPr>
                        <a:t> $                71,568 </a:t>
                      </a:r>
                    </a:p>
                  </a:txBody>
                  <a:tcPr marL="6350" marR="6350" marT="635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1100" b="0" i="0" u="none" strike="noStrike">
                          <a:solidFill>
                            <a:srgbClr val="000000"/>
                          </a:solidFill>
                          <a:effectLst/>
                          <a:highlight>
                            <a:srgbClr val="FFFF00"/>
                          </a:highlight>
                          <a:latin typeface="Calibri" panose="020F0502020204030204" pitchFamily="34" charset="0"/>
                        </a:rPr>
                        <a:t>129.82%</a:t>
                      </a:r>
                    </a:p>
                  </a:txBody>
                  <a:tcPr marL="6350" marR="6350" marT="6350" marB="0" anchor="b">
                    <a:lnL w="2540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4015925654"/>
                  </a:ext>
                </a:extLst>
              </a:tr>
              <a:tr h="277914">
                <a:tc>
                  <a:txBody>
                    <a:bodyPr/>
                    <a:lstStyle/>
                    <a:p>
                      <a:pPr algn="l" fontAlgn="b"/>
                      <a:r>
                        <a:rPr lang="en-US" sz="1100" b="0" i="0" u="none" strike="noStrike">
                          <a:solidFill>
                            <a:srgbClr val="000000"/>
                          </a:solidFill>
                          <a:effectLst/>
                          <a:highlight>
                            <a:srgbClr val="4472C4"/>
                          </a:highlight>
                          <a:latin typeface="Calibri" panose="020F0502020204030204" pitchFamily="34" charset="0"/>
                        </a:rPr>
                        <a:t> </a:t>
                      </a:r>
                    </a:p>
                  </a:txBody>
                  <a:tcPr marL="6350" marR="6350" marT="6350" marB="0" anchor="b">
                    <a:lnL w="1270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rgbClr val="4472C4"/>
                    </a:solidFill>
                  </a:tcPr>
                </a:tc>
                <a:tc>
                  <a:txBody>
                    <a:bodyPr/>
                    <a:lstStyle/>
                    <a:p>
                      <a:pPr algn="l" fontAlgn="b"/>
                      <a:r>
                        <a:rPr lang="en-US" sz="1100" b="0" i="0" u="none" strike="noStrike">
                          <a:solidFill>
                            <a:srgbClr val="000000"/>
                          </a:solidFill>
                          <a:effectLst/>
                          <a:latin typeface="Calibri" panose="020F0502020204030204" pitchFamily="34" charset="0"/>
                        </a:rPr>
                        <a:t>Net Profit</a:t>
                      </a:r>
                    </a:p>
                  </a:txBody>
                  <a:tcPr marL="6350" marR="6350" marT="635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fontAlgn="b"/>
                      <a:r>
                        <a:rPr lang="en-US" sz="1100" b="0" i="0" u="none" strike="noStrike">
                          <a:solidFill>
                            <a:srgbClr val="000000"/>
                          </a:solidFill>
                          <a:effectLst/>
                          <a:highlight>
                            <a:srgbClr val="FFFF00"/>
                          </a:highlight>
                          <a:latin typeface="Calibri" panose="020F0502020204030204" pitchFamily="34" charset="0"/>
                        </a:rPr>
                        <a:t> $              (16,441)</a:t>
                      </a:r>
                    </a:p>
                  </a:txBody>
                  <a:tcPr marL="6350" marR="6350" marT="635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1100" b="0" i="0" u="none" strike="noStrike" dirty="0">
                          <a:solidFill>
                            <a:srgbClr val="000000"/>
                          </a:solidFill>
                          <a:effectLst/>
                          <a:highlight>
                            <a:srgbClr val="FFFF00"/>
                          </a:highlight>
                          <a:latin typeface="Calibri" panose="020F0502020204030204" pitchFamily="34" charset="0"/>
                        </a:rPr>
                        <a:t>-29.82%</a:t>
                      </a:r>
                    </a:p>
                  </a:txBody>
                  <a:tcPr marL="6350" marR="6350" marT="6350" marB="0" anchor="b">
                    <a:lnL w="2540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1442304628"/>
                  </a:ext>
                </a:extLst>
              </a:tr>
            </a:tbl>
          </a:graphicData>
        </a:graphic>
      </p:graphicFrame>
    </p:spTree>
    <p:extLst>
      <p:ext uri="{BB962C8B-B14F-4D97-AF65-F5344CB8AC3E}">
        <p14:creationId xmlns:p14="http://schemas.microsoft.com/office/powerpoint/2010/main" val="130659236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a:xfrm>
            <a:off x="550334" y="50799"/>
            <a:ext cx="8596668" cy="1320800"/>
          </a:xfrm>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Productivity</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a:xfrm>
            <a:off x="677333" y="914400"/>
            <a:ext cx="5633743" cy="5892801"/>
          </a:xfrm>
        </p:spPr>
        <p:txBody>
          <a:bodyPr>
            <a:normAutofit fontScale="55000" lnSpcReduction="20000"/>
          </a:bodyPr>
          <a:lstStyle/>
          <a:p>
            <a:pPr algn="l"/>
            <a:endParaRPr lang="en-US" sz="1800" b="0" i="0" u="none" strike="noStrike" baseline="0" dirty="0">
              <a:solidFill>
                <a:srgbClr val="000000"/>
              </a:solidFill>
              <a:latin typeface="Calibri" panose="020F0502020204030204" pitchFamily="34" charset="0"/>
            </a:endParaRPr>
          </a:p>
          <a:p>
            <a:r>
              <a:rPr lang="en-US" sz="2000" b="1" i="0" u="sng" strike="noStrike" baseline="0" dirty="0">
                <a:solidFill>
                  <a:srgbClr val="221E1F"/>
                </a:solidFill>
                <a:latin typeface="Calibri" panose="020F0502020204030204" pitchFamily="34" charset="0"/>
              </a:rPr>
              <a:t>Current practices: </a:t>
            </a:r>
            <a:r>
              <a:rPr lang="en-US" sz="2000" i="0" strike="noStrike" baseline="0" dirty="0">
                <a:solidFill>
                  <a:srgbClr val="221E1F"/>
                </a:solidFill>
                <a:latin typeface="Calibri" panose="020F0502020204030204" pitchFamily="34" charset="0"/>
              </a:rPr>
              <a:t>After Analyzing the changes in expense structure and the technician proficiency my dealer and I came to the conclusion that the productivity of our techs needs to be our number one priority. We first assessed the things we are currently doing that need improvement. We noticed that we are mismanaging which techs are on which jobs. We had high dollar techs working on entry level jobs and that needed to change.  We also noticed tha</a:t>
            </a:r>
            <a:r>
              <a:rPr lang="en-US" sz="2000" dirty="0">
                <a:solidFill>
                  <a:srgbClr val="221E1F"/>
                </a:solidFill>
                <a:latin typeface="Calibri" panose="020F0502020204030204" pitchFamily="34" charset="0"/>
              </a:rPr>
              <a:t>t we had 2 of our 8 techs that had neighboring stations and they were feeding off of each others unproductiveness. When we separated them we saw their proficiency sky rocket. We currently do not have a parts runner, so techs are walking back and forth from their bays to the Parts department and that is robbing valuable time from them.</a:t>
            </a:r>
            <a:endParaRPr lang="en-US" sz="2000" b="1" i="0" u="sng" strike="noStrike" baseline="0" dirty="0">
              <a:solidFill>
                <a:srgbClr val="221E1F"/>
              </a:solidFill>
              <a:latin typeface="Calibri" panose="020F0502020204030204" pitchFamily="34" charset="0"/>
            </a:endParaRPr>
          </a:p>
          <a:p>
            <a:r>
              <a:rPr lang="en-US" sz="2000" b="1" i="0" u="sng" strike="noStrike" baseline="0" dirty="0">
                <a:solidFill>
                  <a:srgbClr val="221E1F"/>
                </a:solidFill>
                <a:latin typeface="Calibri" panose="020F0502020204030204" pitchFamily="34" charset="0"/>
              </a:rPr>
              <a:t>Goals for improvement : </a:t>
            </a:r>
            <a:r>
              <a:rPr lang="en-US" sz="2000" i="0" strike="noStrike" baseline="0" dirty="0">
                <a:solidFill>
                  <a:srgbClr val="221E1F"/>
                </a:solidFill>
                <a:latin typeface="Calibri" panose="020F0502020204030204" pitchFamily="34" charset="0"/>
              </a:rPr>
              <a:t>Our first goal for improvement is to make sure all service and parts personnel</a:t>
            </a:r>
            <a:r>
              <a:rPr lang="en-US" sz="2000" dirty="0">
                <a:solidFill>
                  <a:srgbClr val="221E1F"/>
                </a:solidFill>
                <a:latin typeface="Calibri" panose="020F0502020204030204" pitchFamily="34" charset="0"/>
              </a:rPr>
              <a:t> understand what tech proficiency is and why it is so important to the success of the service department. By getting management and writers invested into the focus of tech proficiency it will insure that everyone is being held accountable to sell all available hours. Secondly we will incorporate a new job role of parts runner for our second parts counter person. Our only concern is both parts personnel are 20 year employees, so getting them out of the comfort zone of their desk is going to be the major hill we need to climb. We believe  explaining the incentive they will receive from tech proficiency, will  motivate them to get the job done with enthusiasm. Our number one goal is to get our tech proficiency to 100% but based off of our current 47%, we need a more obtainable goal and we believe that number is 80%. Once we get consistently at 80% we can start to focus on 100% because as well all know the only way to eat an elephant is one bite at a time!</a:t>
            </a:r>
            <a:endParaRPr lang="en-US" sz="2000" b="1" i="0" u="sng" strike="noStrike" baseline="0" dirty="0">
              <a:solidFill>
                <a:srgbClr val="221E1F"/>
              </a:solidFill>
              <a:latin typeface="Calibri" panose="020F0502020204030204" pitchFamily="34" charset="0"/>
            </a:endParaRPr>
          </a:p>
          <a:p>
            <a:r>
              <a:rPr lang="en-US" sz="2000" b="1" i="0" u="sng" strike="noStrike" baseline="0" dirty="0">
                <a:solidFill>
                  <a:srgbClr val="221E1F"/>
                </a:solidFill>
                <a:latin typeface="Calibri" panose="020F0502020204030204" pitchFamily="34" charset="0"/>
              </a:rPr>
              <a:t>Plans to achieve your goals: </a:t>
            </a:r>
            <a:r>
              <a:rPr lang="en-US" sz="2000" b="1" u="sng" dirty="0">
                <a:solidFill>
                  <a:srgbClr val="221E1F"/>
                </a:solidFill>
                <a:latin typeface="Calibri" panose="020F0502020204030204" pitchFamily="34" charset="0"/>
              </a:rPr>
              <a:t> </a:t>
            </a:r>
            <a:r>
              <a:rPr lang="en-US" sz="2000" dirty="0">
                <a:solidFill>
                  <a:srgbClr val="221E1F"/>
                </a:solidFill>
                <a:latin typeface="Calibri" panose="020F0502020204030204" pitchFamily="34" charset="0"/>
              </a:rPr>
              <a:t>we will write our goal of tech proficiency every single month and go over it everyday in our daily meeting to embed it in ever ones brain that tech proficiency is the number one priority and to give everyone an obtainable goal to hit. Incorporating a parts runner is going to be a huge help in achieving our goal. Once we consistently reach 80% we will then focus on reaching 100% and maintaining that percentage. By doing this we will have a net profit every month instead of a net loss like the position we currently are in.  when we reach our goals we will then invest in a video multipoint inspection tool and more products to maximize our service departments gross potential. </a:t>
            </a:r>
            <a:endParaRPr lang="en-US" sz="2000" b="1" i="0" u="sng" strike="noStrike" baseline="0" dirty="0">
              <a:solidFill>
                <a:srgbClr val="221E1F"/>
              </a:solidFill>
              <a:latin typeface="Calibri" panose="020F0502020204030204" pitchFamily="34" charset="0"/>
            </a:endParaRPr>
          </a:p>
          <a:p>
            <a:r>
              <a:rPr lang="en-US" sz="2000" b="1" i="0" u="sng" strike="noStrike" baseline="0" dirty="0">
                <a:solidFill>
                  <a:srgbClr val="221E1F"/>
                </a:solidFill>
                <a:latin typeface="Calibri" panose="020F0502020204030204" pitchFamily="34" charset="0"/>
              </a:rPr>
              <a:t>Plans to evaluate your changes: </a:t>
            </a:r>
            <a:r>
              <a:rPr lang="en-US" sz="2000" b="1" u="sng" dirty="0">
                <a:solidFill>
                  <a:srgbClr val="221E1F"/>
                </a:solidFill>
                <a:latin typeface="Calibri" panose="020F0502020204030204" pitchFamily="34" charset="0"/>
              </a:rPr>
              <a:t> </a:t>
            </a:r>
            <a:r>
              <a:rPr lang="en-US" sz="2000" dirty="0">
                <a:solidFill>
                  <a:srgbClr val="221E1F"/>
                </a:solidFill>
                <a:latin typeface="Calibri" panose="020F0502020204030204" pitchFamily="34" charset="0"/>
              </a:rPr>
              <a:t>We will hold weekly management meetings that will focus on travel rates for each tech. This will give us an idea on who and what we need to focus on for the upcoming week. At the end of the month we will analyze the progress  of our technicians and parts runner in a full team meeting. This will remind everyone what our main focus is going forward,  and that is tech proficiency!</a:t>
            </a:r>
            <a:r>
              <a:rPr lang="en-US" sz="2000" b="1" i="0" u="sng" strike="noStrike" baseline="0" dirty="0">
                <a:solidFill>
                  <a:srgbClr val="221E1F"/>
                </a:solidFill>
                <a:latin typeface="Calibri" panose="020F0502020204030204" pitchFamily="34" charset="0"/>
              </a:rPr>
              <a:t> </a:t>
            </a:r>
          </a:p>
          <a:p>
            <a:endParaRPr lang="en-US" dirty="0"/>
          </a:p>
        </p:txBody>
      </p:sp>
      <p:graphicFrame>
        <p:nvGraphicFramePr>
          <p:cNvPr id="11" name="Content Placeholder 10">
            <a:extLst>
              <a:ext uri="{FF2B5EF4-FFF2-40B4-BE49-F238E27FC236}">
                <a16:creationId xmlns:a16="http://schemas.microsoft.com/office/drawing/2014/main" id="{4584097F-BDCE-1CD2-4B8D-CA92FDDA32C1}"/>
              </a:ext>
            </a:extLst>
          </p:cNvPr>
          <p:cNvGraphicFramePr>
            <a:graphicFrameLocks noGrp="1" noChangeAspect="1"/>
          </p:cNvGraphicFramePr>
          <p:nvPr>
            <p:ph sz="half" idx="2"/>
            <p:extLst>
              <p:ext uri="{D42A27DB-BD31-4B8C-83A1-F6EECF244321}">
                <p14:modId xmlns:p14="http://schemas.microsoft.com/office/powerpoint/2010/main" val="3047216551"/>
              </p:ext>
            </p:extLst>
          </p:nvPr>
        </p:nvGraphicFramePr>
        <p:xfrm>
          <a:off x="6527800" y="711199"/>
          <a:ext cx="5633743" cy="4991101"/>
        </p:xfrm>
        <a:graphic>
          <a:graphicData uri="http://schemas.openxmlformats.org/presentationml/2006/ole">
            <mc:AlternateContent xmlns:mc="http://schemas.openxmlformats.org/markup-compatibility/2006">
              <mc:Choice xmlns:v="urn:schemas-microsoft-com:vml" Requires="v">
                <p:oleObj name="Worksheet" r:id="rId2" imgW="7524810" imgH="5619722" progId="Excel.Sheet.12">
                  <p:embed/>
                </p:oleObj>
              </mc:Choice>
              <mc:Fallback>
                <p:oleObj name="Worksheet" r:id="rId2" imgW="7524810" imgH="5619722" progId="Excel.Sheet.12">
                  <p:embed/>
                  <p:pic>
                    <p:nvPicPr>
                      <p:cNvPr id="8" name="Object 7">
                        <a:extLst>
                          <a:ext uri="{FF2B5EF4-FFF2-40B4-BE49-F238E27FC236}">
                            <a16:creationId xmlns:a16="http://schemas.microsoft.com/office/drawing/2014/main" id="{EDA8C2AD-3438-8E06-D28E-A831CB7FBBD2}"/>
                          </a:ext>
                        </a:extLst>
                      </p:cNvPr>
                      <p:cNvPicPr/>
                      <p:nvPr/>
                    </p:nvPicPr>
                    <p:blipFill>
                      <a:blip r:embed="rId3"/>
                      <a:stretch>
                        <a:fillRect/>
                      </a:stretch>
                    </p:blipFill>
                    <p:spPr>
                      <a:xfrm>
                        <a:off x="6527800" y="711199"/>
                        <a:ext cx="5633743" cy="4991101"/>
                      </a:xfrm>
                      <a:prstGeom prst="rect">
                        <a:avLst/>
                      </a:prstGeom>
                    </p:spPr>
                  </p:pic>
                </p:oleObj>
              </mc:Fallback>
            </mc:AlternateContent>
          </a:graphicData>
        </a:graphic>
      </p:graphicFrame>
    </p:spTree>
    <p:extLst>
      <p:ext uri="{BB962C8B-B14F-4D97-AF65-F5344CB8AC3E}">
        <p14:creationId xmlns:p14="http://schemas.microsoft.com/office/powerpoint/2010/main" val="190147798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Facility</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a:xfrm>
            <a:off x="677334" y="1511300"/>
            <a:ext cx="6561666" cy="4530061"/>
          </a:xfrm>
        </p:spPr>
        <p:txBody>
          <a:bodyPr>
            <a:normAutofit fontScale="70000" lnSpcReduction="20000"/>
          </a:bodyPr>
          <a:lstStyle/>
          <a:p>
            <a:pPr algn="l"/>
            <a:endParaRPr lang="en-US" sz="1800" b="0" i="0" u="none" strike="noStrike" baseline="0" dirty="0">
              <a:solidFill>
                <a:srgbClr val="000000"/>
              </a:solidFill>
              <a:latin typeface="Calibri" panose="020F0502020204030204" pitchFamily="34" charset="0"/>
            </a:endParaRPr>
          </a:p>
          <a:p>
            <a:endParaRPr lang="en-US" sz="1800" b="0" i="0" u="none" strike="noStrike" baseline="0" dirty="0">
              <a:solidFill>
                <a:srgbClr val="221E1F"/>
              </a:solidFill>
              <a:latin typeface="Calibri" panose="020F0502020204030204" pitchFamily="34" charset="0"/>
            </a:endParaRPr>
          </a:p>
          <a:p>
            <a:r>
              <a:rPr lang="en-US" b="1" u="sng" dirty="0">
                <a:solidFill>
                  <a:srgbClr val="221E1F"/>
                </a:solidFill>
                <a:latin typeface="Calibri" panose="020F0502020204030204" pitchFamily="34" charset="0"/>
              </a:rPr>
              <a:t>Current practices : </a:t>
            </a:r>
            <a:r>
              <a:rPr lang="en-US" dirty="0">
                <a:solidFill>
                  <a:srgbClr val="221E1F"/>
                </a:solidFill>
                <a:latin typeface="Calibri" panose="020F0502020204030204" pitchFamily="34" charset="0"/>
              </a:rPr>
              <a:t>our Facility utilization for the month was only at 18.57% which clearly states that there is huge room for improvement. I believe this circles back to our proficiency numbers, lack of team effort and not yet incorporating a parts runner to the Team. </a:t>
            </a:r>
          </a:p>
          <a:p>
            <a:r>
              <a:rPr lang="en-US" b="1" u="sng" dirty="0">
                <a:solidFill>
                  <a:srgbClr val="221E1F"/>
                </a:solidFill>
                <a:latin typeface="Calibri" panose="020F0502020204030204" pitchFamily="34" charset="0"/>
              </a:rPr>
              <a:t>Goals For Improvement: </a:t>
            </a:r>
            <a:r>
              <a:rPr lang="en-US" dirty="0">
                <a:solidFill>
                  <a:srgbClr val="221E1F"/>
                </a:solidFill>
                <a:latin typeface="Calibri" panose="020F0502020204030204" pitchFamily="34" charset="0"/>
              </a:rPr>
              <a:t>I believe increasing our tech proficiency by implementing a parts runner, and incentivizing the writers and techs on productivity will automatically increase Facility Utilization. With the net profit from reaching our tech proficiency goals, we can add 2 or 3 more techs and possibly another parts runner. This in result will increase our facility utilization.</a:t>
            </a:r>
            <a:endParaRPr lang="en-US" b="1" u="sng" dirty="0">
              <a:solidFill>
                <a:srgbClr val="221E1F"/>
              </a:solidFill>
              <a:latin typeface="Calibri" panose="020F0502020204030204" pitchFamily="34" charset="0"/>
            </a:endParaRPr>
          </a:p>
          <a:p>
            <a:pPr marL="0" indent="0">
              <a:buNone/>
            </a:pPr>
            <a:r>
              <a:rPr lang="en-US" sz="1800" b="0" i="0" u="none" strike="noStrike" baseline="0" dirty="0">
                <a:solidFill>
                  <a:srgbClr val="221E1F"/>
                </a:solidFill>
                <a:latin typeface="Calibri" panose="020F0502020204030204" pitchFamily="34" charset="0"/>
              </a:rPr>
              <a:t> </a:t>
            </a:r>
          </a:p>
          <a:p>
            <a:r>
              <a:rPr lang="en-US" b="1" u="sng" dirty="0">
                <a:solidFill>
                  <a:srgbClr val="221E1F"/>
                </a:solidFill>
                <a:latin typeface="Calibri" panose="020F0502020204030204" pitchFamily="34" charset="0"/>
              </a:rPr>
              <a:t>Plans to achieve Goals:  </a:t>
            </a:r>
            <a:r>
              <a:rPr lang="en-US" dirty="0">
                <a:solidFill>
                  <a:srgbClr val="221E1F"/>
                </a:solidFill>
                <a:latin typeface="Calibri" panose="020F0502020204030204" pitchFamily="34" charset="0"/>
              </a:rPr>
              <a:t>our first plan to achieve our goal is to consistently hit our proficiency Goal of 75% and higher. Once we have everyone heading in the right direction and making the profit that the service department needs to make then we can start investing in more training for our techs, adding a few more bodies to the department, and purchasing a video multipoint inspection tool to help the team sell more labor. By doing this we should see a huge spike in our service department productivity, gross profit, and facility utilization.</a:t>
            </a:r>
            <a:endParaRPr lang="en-US" sz="1800" b="1" i="0" u="sng" strike="noStrike" baseline="0" dirty="0">
              <a:solidFill>
                <a:srgbClr val="221E1F"/>
              </a:solidFill>
              <a:latin typeface="Calibri" panose="020F0502020204030204" pitchFamily="34" charset="0"/>
            </a:endParaRPr>
          </a:p>
          <a:p>
            <a:r>
              <a:rPr lang="en-US" sz="1800" b="1" i="0" u="sng" strike="noStrike" baseline="0" dirty="0">
                <a:solidFill>
                  <a:srgbClr val="221E1F"/>
                </a:solidFill>
                <a:latin typeface="Calibri" panose="020F0502020204030204" pitchFamily="34" charset="0"/>
              </a:rPr>
              <a:t>Plans to evaluate your changes : </a:t>
            </a:r>
            <a:r>
              <a:rPr lang="en-US" sz="1800" i="0" strike="noStrike" baseline="0" dirty="0">
                <a:solidFill>
                  <a:srgbClr val="221E1F"/>
                </a:solidFill>
                <a:latin typeface="Calibri" panose="020F0502020204030204" pitchFamily="34" charset="0"/>
              </a:rPr>
              <a:t> Having weekly travel rate meetings with the service manager and writers showing them where each tech is with proficiency compared to where they need to be in order to hit our goals. By doing this we can keep everyone accountable and constantly focused on the monthly goal for the service department.</a:t>
            </a:r>
            <a:endParaRPr lang="en-US" sz="1800" b="1" i="0" u="sng" strike="noStrike" baseline="0" dirty="0">
              <a:solidFill>
                <a:srgbClr val="221E1F"/>
              </a:solidFill>
              <a:latin typeface="Calibri" panose="020F0502020204030204" pitchFamily="34" charset="0"/>
            </a:endParaRPr>
          </a:p>
          <a:p>
            <a:endParaRPr lang="en-US" dirty="0"/>
          </a:p>
        </p:txBody>
      </p:sp>
      <p:graphicFrame>
        <p:nvGraphicFramePr>
          <p:cNvPr id="7" name="Content Placeholder 6">
            <a:extLst>
              <a:ext uri="{FF2B5EF4-FFF2-40B4-BE49-F238E27FC236}">
                <a16:creationId xmlns:a16="http://schemas.microsoft.com/office/drawing/2014/main" id="{E446970D-752E-9B4E-566C-DD1D5D431CEF}"/>
              </a:ext>
            </a:extLst>
          </p:cNvPr>
          <p:cNvGraphicFramePr>
            <a:graphicFrameLocks noGrp="1"/>
          </p:cNvGraphicFramePr>
          <p:nvPr>
            <p:ph sz="half" idx="2"/>
            <p:extLst>
              <p:ext uri="{D42A27DB-BD31-4B8C-83A1-F6EECF244321}">
                <p14:modId xmlns:p14="http://schemas.microsoft.com/office/powerpoint/2010/main" val="3527958906"/>
              </p:ext>
            </p:extLst>
          </p:nvPr>
        </p:nvGraphicFramePr>
        <p:xfrm>
          <a:off x="8187157" y="395288"/>
          <a:ext cx="3327509" cy="4252914"/>
        </p:xfrm>
        <a:graphic>
          <a:graphicData uri="http://schemas.openxmlformats.org/drawingml/2006/table">
            <a:tbl>
              <a:tblPr/>
              <a:tblGrid>
                <a:gridCol w="1325736">
                  <a:extLst>
                    <a:ext uri="{9D8B030D-6E8A-4147-A177-3AD203B41FA5}">
                      <a16:colId xmlns:a16="http://schemas.microsoft.com/office/drawing/2014/main" val="374791974"/>
                    </a:ext>
                  </a:extLst>
                </a:gridCol>
                <a:gridCol w="877971">
                  <a:extLst>
                    <a:ext uri="{9D8B030D-6E8A-4147-A177-3AD203B41FA5}">
                      <a16:colId xmlns:a16="http://schemas.microsoft.com/office/drawing/2014/main" val="2366274205"/>
                    </a:ext>
                  </a:extLst>
                </a:gridCol>
                <a:gridCol w="561901">
                  <a:extLst>
                    <a:ext uri="{9D8B030D-6E8A-4147-A177-3AD203B41FA5}">
                      <a16:colId xmlns:a16="http://schemas.microsoft.com/office/drawing/2014/main" val="3707576806"/>
                    </a:ext>
                  </a:extLst>
                </a:gridCol>
                <a:gridCol w="561901">
                  <a:extLst>
                    <a:ext uri="{9D8B030D-6E8A-4147-A177-3AD203B41FA5}">
                      <a16:colId xmlns:a16="http://schemas.microsoft.com/office/drawing/2014/main" val="3030343992"/>
                    </a:ext>
                  </a:extLst>
                </a:gridCol>
              </a:tblGrid>
              <a:tr h="238434">
                <a:tc gridSpan="4">
                  <a:txBody>
                    <a:bodyPr/>
                    <a:lstStyle/>
                    <a:p>
                      <a:pPr algn="ctr" fontAlgn="b"/>
                      <a:r>
                        <a:rPr lang="en-US" sz="900" b="1" i="0" u="none" strike="noStrike">
                          <a:solidFill>
                            <a:srgbClr val="FFFFFF"/>
                          </a:solidFill>
                          <a:effectLst/>
                          <a:highlight>
                            <a:srgbClr val="4472C4"/>
                          </a:highlight>
                          <a:latin typeface="Arial" panose="020B0604020202020204" pitchFamily="34" charset="0"/>
                        </a:rPr>
                        <a:t>FACILITY POTENTIAL</a:t>
                      </a:r>
                    </a:p>
                  </a:txBody>
                  <a:tcPr marL="5727" marR="5727" marT="5727" marB="0" anchor="b">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4472C4"/>
                    </a:solidFill>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4111135172"/>
                  </a:ext>
                </a:extLst>
              </a:tr>
              <a:tr h="489418">
                <a:tc>
                  <a:txBody>
                    <a:bodyPr/>
                    <a:lstStyle/>
                    <a:p>
                      <a:pPr algn="l" fontAlgn="b"/>
                      <a:r>
                        <a:rPr lang="en-US" sz="900" b="0" i="0" u="none" strike="noStrike">
                          <a:solidFill>
                            <a:srgbClr val="FFFFFF"/>
                          </a:solidFill>
                          <a:effectLst/>
                          <a:highlight>
                            <a:srgbClr val="4472C4"/>
                          </a:highlight>
                          <a:latin typeface="Arial" panose="020B0604020202020204" pitchFamily="34" charset="0"/>
                        </a:rPr>
                        <a:t>Number of Bays</a:t>
                      </a:r>
                    </a:p>
                  </a:txBody>
                  <a:tcPr marL="5727" marR="5727" marT="5727"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4472C4"/>
                    </a:solidFill>
                  </a:tcPr>
                </a:tc>
                <a:tc>
                  <a:txBody>
                    <a:bodyPr/>
                    <a:lstStyle/>
                    <a:p>
                      <a:pPr algn="r" fontAlgn="b"/>
                      <a:r>
                        <a:rPr lang="en-US" sz="1000" b="0" i="0" u="none" strike="noStrike">
                          <a:solidFill>
                            <a:srgbClr val="000000"/>
                          </a:solidFill>
                          <a:effectLst/>
                          <a:highlight>
                            <a:srgbClr val="FFFFFF"/>
                          </a:highlight>
                          <a:latin typeface="Calibri" panose="020F0502020204030204" pitchFamily="34" charset="0"/>
                        </a:rPr>
                        <a:t>18</a:t>
                      </a:r>
                    </a:p>
                  </a:txBody>
                  <a:tcPr marL="5727" marR="5727" marT="572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1000" b="0" i="0" u="none" strike="noStrike">
                          <a:solidFill>
                            <a:srgbClr val="000000"/>
                          </a:solidFill>
                          <a:effectLst/>
                          <a:highlight>
                            <a:srgbClr val="4472C4"/>
                          </a:highlight>
                          <a:latin typeface="Calibri" panose="020F0502020204030204" pitchFamily="34" charset="0"/>
                        </a:rPr>
                        <a:t> </a:t>
                      </a:r>
                    </a:p>
                  </a:txBody>
                  <a:tcPr marL="5727" marR="5727" marT="5727" marB="0" anchor="b">
                    <a:lnL w="6350" cap="flat" cmpd="sng" algn="ctr">
                      <a:solidFill>
                        <a:srgbClr val="000000"/>
                      </a:solidFill>
                      <a:prstDash val="solid"/>
                      <a:round/>
                      <a:headEnd type="none" w="med" len="med"/>
                      <a:tailEnd type="none" w="med" len="med"/>
                    </a:lnL>
                    <a:lnR>
                      <a:noFill/>
                    </a:lnR>
                    <a:lnT>
                      <a:noFill/>
                    </a:lnT>
                    <a:lnB>
                      <a:noFill/>
                    </a:lnB>
                    <a:solidFill>
                      <a:srgbClr val="4472C4"/>
                    </a:solidFill>
                  </a:tcPr>
                </a:tc>
                <a:tc>
                  <a:txBody>
                    <a:bodyPr/>
                    <a:lstStyle/>
                    <a:p>
                      <a:pPr algn="l" fontAlgn="b"/>
                      <a:r>
                        <a:rPr lang="en-US" sz="1000" b="0" i="0" u="none" strike="noStrike">
                          <a:solidFill>
                            <a:srgbClr val="000000"/>
                          </a:solidFill>
                          <a:effectLst/>
                          <a:highlight>
                            <a:srgbClr val="4472C4"/>
                          </a:highlight>
                          <a:latin typeface="Calibri" panose="020F0502020204030204" pitchFamily="34" charset="0"/>
                        </a:rPr>
                        <a:t> </a:t>
                      </a:r>
                    </a:p>
                  </a:txBody>
                  <a:tcPr marL="5727" marR="5727" marT="5727" marB="0" anchor="b">
                    <a:lnL>
                      <a:noFill/>
                    </a:lnL>
                    <a:lnR w="19050" cap="flat" cmpd="sng" algn="ctr">
                      <a:solidFill>
                        <a:srgbClr val="000000"/>
                      </a:solidFill>
                      <a:prstDash val="solid"/>
                      <a:round/>
                      <a:headEnd type="none" w="med" len="med"/>
                      <a:tailEnd type="none" w="med" len="med"/>
                    </a:lnR>
                    <a:lnT>
                      <a:noFill/>
                    </a:lnT>
                    <a:lnB>
                      <a:noFill/>
                    </a:lnB>
                    <a:solidFill>
                      <a:srgbClr val="4472C4"/>
                    </a:solidFill>
                  </a:tcPr>
                </a:tc>
                <a:extLst>
                  <a:ext uri="{0D108BD9-81ED-4DB2-BD59-A6C34878D82A}">
                    <a16:rowId xmlns:a16="http://schemas.microsoft.com/office/drawing/2014/main" val="2294271397"/>
                  </a:ext>
                </a:extLst>
              </a:tr>
              <a:tr h="188238">
                <a:tc>
                  <a:txBody>
                    <a:bodyPr/>
                    <a:lstStyle/>
                    <a:p>
                      <a:pPr algn="l" fontAlgn="b"/>
                      <a:r>
                        <a:rPr lang="en-US" sz="1000" b="0" i="0" u="none" strike="noStrike">
                          <a:solidFill>
                            <a:srgbClr val="000000"/>
                          </a:solidFill>
                          <a:effectLst/>
                          <a:highlight>
                            <a:srgbClr val="4472C4"/>
                          </a:highlight>
                          <a:latin typeface="Calibri" panose="020F0502020204030204" pitchFamily="34" charset="0"/>
                        </a:rPr>
                        <a:t> </a:t>
                      </a:r>
                    </a:p>
                  </a:txBody>
                  <a:tcPr marL="5727" marR="5727" marT="5727" marB="0" anchor="b">
                    <a:lnL w="19050" cap="flat" cmpd="sng" algn="ctr">
                      <a:solidFill>
                        <a:srgbClr val="000000"/>
                      </a:solidFill>
                      <a:prstDash val="solid"/>
                      <a:round/>
                      <a:headEnd type="none" w="med" len="med"/>
                      <a:tailEnd type="none" w="med" len="med"/>
                    </a:lnL>
                    <a:lnR>
                      <a:noFill/>
                    </a:lnR>
                    <a:lnT>
                      <a:noFill/>
                    </a:lnT>
                    <a:lnB>
                      <a:noFill/>
                    </a:lnB>
                    <a:solidFill>
                      <a:srgbClr val="4472C4"/>
                    </a:solidFill>
                  </a:tcPr>
                </a:tc>
                <a:tc>
                  <a:txBody>
                    <a:bodyPr/>
                    <a:lstStyle/>
                    <a:p>
                      <a:pPr algn="ctr" fontAlgn="b"/>
                      <a:r>
                        <a:rPr lang="en-US" sz="900" b="1" i="0" u="none" strike="noStrike">
                          <a:solidFill>
                            <a:srgbClr val="FFFFFF"/>
                          </a:solidFill>
                          <a:effectLst/>
                          <a:highlight>
                            <a:srgbClr val="4472C4"/>
                          </a:highlight>
                          <a:latin typeface="Arial" panose="020B0604020202020204" pitchFamily="34" charset="0"/>
                        </a:rPr>
                        <a:t>x</a:t>
                      </a:r>
                    </a:p>
                  </a:txBody>
                  <a:tcPr marL="5727" marR="5727" marT="5727"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l" fontAlgn="b"/>
                      <a:r>
                        <a:rPr lang="en-US" sz="1000" b="0" i="0" u="none" strike="noStrike">
                          <a:solidFill>
                            <a:srgbClr val="000000"/>
                          </a:solidFill>
                          <a:effectLst/>
                          <a:highlight>
                            <a:srgbClr val="4472C4"/>
                          </a:highlight>
                          <a:latin typeface="Calibri" panose="020F0502020204030204" pitchFamily="34" charset="0"/>
                        </a:rPr>
                        <a:t> </a:t>
                      </a:r>
                    </a:p>
                  </a:txBody>
                  <a:tcPr marL="5727" marR="5727" marT="5727" marB="0" anchor="b">
                    <a:lnL>
                      <a:noFill/>
                    </a:lnL>
                    <a:lnR>
                      <a:noFill/>
                    </a:lnR>
                    <a:lnT>
                      <a:noFill/>
                    </a:lnT>
                    <a:lnB>
                      <a:noFill/>
                    </a:lnB>
                    <a:solidFill>
                      <a:srgbClr val="4472C4"/>
                    </a:solidFill>
                  </a:tcPr>
                </a:tc>
                <a:tc>
                  <a:txBody>
                    <a:bodyPr/>
                    <a:lstStyle/>
                    <a:p>
                      <a:pPr algn="l" fontAlgn="b"/>
                      <a:r>
                        <a:rPr lang="en-US" sz="1000" b="0" i="0" u="none" strike="noStrike">
                          <a:solidFill>
                            <a:srgbClr val="000000"/>
                          </a:solidFill>
                          <a:effectLst/>
                          <a:highlight>
                            <a:srgbClr val="4472C4"/>
                          </a:highlight>
                          <a:latin typeface="Calibri" panose="020F0502020204030204" pitchFamily="34" charset="0"/>
                        </a:rPr>
                        <a:t> </a:t>
                      </a:r>
                    </a:p>
                  </a:txBody>
                  <a:tcPr marL="5727" marR="5727" marT="5727" marB="0" anchor="b">
                    <a:lnL>
                      <a:noFill/>
                    </a:lnL>
                    <a:lnR w="19050" cap="flat" cmpd="sng" algn="ctr">
                      <a:solidFill>
                        <a:srgbClr val="000000"/>
                      </a:solidFill>
                      <a:prstDash val="solid"/>
                      <a:round/>
                      <a:headEnd type="none" w="med" len="med"/>
                      <a:tailEnd type="none" w="med" len="med"/>
                    </a:lnR>
                    <a:lnT>
                      <a:noFill/>
                    </a:lnT>
                    <a:lnB>
                      <a:noFill/>
                    </a:lnB>
                    <a:solidFill>
                      <a:srgbClr val="4472C4"/>
                    </a:solidFill>
                  </a:tcPr>
                </a:tc>
                <a:extLst>
                  <a:ext uri="{0D108BD9-81ED-4DB2-BD59-A6C34878D82A}">
                    <a16:rowId xmlns:a16="http://schemas.microsoft.com/office/drawing/2014/main" val="3279035822"/>
                  </a:ext>
                </a:extLst>
              </a:tr>
              <a:tr h="194512">
                <a:tc>
                  <a:txBody>
                    <a:bodyPr/>
                    <a:lstStyle/>
                    <a:p>
                      <a:pPr algn="l" fontAlgn="b"/>
                      <a:r>
                        <a:rPr lang="en-US" sz="900" b="0" i="0" u="none" strike="noStrike">
                          <a:solidFill>
                            <a:srgbClr val="FFFFFF"/>
                          </a:solidFill>
                          <a:effectLst/>
                          <a:highlight>
                            <a:srgbClr val="4472C4"/>
                          </a:highlight>
                          <a:latin typeface="Arial" panose="020B0604020202020204" pitchFamily="34" charset="0"/>
                        </a:rPr>
                        <a:t>Number of Days</a:t>
                      </a:r>
                    </a:p>
                  </a:txBody>
                  <a:tcPr marL="5727" marR="5727" marT="5727"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4472C4"/>
                    </a:solidFill>
                  </a:tcPr>
                </a:tc>
                <a:tc>
                  <a:txBody>
                    <a:bodyPr/>
                    <a:lstStyle/>
                    <a:p>
                      <a:pPr algn="r" fontAlgn="b"/>
                      <a:r>
                        <a:rPr lang="en-US" sz="1000" b="0" i="0" u="none" strike="noStrike">
                          <a:solidFill>
                            <a:srgbClr val="000000"/>
                          </a:solidFill>
                          <a:effectLst/>
                          <a:highlight>
                            <a:srgbClr val="FFFFFF"/>
                          </a:highlight>
                          <a:latin typeface="Calibri" panose="020F0502020204030204" pitchFamily="34" charset="0"/>
                        </a:rPr>
                        <a:t>23</a:t>
                      </a:r>
                    </a:p>
                  </a:txBody>
                  <a:tcPr marL="5727" marR="5727" marT="572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1000" b="0" i="0" u="none" strike="noStrike">
                          <a:solidFill>
                            <a:srgbClr val="000000"/>
                          </a:solidFill>
                          <a:effectLst/>
                          <a:highlight>
                            <a:srgbClr val="4472C4"/>
                          </a:highlight>
                          <a:latin typeface="Calibri" panose="020F0502020204030204" pitchFamily="34" charset="0"/>
                        </a:rPr>
                        <a:t> </a:t>
                      </a:r>
                    </a:p>
                  </a:txBody>
                  <a:tcPr marL="5727" marR="5727" marT="5727" marB="0" anchor="b">
                    <a:lnL w="6350" cap="flat" cmpd="sng" algn="ctr">
                      <a:solidFill>
                        <a:srgbClr val="000000"/>
                      </a:solidFill>
                      <a:prstDash val="solid"/>
                      <a:round/>
                      <a:headEnd type="none" w="med" len="med"/>
                      <a:tailEnd type="none" w="med" len="med"/>
                    </a:lnL>
                    <a:lnR>
                      <a:noFill/>
                    </a:lnR>
                    <a:lnT>
                      <a:noFill/>
                    </a:lnT>
                    <a:lnB>
                      <a:noFill/>
                    </a:lnB>
                    <a:solidFill>
                      <a:srgbClr val="4472C4"/>
                    </a:solidFill>
                  </a:tcPr>
                </a:tc>
                <a:tc>
                  <a:txBody>
                    <a:bodyPr/>
                    <a:lstStyle/>
                    <a:p>
                      <a:pPr algn="l" fontAlgn="b"/>
                      <a:r>
                        <a:rPr lang="en-US" sz="1000" b="0" i="0" u="none" strike="noStrike">
                          <a:solidFill>
                            <a:srgbClr val="000000"/>
                          </a:solidFill>
                          <a:effectLst/>
                          <a:highlight>
                            <a:srgbClr val="4472C4"/>
                          </a:highlight>
                          <a:latin typeface="Calibri" panose="020F0502020204030204" pitchFamily="34" charset="0"/>
                        </a:rPr>
                        <a:t> </a:t>
                      </a:r>
                    </a:p>
                  </a:txBody>
                  <a:tcPr marL="5727" marR="5727" marT="5727" marB="0" anchor="b">
                    <a:lnL>
                      <a:noFill/>
                    </a:lnL>
                    <a:lnR w="19050" cap="flat" cmpd="sng" algn="ctr">
                      <a:solidFill>
                        <a:srgbClr val="000000"/>
                      </a:solidFill>
                      <a:prstDash val="solid"/>
                      <a:round/>
                      <a:headEnd type="none" w="med" len="med"/>
                      <a:tailEnd type="none" w="med" len="med"/>
                    </a:lnR>
                    <a:lnT>
                      <a:noFill/>
                    </a:lnT>
                    <a:lnB>
                      <a:noFill/>
                    </a:lnB>
                    <a:solidFill>
                      <a:srgbClr val="4472C4"/>
                    </a:solidFill>
                  </a:tcPr>
                </a:tc>
                <a:extLst>
                  <a:ext uri="{0D108BD9-81ED-4DB2-BD59-A6C34878D82A}">
                    <a16:rowId xmlns:a16="http://schemas.microsoft.com/office/drawing/2014/main" val="1814330663"/>
                  </a:ext>
                </a:extLst>
              </a:tr>
              <a:tr h="194512">
                <a:tc>
                  <a:txBody>
                    <a:bodyPr/>
                    <a:lstStyle/>
                    <a:p>
                      <a:pPr algn="l" fontAlgn="b"/>
                      <a:r>
                        <a:rPr lang="en-US" sz="1000" b="0" i="0" u="none" strike="noStrike">
                          <a:solidFill>
                            <a:srgbClr val="000000"/>
                          </a:solidFill>
                          <a:effectLst/>
                          <a:highlight>
                            <a:srgbClr val="4472C4"/>
                          </a:highlight>
                          <a:latin typeface="Calibri" panose="020F0502020204030204" pitchFamily="34" charset="0"/>
                        </a:rPr>
                        <a:t> </a:t>
                      </a:r>
                    </a:p>
                  </a:txBody>
                  <a:tcPr marL="5727" marR="5727" marT="5727" marB="0" anchor="b">
                    <a:lnL w="19050" cap="flat" cmpd="sng" algn="ctr">
                      <a:solidFill>
                        <a:srgbClr val="000000"/>
                      </a:solidFill>
                      <a:prstDash val="solid"/>
                      <a:round/>
                      <a:headEnd type="none" w="med" len="med"/>
                      <a:tailEnd type="none" w="med" len="med"/>
                    </a:lnL>
                    <a:lnR>
                      <a:noFill/>
                    </a:lnR>
                    <a:lnT>
                      <a:noFill/>
                    </a:lnT>
                    <a:lnB>
                      <a:noFill/>
                    </a:lnB>
                    <a:solidFill>
                      <a:srgbClr val="4472C4"/>
                    </a:solidFill>
                  </a:tcPr>
                </a:tc>
                <a:tc>
                  <a:txBody>
                    <a:bodyPr/>
                    <a:lstStyle/>
                    <a:p>
                      <a:pPr algn="ctr" fontAlgn="b"/>
                      <a:r>
                        <a:rPr lang="en-US" sz="900" b="1" i="0" u="none" strike="noStrike">
                          <a:solidFill>
                            <a:srgbClr val="FFFFFF"/>
                          </a:solidFill>
                          <a:effectLst/>
                          <a:highlight>
                            <a:srgbClr val="4472C4"/>
                          </a:highlight>
                          <a:latin typeface="Arial" panose="020B0604020202020204" pitchFamily="34" charset="0"/>
                        </a:rPr>
                        <a:t>x</a:t>
                      </a:r>
                    </a:p>
                  </a:txBody>
                  <a:tcPr marL="5727" marR="5727" marT="5727"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l" fontAlgn="b"/>
                      <a:r>
                        <a:rPr lang="en-US" sz="1000" b="0" i="0" u="none" strike="noStrike">
                          <a:solidFill>
                            <a:srgbClr val="000000"/>
                          </a:solidFill>
                          <a:effectLst/>
                          <a:highlight>
                            <a:srgbClr val="4472C4"/>
                          </a:highlight>
                          <a:latin typeface="Calibri" panose="020F0502020204030204" pitchFamily="34" charset="0"/>
                        </a:rPr>
                        <a:t> </a:t>
                      </a:r>
                    </a:p>
                  </a:txBody>
                  <a:tcPr marL="5727" marR="5727" marT="5727" marB="0" anchor="b">
                    <a:lnL>
                      <a:noFill/>
                    </a:lnL>
                    <a:lnR>
                      <a:noFill/>
                    </a:lnR>
                    <a:lnT>
                      <a:noFill/>
                    </a:lnT>
                    <a:lnB>
                      <a:noFill/>
                    </a:lnB>
                    <a:solidFill>
                      <a:srgbClr val="4472C4"/>
                    </a:solidFill>
                  </a:tcPr>
                </a:tc>
                <a:tc>
                  <a:txBody>
                    <a:bodyPr/>
                    <a:lstStyle/>
                    <a:p>
                      <a:pPr algn="l" fontAlgn="b"/>
                      <a:r>
                        <a:rPr lang="en-US" sz="1000" b="0" i="0" u="none" strike="noStrike">
                          <a:solidFill>
                            <a:srgbClr val="000000"/>
                          </a:solidFill>
                          <a:effectLst/>
                          <a:highlight>
                            <a:srgbClr val="4472C4"/>
                          </a:highlight>
                          <a:latin typeface="Calibri" panose="020F0502020204030204" pitchFamily="34" charset="0"/>
                        </a:rPr>
                        <a:t> </a:t>
                      </a:r>
                    </a:p>
                  </a:txBody>
                  <a:tcPr marL="5727" marR="5727" marT="5727" marB="0" anchor="b">
                    <a:lnL>
                      <a:noFill/>
                    </a:lnL>
                    <a:lnR w="19050" cap="flat" cmpd="sng" algn="ctr">
                      <a:solidFill>
                        <a:srgbClr val="000000"/>
                      </a:solidFill>
                      <a:prstDash val="solid"/>
                      <a:round/>
                      <a:headEnd type="none" w="med" len="med"/>
                      <a:tailEnd type="none" w="med" len="med"/>
                    </a:lnR>
                    <a:lnT>
                      <a:noFill/>
                    </a:lnT>
                    <a:lnB>
                      <a:noFill/>
                    </a:lnB>
                    <a:solidFill>
                      <a:srgbClr val="4472C4"/>
                    </a:solidFill>
                  </a:tcPr>
                </a:tc>
                <a:extLst>
                  <a:ext uri="{0D108BD9-81ED-4DB2-BD59-A6C34878D82A}">
                    <a16:rowId xmlns:a16="http://schemas.microsoft.com/office/drawing/2014/main" val="1649004409"/>
                  </a:ext>
                </a:extLst>
              </a:tr>
              <a:tr h="194512">
                <a:tc>
                  <a:txBody>
                    <a:bodyPr/>
                    <a:lstStyle/>
                    <a:p>
                      <a:pPr algn="l" fontAlgn="b"/>
                      <a:r>
                        <a:rPr lang="en-US" sz="900" b="0" i="0" u="none" strike="noStrike">
                          <a:solidFill>
                            <a:srgbClr val="FFFFFF"/>
                          </a:solidFill>
                          <a:effectLst/>
                          <a:highlight>
                            <a:srgbClr val="4472C4"/>
                          </a:highlight>
                          <a:latin typeface="Arial" panose="020B0604020202020204" pitchFamily="34" charset="0"/>
                        </a:rPr>
                        <a:t>Number of Hours</a:t>
                      </a:r>
                    </a:p>
                  </a:txBody>
                  <a:tcPr marL="5727" marR="5727" marT="5727"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4472C4"/>
                    </a:solidFill>
                  </a:tcPr>
                </a:tc>
                <a:tc>
                  <a:txBody>
                    <a:bodyPr/>
                    <a:lstStyle/>
                    <a:p>
                      <a:pPr algn="r" fontAlgn="b"/>
                      <a:r>
                        <a:rPr lang="en-US" sz="1000" b="0" i="0" u="none" strike="noStrike">
                          <a:solidFill>
                            <a:srgbClr val="000000"/>
                          </a:solidFill>
                          <a:effectLst/>
                          <a:highlight>
                            <a:srgbClr val="FFFFFF"/>
                          </a:highlight>
                          <a:latin typeface="Calibri" panose="020F0502020204030204" pitchFamily="34" charset="0"/>
                        </a:rPr>
                        <a:t>8</a:t>
                      </a:r>
                    </a:p>
                  </a:txBody>
                  <a:tcPr marL="5727" marR="5727" marT="572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1000" b="0" i="0" u="none" strike="noStrike">
                          <a:solidFill>
                            <a:srgbClr val="000000"/>
                          </a:solidFill>
                          <a:effectLst/>
                          <a:highlight>
                            <a:srgbClr val="4472C4"/>
                          </a:highlight>
                          <a:latin typeface="Calibri" panose="020F0502020204030204" pitchFamily="34" charset="0"/>
                        </a:rPr>
                        <a:t> </a:t>
                      </a:r>
                    </a:p>
                  </a:txBody>
                  <a:tcPr marL="5727" marR="5727" marT="5727" marB="0" anchor="b">
                    <a:lnL w="6350" cap="flat" cmpd="sng" algn="ctr">
                      <a:solidFill>
                        <a:srgbClr val="000000"/>
                      </a:solidFill>
                      <a:prstDash val="solid"/>
                      <a:round/>
                      <a:headEnd type="none" w="med" len="med"/>
                      <a:tailEnd type="none" w="med" len="med"/>
                    </a:lnL>
                    <a:lnR>
                      <a:noFill/>
                    </a:lnR>
                    <a:lnT>
                      <a:noFill/>
                    </a:lnT>
                    <a:lnB>
                      <a:noFill/>
                    </a:lnB>
                    <a:solidFill>
                      <a:srgbClr val="4472C4"/>
                    </a:solidFill>
                  </a:tcPr>
                </a:tc>
                <a:tc>
                  <a:txBody>
                    <a:bodyPr/>
                    <a:lstStyle/>
                    <a:p>
                      <a:pPr algn="l" fontAlgn="b"/>
                      <a:r>
                        <a:rPr lang="en-US" sz="1000" b="0" i="0" u="none" strike="noStrike">
                          <a:solidFill>
                            <a:srgbClr val="000000"/>
                          </a:solidFill>
                          <a:effectLst/>
                          <a:highlight>
                            <a:srgbClr val="4472C4"/>
                          </a:highlight>
                          <a:latin typeface="Calibri" panose="020F0502020204030204" pitchFamily="34" charset="0"/>
                        </a:rPr>
                        <a:t> </a:t>
                      </a:r>
                    </a:p>
                  </a:txBody>
                  <a:tcPr marL="5727" marR="5727" marT="5727" marB="0" anchor="b">
                    <a:lnL>
                      <a:noFill/>
                    </a:lnL>
                    <a:lnR w="19050" cap="flat" cmpd="sng" algn="ctr">
                      <a:solidFill>
                        <a:srgbClr val="000000"/>
                      </a:solidFill>
                      <a:prstDash val="solid"/>
                      <a:round/>
                      <a:headEnd type="none" w="med" len="med"/>
                      <a:tailEnd type="none" w="med" len="med"/>
                    </a:lnR>
                    <a:lnT>
                      <a:noFill/>
                    </a:lnT>
                    <a:lnB>
                      <a:noFill/>
                    </a:lnB>
                    <a:solidFill>
                      <a:srgbClr val="4472C4"/>
                    </a:solidFill>
                  </a:tcPr>
                </a:tc>
                <a:extLst>
                  <a:ext uri="{0D108BD9-81ED-4DB2-BD59-A6C34878D82A}">
                    <a16:rowId xmlns:a16="http://schemas.microsoft.com/office/drawing/2014/main" val="1033712895"/>
                  </a:ext>
                </a:extLst>
              </a:tr>
              <a:tr h="194512">
                <a:tc>
                  <a:txBody>
                    <a:bodyPr/>
                    <a:lstStyle/>
                    <a:p>
                      <a:pPr algn="l" fontAlgn="b"/>
                      <a:r>
                        <a:rPr lang="en-US" sz="1000" b="0" i="0" u="none" strike="noStrike">
                          <a:solidFill>
                            <a:srgbClr val="000000"/>
                          </a:solidFill>
                          <a:effectLst/>
                          <a:highlight>
                            <a:srgbClr val="4472C4"/>
                          </a:highlight>
                          <a:latin typeface="Calibri" panose="020F0502020204030204" pitchFamily="34" charset="0"/>
                        </a:rPr>
                        <a:t> </a:t>
                      </a:r>
                    </a:p>
                  </a:txBody>
                  <a:tcPr marL="5727" marR="5727" marT="5727" marB="0" anchor="b">
                    <a:lnL w="19050" cap="flat" cmpd="sng" algn="ctr">
                      <a:solidFill>
                        <a:srgbClr val="000000"/>
                      </a:solidFill>
                      <a:prstDash val="solid"/>
                      <a:round/>
                      <a:headEnd type="none" w="med" len="med"/>
                      <a:tailEnd type="none" w="med" len="med"/>
                    </a:lnL>
                    <a:lnR>
                      <a:noFill/>
                    </a:lnR>
                    <a:lnT>
                      <a:noFill/>
                    </a:lnT>
                    <a:lnB>
                      <a:noFill/>
                    </a:lnB>
                    <a:solidFill>
                      <a:srgbClr val="4472C4"/>
                    </a:solidFill>
                  </a:tcPr>
                </a:tc>
                <a:tc>
                  <a:txBody>
                    <a:bodyPr/>
                    <a:lstStyle/>
                    <a:p>
                      <a:pPr algn="ctr" fontAlgn="b"/>
                      <a:r>
                        <a:rPr lang="en-US" sz="900" b="1" i="0" u="none" strike="noStrike">
                          <a:solidFill>
                            <a:srgbClr val="FFFFFF"/>
                          </a:solidFill>
                          <a:effectLst/>
                          <a:highlight>
                            <a:srgbClr val="4472C4"/>
                          </a:highlight>
                          <a:latin typeface="Arial" panose="020B0604020202020204" pitchFamily="34" charset="0"/>
                        </a:rPr>
                        <a:t>x</a:t>
                      </a:r>
                    </a:p>
                  </a:txBody>
                  <a:tcPr marL="5727" marR="5727" marT="5727"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l" fontAlgn="b"/>
                      <a:r>
                        <a:rPr lang="en-US" sz="1000" b="0" i="0" u="none" strike="noStrike">
                          <a:solidFill>
                            <a:srgbClr val="000000"/>
                          </a:solidFill>
                          <a:effectLst/>
                          <a:highlight>
                            <a:srgbClr val="4472C4"/>
                          </a:highlight>
                          <a:latin typeface="Calibri" panose="020F0502020204030204" pitchFamily="34" charset="0"/>
                        </a:rPr>
                        <a:t> </a:t>
                      </a:r>
                    </a:p>
                  </a:txBody>
                  <a:tcPr marL="5727" marR="5727" marT="5727" marB="0" anchor="b">
                    <a:lnL>
                      <a:noFill/>
                    </a:lnL>
                    <a:lnR>
                      <a:noFill/>
                    </a:lnR>
                    <a:lnT>
                      <a:noFill/>
                    </a:lnT>
                    <a:lnB>
                      <a:noFill/>
                    </a:lnB>
                    <a:solidFill>
                      <a:srgbClr val="4472C4"/>
                    </a:solidFill>
                  </a:tcPr>
                </a:tc>
                <a:tc>
                  <a:txBody>
                    <a:bodyPr/>
                    <a:lstStyle/>
                    <a:p>
                      <a:pPr algn="l" fontAlgn="b"/>
                      <a:r>
                        <a:rPr lang="en-US" sz="1000" b="0" i="0" u="none" strike="noStrike">
                          <a:solidFill>
                            <a:srgbClr val="000000"/>
                          </a:solidFill>
                          <a:effectLst/>
                          <a:highlight>
                            <a:srgbClr val="4472C4"/>
                          </a:highlight>
                          <a:latin typeface="Calibri" panose="020F0502020204030204" pitchFamily="34" charset="0"/>
                        </a:rPr>
                        <a:t> </a:t>
                      </a:r>
                    </a:p>
                  </a:txBody>
                  <a:tcPr marL="5727" marR="5727" marT="5727" marB="0" anchor="b">
                    <a:lnL>
                      <a:noFill/>
                    </a:lnL>
                    <a:lnR w="19050" cap="flat" cmpd="sng" algn="ctr">
                      <a:solidFill>
                        <a:srgbClr val="000000"/>
                      </a:solidFill>
                      <a:prstDash val="solid"/>
                      <a:round/>
                      <a:headEnd type="none" w="med" len="med"/>
                      <a:tailEnd type="none" w="med" len="med"/>
                    </a:lnR>
                    <a:lnT>
                      <a:noFill/>
                    </a:lnT>
                    <a:lnB>
                      <a:noFill/>
                    </a:lnB>
                    <a:solidFill>
                      <a:srgbClr val="4472C4"/>
                    </a:solidFill>
                  </a:tcPr>
                </a:tc>
                <a:extLst>
                  <a:ext uri="{0D108BD9-81ED-4DB2-BD59-A6C34878D82A}">
                    <a16:rowId xmlns:a16="http://schemas.microsoft.com/office/drawing/2014/main" val="837662838"/>
                  </a:ext>
                </a:extLst>
              </a:tr>
              <a:tr h="194512">
                <a:tc>
                  <a:txBody>
                    <a:bodyPr/>
                    <a:lstStyle/>
                    <a:p>
                      <a:pPr algn="l" fontAlgn="b"/>
                      <a:r>
                        <a:rPr lang="en-US" sz="900" b="0" i="0" u="none" strike="noStrike">
                          <a:solidFill>
                            <a:srgbClr val="FFFFFF"/>
                          </a:solidFill>
                          <a:effectLst/>
                          <a:highlight>
                            <a:srgbClr val="4472C4"/>
                          </a:highlight>
                          <a:latin typeface="Arial" panose="020B0604020202020204" pitchFamily="34" charset="0"/>
                        </a:rPr>
                        <a:t>Effective Labor Rate</a:t>
                      </a:r>
                    </a:p>
                  </a:txBody>
                  <a:tcPr marL="5727" marR="5727" marT="5727"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4472C4"/>
                    </a:solidFill>
                  </a:tcPr>
                </a:tc>
                <a:tc>
                  <a:txBody>
                    <a:bodyPr/>
                    <a:lstStyle/>
                    <a:p>
                      <a:pPr algn="l" fontAlgn="b"/>
                      <a:r>
                        <a:rPr lang="en-US" sz="1000" b="0" i="0" u="none" strike="noStrike">
                          <a:solidFill>
                            <a:srgbClr val="000000"/>
                          </a:solidFill>
                          <a:effectLst/>
                          <a:highlight>
                            <a:srgbClr val="FFFF00"/>
                          </a:highlight>
                          <a:latin typeface="Calibri" panose="020F0502020204030204" pitchFamily="34" charset="0"/>
                        </a:rPr>
                        <a:t> $            133.43 </a:t>
                      </a:r>
                    </a:p>
                  </a:txBody>
                  <a:tcPr marL="5727" marR="5727" marT="572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1000" b="0" i="0" u="none" strike="noStrike">
                          <a:solidFill>
                            <a:srgbClr val="000000"/>
                          </a:solidFill>
                          <a:effectLst/>
                          <a:highlight>
                            <a:srgbClr val="4472C4"/>
                          </a:highlight>
                          <a:latin typeface="Calibri" panose="020F0502020204030204" pitchFamily="34" charset="0"/>
                        </a:rPr>
                        <a:t> </a:t>
                      </a:r>
                    </a:p>
                  </a:txBody>
                  <a:tcPr marL="5727" marR="5727" marT="5727" marB="0" anchor="b">
                    <a:lnL w="6350" cap="flat" cmpd="sng" algn="ctr">
                      <a:solidFill>
                        <a:srgbClr val="000000"/>
                      </a:solidFill>
                      <a:prstDash val="solid"/>
                      <a:round/>
                      <a:headEnd type="none" w="med" len="med"/>
                      <a:tailEnd type="none" w="med" len="med"/>
                    </a:lnL>
                    <a:lnR>
                      <a:noFill/>
                    </a:lnR>
                    <a:lnT>
                      <a:noFill/>
                    </a:lnT>
                    <a:lnB>
                      <a:noFill/>
                    </a:lnB>
                    <a:solidFill>
                      <a:srgbClr val="4472C4"/>
                    </a:solidFill>
                  </a:tcPr>
                </a:tc>
                <a:tc>
                  <a:txBody>
                    <a:bodyPr/>
                    <a:lstStyle/>
                    <a:p>
                      <a:pPr algn="l" fontAlgn="b"/>
                      <a:r>
                        <a:rPr lang="en-US" sz="1000" b="0" i="0" u="none" strike="noStrike">
                          <a:solidFill>
                            <a:srgbClr val="000000"/>
                          </a:solidFill>
                          <a:effectLst/>
                          <a:highlight>
                            <a:srgbClr val="4472C4"/>
                          </a:highlight>
                          <a:latin typeface="Calibri" panose="020F0502020204030204" pitchFamily="34" charset="0"/>
                        </a:rPr>
                        <a:t> </a:t>
                      </a:r>
                    </a:p>
                  </a:txBody>
                  <a:tcPr marL="5727" marR="5727" marT="5727" marB="0" anchor="b">
                    <a:lnL>
                      <a:noFill/>
                    </a:lnL>
                    <a:lnR w="19050" cap="flat" cmpd="sng" algn="ctr">
                      <a:solidFill>
                        <a:srgbClr val="000000"/>
                      </a:solidFill>
                      <a:prstDash val="solid"/>
                      <a:round/>
                      <a:headEnd type="none" w="med" len="med"/>
                      <a:tailEnd type="none" w="med" len="med"/>
                    </a:lnR>
                    <a:lnT>
                      <a:noFill/>
                    </a:lnT>
                    <a:lnB>
                      <a:noFill/>
                    </a:lnB>
                    <a:solidFill>
                      <a:srgbClr val="4472C4"/>
                    </a:solidFill>
                  </a:tcPr>
                </a:tc>
                <a:extLst>
                  <a:ext uri="{0D108BD9-81ED-4DB2-BD59-A6C34878D82A}">
                    <a16:rowId xmlns:a16="http://schemas.microsoft.com/office/drawing/2014/main" val="2761170168"/>
                  </a:ext>
                </a:extLst>
              </a:tr>
              <a:tr h="194512">
                <a:tc>
                  <a:txBody>
                    <a:bodyPr/>
                    <a:lstStyle/>
                    <a:p>
                      <a:pPr algn="l" fontAlgn="b"/>
                      <a:r>
                        <a:rPr lang="en-US" sz="1000" b="0" i="0" u="none" strike="noStrike">
                          <a:solidFill>
                            <a:srgbClr val="000000"/>
                          </a:solidFill>
                          <a:effectLst/>
                          <a:highlight>
                            <a:srgbClr val="4472C4"/>
                          </a:highlight>
                          <a:latin typeface="Calibri" panose="020F0502020204030204" pitchFamily="34" charset="0"/>
                        </a:rPr>
                        <a:t> </a:t>
                      </a:r>
                    </a:p>
                  </a:txBody>
                  <a:tcPr marL="5727" marR="5727" marT="5727" marB="0" anchor="b">
                    <a:lnL w="19050" cap="flat" cmpd="sng" algn="ctr">
                      <a:solidFill>
                        <a:srgbClr val="000000"/>
                      </a:solidFill>
                      <a:prstDash val="solid"/>
                      <a:round/>
                      <a:headEnd type="none" w="med" len="med"/>
                      <a:tailEnd type="none" w="med" len="med"/>
                    </a:lnL>
                    <a:lnR>
                      <a:noFill/>
                    </a:lnR>
                    <a:lnT>
                      <a:noFill/>
                    </a:lnT>
                    <a:lnB>
                      <a:noFill/>
                    </a:lnB>
                    <a:solidFill>
                      <a:srgbClr val="4472C4"/>
                    </a:solidFill>
                  </a:tcPr>
                </a:tc>
                <a:tc>
                  <a:txBody>
                    <a:bodyPr/>
                    <a:lstStyle/>
                    <a:p>
                      <a:pPr algn="r" fontAlgn="b"/>
                      <a:r>
                        <a:rPr lang="en-US" sz="700" b="0" i="1" u="none" strike="noStrike">
                          <a:solidFill>
                            <a:srgbClr val="FFFFFF"/>
                          </a:solidFill>
                          <a:effectLst/>
                          <a:highlight>
                            <a:srgbClr val="4472C4"/>
                          </a:highlight>
                          <a:latin typeface="Arial" panose="020B0604020202020204" pitchFamily="34" charset="0"/>
                        </a:rPr>
                        <a:t> </a:t>
                      </a:r>
                    </a:p>
                  </a:txBody>
                  <a:tcPr marL="5727" marR="5727" marT="5727"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l" fontAlgn="b"/>
                      <a:r>
                        <a:rPr lang="en-US" sz="1000" b="0" i="0" u="none" strike="noStrike">
                          <a:solidFill>
                            <a:srgbClr val="000000"/>
                          </a:solidFill>
                          <a:effectLst/>
                          <a:highlight>
                            <a:srgbClr val="4472C4"/>
                          </a:highlight>
                          <a:latin typeface="Calibri" panose="020F0502020204030204" pitchFamily="34" charset="0"/>
                        </a:rPr>
                        <a:t> </a:t>
                      </a:r>
                    </a:p>
                  </a:txBody>
                  <a:tcPr marL="5727" marR="5727" marT="5727" marB="0" anchor="b">
                    <a:lnL>
                      <a:noFill/>
                    </a:lnL>
                    <a:lnR>
                      <a:noFill/>
                    </a:lnR>
                    <a:lnT>
                      <a:noFill/>
                    </a:lnT>
                    <a:lnB>
                      <a:noFill/>
                    </a:lnB>
                    <a:solidFill>
                      <a:srgbClr val="4472C4"/>
                    </a:solidFill>
                  </a:tcPr>
                </a:tc>
                <a:tc>
                  <a:txBody>
                    <a:bodyPr/>
                    <a:lstStyle/>
                    <a:p>
                      <a:pPr algn="l" fontAlgn="b"/>
                      <a:r>
                        <a:rPr lang="en-US" sz="1000" b="0" i="0" u="none" strike="noStrike">
                          <a:solidFill>
                            <a:srgbClr val="000000"/>
                          </a:solidFill>
                          <a:effectLst/>
                          <a:highlight>
                            <a:srgbClr val="4472C4"/>
                          </a:highlight>
                          <a:latin typeface="Calibri" panose="020F0502020204030204" pitchFamily="34" charset="0"/>
                        </a:rPr>
                        <a:t> </a:t>
                      </a:r>
                    </a:p>
                  </a:txBody>
                  <a:tcPr marL="5727" marR="5727" marT="5727" marB="0" anchor="b">
                    <a:lnL>
                      <a:noFill/>
                    </a:lnL>
                    <a:lnR w="19050" cap="flat" cmpd="sng" algn="ctr">
                      <a:solidFill>
                        <a:srgbClr val="000000"/>
                      </a:solidFill>
                      <a:prstDash val="solid"/>
                      <a:round/>
                      <a:headEnd type="none" w="med" len="med"/>
                      <a:tailEnd type="none" w="med" len="med"/>
                    </a:lnR>
                    <a:lnT>
                      <a:noFill/>
                    </a:lnT>
                    <a:lnB>
                      <a:noFill/>
                    </a:lnB>
                    <a:solidFill>
                      <a:srgbClr val="4472C4"/>
                    </a:solidFill>
                  </a:tcPr>
                </a:tc>
                <a:extLst>
                  <a:ext uri="{0D108BD9-81ED-4DB2-BD59-A6C34878D82A}">
                    <a16:rowId xmlns:a16="http://schemas.microsoft.com/office/drawing/2014/main" val="143477702"/>
                  </a:ext>
                </a:extLst>
              </a:tr>
              <a:tr h="188238">
                <a:tc>
                  <a:txBody>
                    <a:bodyPr/>
                    <a:lstStyle/>
                    <a:p>
                      <a:pPr algn="l" fontAlgn="b"/>
                      <a:r>
                        <a:rPr lang="en-US" sz="900" b="0" i="0" u="none" strike="noStrike">
                          <a:solidFill>
                            <a:srgbClr val="FFFFFF"/>
                          </a:solidFill>
                          <a:effectLst/>
                          <a:highlight>
                            <a:srgbClr val="4472C4"/>
                          </a:highlight>
                          <a:latin typeface="Arial" panose="020B0604020202020204" pitchFamily="34" charset="0"/>
                        </a:rPr>
                        <a:t>FACILITY POTENTIAL</a:t>
                      </a:r>
                    </a:p>
                  </a:txBody>
                  <a:tcPr marL="5727" marR="5727" marT="5727"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4472C4"/>
                    </a:solidFill>
                  </a:tcPr>
                </a:tc>
                <a:tc>
                  <a:txBody>
                    <a:bodyPr/>
                    <a:lstStyle/>
                    <a:p>
                      <a:pPr algn="l" fontAlgn="b"/>
                      <a:r>
                        <a:rPr lang="en-US" sz="1000" b="0" i="0" u="none" strike="noStrike">
                          <a:solidFill>
                            <a:srgbClr val="000000"/>
                          </a:solidFill>
                          <a:effectLst/>
                          <a:highlight>
                            <a:srgbClr val="FFFF00"/>
                          </a:highlight>
                          <a:latin typeface="Calibri" panose="020F0502020204030204" pitchFamily="34" charset="0"/>
                        </a:rPr>
                        <a:t> $          441,920 </a:t>
                      </a:r>
                    </a:p>
                  </a:txBody>
                  <a:tcPr marL="5727" marR="5727" marT="572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1000" b="0" i="0" u="none" strike="noStrike">
                          <a:solidFill>
                            <a:srgbClr val="000000"/>
                          </a:solidFill>
                          <a:effectLst/>
                          <a:highlight>
                            <a:srgbClr val="4472C4"/>
                          </a:highlight>
                          <a:latin typeface="Calibri" panose="020F0502020204030204" pitchFamily="34" charset="0"/>
                        </a:rPr>
                        <a:t> </a:t>
                      </a:r>
                    </a:p>
                  </a:txBody>
                  <a:tcPr marL="5727" marR="5727" marT="5727" marB="0" anchor="b">
                    <a:lnL w="6350" cap="flat" cmpd="sng" algn="ctr">
                      <a:solidFill>
                        <a:srgbClr val="000000"/>
                      </a:solidFill>
                      <a:prstDash val="solid"/>
                      <a:round/>
                      <a:headEnd type="none" w="med" len="med"/>
                      <a:tailEnd type="none" w="med" len="med"/>
                    </a:lnL>
                    <a:lnR>
                      <a:noFill/>
                    </a:lnR>
                    <a:lnT>
                      <a:noFill/>
                    </a:lnT>
                    <a:lnB>
                      <a:noFill/>
                    </a:lnB>
                    <a:solidFill>
                      <a:srgbClr val="4472C4"/>
                    </a:solidFill>
                  </a:tcPr>
                </a:tc>
                <a:tc>
                  <a:txBody>
                    <a:bodyPr/>
                    <a:lstStyle/>
                    <a:p>
                      <a:pPr algn="l" fontAlgn="b"/>
                      <a:r>
                        <a:rPr lang="en-US" sz="1000" b="0" i="0" u="none" strike="noStrike">
                          <a:solidFill>
                            <a:srgbClr val="000000"/>
                          </a:solidFill>
                          <a:effectLst/>
                          <a:highlight>
                            <a:srgbClr val="4472C4"/>
                          </a:highlight>
                          <a:latin typeface="Calibri" panose="020F0502020204030204" pitchFamily="34" charset="0"/>
                        </a:rPr>
                        <a:t> </a:t>
                      </a:r>
                    </a:p>
                  </a:txBody>
                  <a:tcPr marL="5727" marR="5727" marT="5727" marB="0" anchor="b">
                    <a:lnL>
                      <a:noFill/>
                    </a:lnL>
                    <a:lnR w="19050" cap="flat" cmpd="sng" algn="ctr">
                      <a:solidFill>
                        <a:srgbClr val="000000"/>
                      </a:solidFill>
                      <a:prstDash val="solid"/>
                      <a:round/>
                      <a:headEnd type="none" w="med" len="med"/>
                      <a:tailEnd type="none" w="med" len="med"/>
                    </a:lnR>
                    <a:lnT>
                      <a:noFill/>
                    </a:lnT>
                    <a:lnB>
                      <a:noFill/>
                    </a:lnB>
                    <a:solidFill>
                      <a:srgbClr val="4472C4"/>
                    </a:solidFill>
                  </a:tcPr>
                </a:tc>
                <a:extLst>
                  <a:ext uri="{0D108BD9-81ED-4DB2-BD59-A6C34878D82A}">
                    <a16:rowId xmlns:a16="http://schemas.microsoft.com/office/drawing/2014/main" val="3543559538"/>
                  </a:ext>
                </a:extLst>
              </a:tr>
              <a:tr h="194512">
                <a:tc>
                  <a:txBody>
                    <a:bodyPr/>
                    <a:lstStyle/>
                    <a:p>
                      <a:pPr algn="l" fontAlgn="b"/>
                      <a:r>
                        <a:rPr lang="en-US" sz="1000" b="0" i="0" u="none" strike="noStrike">
                          <a:solidFill>
                            <a:srgbClr val="000000"/>
                          </a:solidFill>
                          <a:effectLst/>
                          <a:highlight>
                            <a:srgbClr val="4472C4"/>
                          </a:highlight>
                          <a:latin typeface="Calibri" panose="020F0502020204030204" pitchFamily="34" charset="0"/>
                        </a:rPr>
                        <a:t> </a:t>
                      </a:r>
                    </a:p>
                  </a:txBody>
                  <a:tcPr marL="5727" marR="5727" marT="5727" marB="0" anchor="b">
                    <a:lnL w="1905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solidFill>
                      <a:srgbClr val="4472C4"/>
                    </a:solidFill>
                  </a:tcPr>
                </a:tc>
                <a:tc>
                  <a:txBody>
                    <a:bodyPr/>
                    <a:lstStyle/>
                    <a:p>
                      <a:pPr algn="l" fontAlgn="b"/>
                      <a:r>
                        <a:rPr lang="en-US" sz="1000" b="0" i="0" u="none" strike="noStrike">
                          <a:solidFill>
                            <a:srgbClr val="000000"/>
                          </a:solidFill>
                          <a:effectLst/>
                          <a:highlight>
                            <a:srgbClr val="4472C4"/>
                          </a:highlight>
                          <a:latin typeface="Calibri" panose="020F0502020204030204" pitchFamily="34" charset="0"/>
                        </a:rPr>
                        <a:t> </a:t>
                      </a:r>
                    </a:p>
                  </a:txBody>
                  <a:tcPr marL="5727" marR="5727" marT="5727" marB="0" anchor="b">
                    <a:lnL>
                      <a:noFill/>
                    </a:lnL>
                    <a:lnR>
                      <a:noFill/>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4472C4"/>
                    </a:solidFill>
                  </a:tcPr>
                </a:tc>
                <a:tc>
                  <a:txBody>
                    <a:bodyPr/>
                    <a:lstStyle/>
                    <a:p>
                      <a:pPr algn="l" fontAlgn="b"/>
                      <a:r>
                        <a:rPr lang="en-US" sz="1000" b="0" i="0" u="none" strike="noStrike">
                          <a:solidFill>
                            <a:srgbClr val="000000"/>
                          </a:solidFill>
                          <a:effectLst/>
                          <a:highlight>
                            <a:srgbClr val="4472C4"/>
                          </a:highlight>
                          <a:latin typeface="Calibri" panose="020F0502020204030204" pitchFamily="34" charset="0"/>
                        </a:rPr>
                        <a:t> </a:t>
                      </a:r>
                    </a:p>
                  </a:txBody>
                  <a:tcPr marL="5727" marR="5727" marT="5727" marB="0" anchor="b">
                    <a:lnL>
                      <a:noFill/>
                    </a:lnL>
                    <a:lnR>
                      <a:noFill/>
                    </a:lnR>
                    <a:lnT>
                      <a:noFill/>
                    </a:lnT>
                    <a:lnB w="19050" cap="flat" cmpd="sng" algn="ctr">
                      <a:solidFill>
                        <a:srgbClr val="000000"/>
                      </a:solidFill>
                      <a:prstDash val="solid"/>
                      <a:round/>
                      <a:headEnd type="none" w="med" len="med"/>
                      <a:tailEnd type="none" w="med" len="med"/>
                    </a:lnB>
                    <a:solidFill>
                      <a:srgbClr val="4472C4"/>
                    </a:solidFill>
                  </a:tcPr>
                </a:tc>
                <a:tc>
                  <a:txBody>
                    <a:bodyPr/>
                    <a:lstStyle/>
                    <a:p>
                      <a:pPr algn="l" fontAlgn="b"/>
                      <a:r>
                        <a:rPr lang="en-US" sz="1000" b="0" i="0" u="none" strike="noStrike">
                          <a:solidFill>
                            <a:srgbClr val="000000"/>
                          </a:solidFill>
                          <a:effectLst/>
                          <a:highlight>
                            <a:srgbClr val="4472C4"/>
                          </a:highlight>
                          <a:latin typeface="Calibri" panose="020F0502020204030204" pitchFamily="34" charset="0"/>
                        </a:rPr>
                        <a:t> </a:t>
                      </a:r>
                    </a:p>
                  </a:txBody>
                  <a:tcPr marL="5727" marR="5727" marT="5727" marB="0" anchor="b">
                    <a:lnL>
                      <a:noFill/>
                    </a:lnL>
                    <a:lnR w="1905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solidFill>
                      <a:srgbClr val="4472C4"/>
                    </a:solidFill>
                  </a:tcPr>
                </a:tc>
                <a:extLst>
                  <a:ext uri="{0D108BD9-81ED-4DB2-BD59-A6C34878D82A}">
                    <a16:rowId xmlns:a16="http://schemas.microsoft.com/office/drawing/2014/main" val="3827363587"/>
                  </a:ext>
                </a:extLst>
              </a:tr>
              <a:tr h="188238">
                <a:tc>
                  <a:txBody>
                    <a:bodyPr/>
                    <a:lstStyle/>
                    <a:p>
                      <a:pPr algn="l" fontAlgn="b"/>
                      <a:endParaRPr lang="en-US" sz="1000" b="0" i="0" u="none" strike="noStrike">
                        <a:solidFill>
                          <a:srgbClr val="000000"/>
                        </a:solidFill>
                        <a:effectLst/>
                        <a:latin typeface="Calibri" panose="020F0502020204030204" pitchFamily="34" charset="0"/>
                      </a:endParaRPr>
                    </a:p>
                  </a:txBody>
                  <a:tcPr marL="5727" marR="5727" marT="5727" marB="0" anchor="b">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noFill/>
                  </a:tcPr>
                </a:tc>
                <a:tc>
                  <a:txBody>
                    <a:bodyPr/>
                    <a:lstStyle/>
                    <a:p>
                      <a:pPr algn="l" fontAlgn="b"/>
                      <a:endParaRPr lang="en-US" sz="1000" b="0" i="0" u="none" strike="noStrike">
                        <a:solidFill>
                          <a:srgbClr val="000000"/>
                        </a:solidFill>
                        <a:effectLst/>
                        <a:latin typeface="Calibri" panose="020F0502020204030204" pitchFamily="34" charset="0"/>
                      </a:endParaRPr>
                    </a:p>
                  </a:txBody>
                  <a:tcPr marL="5727" marR="5727" marT="5727" marB="0" anchor="b">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noFill/>
                  </a:tcPr>
                </a:tc>
                <a:tc>
                  <a:txBody>
                    <a:bodyPr/>
                    <a:lstStyle/>
                    <a:p>
                      <a:pPr algn="l" fontAlgn="b"/>
                      <a:endParaRPr lang="en-US" sz="1000" b="0" i="0" u="none" strike="noStrike">
                        <a:solidFill>
                          <a:srgbClr val="000000"/>
                        </a:solidFill>
                        <a:effectLst/>
                        <a:latin typeface="Calibri" panose="020F0502020204030204" pitchFamily="34" charset="0"/>
                      </a:endParaRPr>
                    </a:p>
                  </a:txBody>
                  <a:tcPr marL="5727" marR="5727" marT="5727" marB="0" anchor="b">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noFill/>
                  </a:tcPr>
                </a:tc>
                <a:tc>
                  <a:txBody>
                    <a:bodyPr/>
                    <a:lstStyle/>
                    <a:p>
                      <a:pPr algn="l" fontAlgn="b"/>
                      <a:endParaRPr lang="en-US" sz="1000" b="0" i="0" u="none" strike="noStrike">
                        <a:solidFill>
                          <a:srgbClr val="000000"/>
                        </a:solidFill>
                        <a:effectLst/>
                        <a:latin typeface="Calibri" panose="020F0502020204030204" pitchFamily="34" charset="0"/>
                      </a:endParaRPr>
                    </a:p>
                  </a:txBody>
                  <a:tcPr marL="5727" marR="5727" marT="5727" marB="0" anchor="b">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400019664"/>
                  </a:ext>
                </a:extLst>
              </a:tr>
              <a:tr h="200787">
                <a:tc gridSpan="4">
                  <a:txBody>
                    <a:bodyPr/>
                    <a:lstStyle/>
                    <a:p>
                      <a:pPr algn="ctr" fontAlgn="b"/>
                      <a:r>
                        <a:rPr lang="en-US" sz="900" b="1" i="0" u="none" strike="noStrike">
                          <a:solidFill>
                            <a:srgbClr val="FFFFFF"/>
                          </a:solidFill>
                          <a:effectLst/>
                          <a:highlight>
                            <a:srgbClr val="4472C4"/>
                          </a:highlight>
                          <a:latin typeface="Arial" panose="020B0604020202020204" pitchFamily="34" charset="0"/>
                        </a:rPr>
                        <a:t>FACILITY UTILIZATION</a:t>
                      </a:r>
                    </a:p>
                  </a:txBody>
                  <a:tcPr marL="5727" marR="5727" marT="5727" marB="0" anchor="b">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4472C4"/>
                    </a:solidFill>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726812692"/>
                  </a:ext>
                </a:extLst>
              </a:tr>
              <a:tr h="181963">
                <a:tc>
                  <a:txBody>
                    <a:bodyPr/>
                    <a:lstStyle/>
                    <a:p>
                      <a:pPr algn="l" fontAlgn="b"/>
                      <a:r>
                        <a:rPr lang="en-US" sz="900" b="0" i="0" u="none" strike="noStrike">
                          <a:solidFill>
                            <a:srgbClr val="FFFFFF"/>
                          </a:solidFill>
                          <a:effectLst/>
                          <a:highlight>
                            <a:srgbClr val="4472C4"/>
                          </a:highlight>
                          <a:latin typeface="Arial" panose="020B0604020202020204" pitchFamily="34" charset="0"/>
                        </a:rPr>
                        <a:t>Total Labor Sales</a:t>
                      </a:r>
                    </a:p>
                  </a:txBody>
                  <a:tcPr marL="5727" marR="5727" marT="5727"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4472C4"/>
                    </a:solidFill>
                  </a:tcPr>
                </a:tc>
                <a:tc>
                  <a:txBody>
                    <a:bodyPr/>
                    <a:lstStyle/>
                    <a:p>
                      <a:pPr algn="l" fontAlgn="b"/>
                      <a:r>
                        <a:rPr lang="en-US" sz="1000" b="0" i="0" u="none" strike="noStrike">
                          <a:solidFill>
                            <a:srgbClr val="000000"/>
                          </a:solidFill>
                          <a:effectLst/>
                          <a:highlight>
                            <a:srgbClr val="FFFF00"/>
                          </a:highlight>
                          <a:latin typeface="Calibri" panose="020F0502020204030204" pitchFamily="34" charset="0"/>
                        </a:rPr>
                        <a:t> $            82,083 </a:t>
                      </a:r>
                    </a:p>
                  </a:txBody>
                  <a:tcPr marL="5727" marR="5727" marT="572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1000" b="0" i="0" u="none" strike="noStrike">
                          <a:solidFill>
                            <a:srgbClr val="000000"/>
                          </a:solidFill>
                          <a:effectLst/>
                          <a:highlight>
                            <a:srgbClr val="4472C4"/>
                          </a:highlight>
                          <a:latin typeface="Calibri" panose="020F0502020204030204" pitchFamily="34" charset="0"/>
                        </a:rPr>
                        <a:t> </a:t>
                      </a:r>
                    </a:p>
                  </a:txBody>
                  <a:tcPr marL="5727" marR="5727" marT="5727" marB="0" anchor="b">
                    <a:lnL w="6350" cap="flat" cmpd="sng" algn="ctr">
                      <a:solidFill>
                        <a:srgbClr val="000000"/>
                      </a:solidFill>
                      <a:prstDash val="solid"/>
                      <a:round/>
                      <a:headEnd type="none" w="med" len="med"/>
                      <a:tailEnd type="none" w="med" len="med"/>
                    </a:lnL>
                    <a:lnR>
                      <a:noFill/>
                    </a:lnR>
                    <a:lnT>
                      <a:noFill/>
                    </a:lnT>
                    <a:lnB>
                      <a:noFill/>
                    </a:lnB>
                    <a:solidFill>
                      <a:srgbClr val="4472C4"/>
                    </a:solidFill>
                  </a:tcPr>
                </a:tc>
                <a:tc>
                  <a:txBody>
                    <a:bodyPr/>
                    <a:lstStyle/>
                    <a:p>
                      <a:pPr algn="l" fontAlgn="b"/>
                      <a:r>
                        <a:rPr lang="en-US" sz="1000" b="0" i="0" u="none" strike="noStrike">
                          <a:solidFill>
                            <a:srgbClr val="000000"/>
                          </a:solidFill>
                          <a:effectLst/>
                          <a:highlight>
                            <a:srgbClr val="4472C4"/>
                          </a:highlight>
                          <a:latin typeface="Calibri" panose="020F0502020204030204" pitchFamily="34" charset="0"/>
                        </a:rPr>
                        <a:t> </a:t>
                      </a:r>
                    </a:p>
                  </a:txBody>
                  <a:tcPr marL="5727" marR="5727" marT="5727" marB="0" anchor="b">
                    <a:lnL>
                      <a:noFill/>
                    </a:lnL>
                    <a:lnR w="19050" cap="flat" cmpd="sng" algn="ctr">
                      <a:solidFill>
                        <a:srgbClr val="000000"/>
                      </a:solidFill>
                      <a:prstDash val="solid"/>
                      <a:round/>
                      <a:headEnd type="none" w="med" len="med"/>
                      <a:tailEnd type="none" w="med" len="med"/>
                    </a:lnR>
                    <a:lnT>
                      <a:noFill/>
                    </a:lnT>
                    <a:lnB>
                      <a:noFill/>
                    </a:lnB>
                    <a:solidFill>
                      <a:srgbClr val="4472C4"/>
                    </a:solidFill>
                  </a:tcPr>
                </a:tc>
                <a:extLst>
                  <a:ext uri="{0D108BD9-81ED-4DB2-BD59-A6C34878D82A}">
                    <a16:rowId xmlns:a16="http://schemas.microsoft.com/office/drawing/2014/main" val="3825173004"/>
                  </a:ext>
                </a:extLst>
              </a:tr>
              <a:tr h="194512">
                <a:tc>
                  <a:txBody>
                    <a:bodyPr/>
                    <a:lstStyle/>
                    <a:p>
                      <a:pPr algn="l" fontAlgn="b"/>
                      <a:r>
                        <a:rPr lang="en-US" sz="1000" b="0" i="0" u="none" strike="noStrike">
                          <a:solidFill>
                            <a:srgbClr val="000000"/>
                          </a:solidFill>
                          <a:effectLst/>
                          <a:highlight>
                            <a:srgbClr val="4472C4"/>
                          </a:highlight>
                          <a:latin typeface="Calibri" panose="020F0502020204030204" pitchFamily="34" charset="0"/>
                        </a:rPr>
                        <a:t> </a:t>
                      </a:r>
                    </a:p>
                  </a:txBody>
                  <a:tcPr marL="5727" marR="5727" marT="5727" marB="0" anchor="b">
                    <a:lnL w="19050" cap="flat" cmpd="sng" algn="ctr">
                      <a:solidFill>
                        <a:srgbClr val="000000"/>
                      </a:solidFill>
                      <a:prstDash val="solid"/>
                      <a:round/>
                      <a:headEnd type="none" w="med" len="med"/>
                      <a:tailEnd type="none" w="med" len="med"/>
                    </a:lnL>
                    <a:lnR>
                      <a:noFill/>
                    </a:lnR>
                    <a:lnT>
                      <a:noFill/>
                    </a:lnT>
                    <a:lnB>
                      <a:noFill/>
                    </a:lnB>
                    <a:solidFill>
                      <a:srgbClr val="4472C4"/>
                    </a:solidFill>
                  </a:tcPr>
                </a:tc>
                <a:tc>
                  <a:txBody>
                    <a:bodyPr/>
                    <a:lstStyle/>
                    <a:p>
                      <a:pPr algn="ctr" fontAlgn="b"/>
                      <a:r>
                        <a:rPr lang="en-US" sz="1100" b="0" i="0" u="none" strike="noStrike">
                          <a:solidFill>
                            <a:srgbClr val="FFFFFF"/>
                          </a:solidFill>
                          <a:effectLst/>
                          <a:highlight>
                            <a:srgbClr val="4472C4"/>
                          </a:highlight>
                          <a:latin typeface="Arial" panose="020B0604020202020204" pitchFamily="34" charset="0"/>
                        </a:rPr>
                        <a:t>÷</a:t>
                      </a:r>
                    </a:p>
                  </a:txBody>
                  <a:tcPr marL="5727" marR="5727" marT="5727"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l" fontAlgn="b"/>
                      <a:r>
                        <a:rPr lang="en-US" sz="1000" b="0" i="0" u="none" strike="noStrike">
                          <a:solidFill>
                            <a:srgbClr val="000000"/>
                          </a:solidFill>
                          <a:effectLst/>
                          <a:highlight>
                            <a:srgbClr val="4472C4"/>
                          </a:highlight>
                          <a:latin typeface="Calibri" panose="020F0502020204030204" pitchFamily="34" charset="0"/>
                        </a:rPr>
                        <a:t> </a:t>
                      </a:r>
                    </a:p>
                  </a:txBody>
                  <a:tcPr marL="5727" marR="5727" marT="5727" marB="0" anchor="b">
                    <a:lnL>
                      <a:noFill/>
                    </a:lnL>
                    <a:lnR>
                      <a:noFill/>
                    </a:lnR>
                    <a:lnT>
                      <a:noFill/>
                    </a:lnT>
                    <a:lnB>
                      <a:noFill/>
                    </a:lnB>
                    <a:solidFill>
                      <a:srgbClr val="4472C4"/>
                    </a:solidFill>
                  </a:tcPr>
                </a:tc>
                <a:tc>
                  <a:txBody>
                    <a:bodyPr/>
                    <a:lstStyle/>
                    <a:p>
                      <a:pPr algn="l" fontAlgn="b"/>
                      <a:r>
                        <a:rPr lang="en-US" sz="1000" b="0" i="0" u="none" strike="noStrike">
                          <a:solidFill>
                            <a:srgbClr val="000000"/>
                          </a:solidFill>
                          <a:effectLst/>
                          <a:highlight>
                            <a:srgbClr val="4472C4"/>
                          </a:highlight>
                          <a:latin typeface="Calibri" panose="020F0502020204030204" pitchFamily="34" charset="0"/>
                        </a:rPr>
                        <a:t> </a:t>
                      </a:r>
                    </a:p>
                  </a:txBody>
                  <a:tcPr marL="5727" marR="5727" marT="5727" marB="0" anchor="b">
                    <a:lnL>
                      <a:noFill/>
                    </a:lnL>
                    <a:lnR w="19050" cap="flat" cmpd="sng" algn="ctr">
                      <a:solidFill>
                        <a:srgbClr val="000000"/>
                      </a:solidFill>
                      <a:prstDash val="solid"/>
                      <a:round/>
                      <a:headEnd type="none" w="med" len="med"/>
                      <a:tailEnd type="none" w="med" len="med"/>
                    </a:lnR>
                    <a:lnT>
                      <a:noFill/>
                    </a:lnT>
                    <a:lnB>
                      <a:noFill/>
                    </a:lnB>
                    <a:solidFill>
                      <a:srgbClr val="4472C4"/>
                    </a:solidFill>
                  </a:tcPr>
                </a:tc>
                <a:extLst>
                  <a:ext uri="{0D108BD9-81ED-4DB2-BD59-A6C34878D82A}">
                    <a16:rowId xmlns:a16="http://schemas.microsoft.com/office/drawing/2014/main" val="1522991854"/>
                  </a:ext>
                </a:extLst>
              </a:tr>
              <a:tr h="181963">
                <a:tc>
                  <a:txBody>
                    <a:bodyPr/>
                    <a:lstStyle/>
                    <a:p>
                      <a:pPr algn="l" fontAlgn="b"/>
                      <a:r>
                        <a:rPr lang="en-US" sz="900" b="0" i="0" u="none" strike="noStrike">
                          <a:solidFill>
                            <a:srgbClr val="FFFFFF"/>
                          </a:solidFill>
                          <a:effectLst/>
                          <a:highlight>
                            <a:srgbClr val="4472C4"/>
                          </a:highlight>
                          <a:latin typeface="Arial" panose="020B0604020202020204" pitchFamily="34" charset="0"/>
                        </a:rPr>
                        <a:t>Facility Potential</a:t>
                      </a:r>
                    </a:p>
                  </a:txBody>
                  <a:tcPr marL="5727" marR="5727" marT="5727"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4472C4"/>
                    </a:solidFill>
                  </a:tcPr>
                </a:tc>
                <a:tc>
                  <a:txBody>
                    <a:bodyPr/>
                    <a:lstStyle/>
                    <a:p>
                      <a:pPr algn="l" fontAlgn="b"/>
                      <a:r>
                        <a:rPr lang="en-US" sz="1000" b="0" i="0" u="none" strike="noStrike">
                          <a:solidFill>
                            <a:srgbClr val="000000"/>
                          </a:solidFill>
                          <a:effectLst/>
                          <a:highlight>
                            <a:srgbClr val="FFFF00"/>
                          </a:highlight>
                          <a:latin typeface="Calibri" panose="020F0502020204030204" pitchFamily="34" charset="0"/>
                        </a:rPr>
                        <a:t> $          441,920 </a:t>
                      </a:r>
                    </a:p>
                  </a:txBody>
                  <a:tcPr marL="5727" marR="5727" marT="572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1000" b="0" i="0" u="none" strike="noStrike">
                          <a:solidFill>
                            <a:srgbClr val="000000"/>
                          </a:solidFill>
                          <a:effectLst/>
                          <a:highlight>
                            <a:srgbClr val="4472C4"/>
                          </a:highlight>
                          <a:latin typeface="Calibri" panose="020F0502020204030204" pitchFamily="34" charset="0"/>
                        </a:rPr>
                        <a:t> </a:t>
                      </a:r>
                    </a:p>
                  </a:txBody>
                  <a:tcPr marL="5727" marR="5727" marT="5727" marB="0" anchor="b">
                    <a:lnL w="6350" cap="flat" cmpd="sng" algn="ctr">
                      <a:solidFill>
                        <a:srgbClr val="000000"/>
                      </a:solidFill>
                      <a:prstDash val="solid"/>
                      <a:round/>
                      <a:headEnd type="none" w="med" len="med"/>
                      <a:tailEnd type="none" w="med" len="med"/>
                    </a:lnL>
                    <a:lnR>
                      <a:noFill/>
                    </a:lnR>
                    <a:lnT>
                      <a:noFill/>
                    </a:lnT>
                    <a:lnB>
                      <a:noFill/>
                    </a:lnB>
                    <a:solidFill>
                      <a:srgbClr val="4472C4"/>
                    </a:solidFill>
                  </a:tcPr>
                </a:tc>
                <a:tc>
                  <a:txBody>
                    <a:bodyPr/>
                    <a:lstStyle/>
                    <a:p>
                      <a:pPr algn="l" fontAlgn="b"/>
                      <a:r>
                        <a:rPr lang="en-US" sz="1000" b="0" i="0" u="none" strike="noStrike">
                          <a:solidFill>
                            <a:srgbClr val="000000"/>
                          </a:solidFill>
                          <a:effectLst/>
                          <a:highlight>
                            <a:srgbClr val="4472C4"/>
                          </a:highlight>
                          <a:latin typeface="Calibri" panose="020F0502020204030204" pitchFamily="34" charset="0"/>
                        </a:rPr>
                        <a:t> </a:t>
                      </a:r>
                    </a:p>
                  </a:txBody>
                  <a:tcPr marL="5727" marR="5727" marT="5727" marB="0" anchor="b">
                    <a:lnL>
                      <a:noFill/>
                    </a:lnL>
                    <a:lnR w="19050" cap="flat" cmpd="sng" algn="ctr">
                      <a:solidFill>
                        <a:srgbClr val="000000"/>
                      </a:solidFill>
                      <a:prstDash val="solid"/>
                      <a:round/>
                      <a:headEnd type="none" w="med" len="med"/>
                      <a:tailEnd type="none" w="med" len="med"/>
                    </a:lnR>
                    <a:lnT>
                      <a:noFill/>
                    </a:lnT>
                    <a:lnB>
                      <a:noFill/>
                    </a:lnB>
                    <a:solidFill>
                      <a:srgbClr val="4472C4"/>
                    </a:solidFill>
                  </a:tcPr>
                </a:tc>
                <a:extLst>
                  <a:ext uri="{0D108BD9-81ED-4DB2-BD59-A6C34878D82A}">
                    <a16:rowId xmlns:a16="http://schemas.microsoft.com/office/drawing/2014/main" val="1965395780"/>
                  </a:ext>
                </a:extLst>
              </a:tr>
              <a:tr h="181963">
                <a:tc>
                  <a:txBody>
                    <a:bodyPr/>
                    <a:lstStyle/>
                    <a:p>
                      <a:pPr algn="l" fontAlgn="b"/>
                      <a:r>
                        <a:rPr lang="en-US" sz="1000" b="0" i="0" u="none" strike="noStrike">
                          <a:solidFill>
                            <a:srgbClr val="000000"/>
                          </a:solidFill>
                          <a:effectLst/>
                          <a:highlight>
                            <a:srgbClr val="4472C4"/>
                          </a:highlight>
                          <a:latin typeface="Calibri" panose="020F0502020204030204" pitchFamily="34" charset="0"/>
                        </a:rPr>
                        <a:t> </a:t>
                      </a:r>
                    </a:p>
                  </a:txBody>
                  <a:tcPr marL="5727" marR="5727" marT="5727" marB="0" anchor="b">
                    <a:lnL w="19050" cap="flat" cmpd="sng" algn="ctr">
                      <a:solidFill>
                        <a:srgbClr val="000000"/>
                      </a:solidFill>
                      <a:prstDash val="solid"/>
                      <a:round/>
                      <a:headEnd type="none" w="med" len="med"/>
                      <a:tailEnd type="none" w="med" len="med"/>
                    </a:lnL>
                    <a:lnR>
                      <a:noFill/>
                    </a:lnR>
                    <a:lnT>
                      <a:noFill/>
                    </a:lnT>
                    <a:lnB>
                      <a:noFill/>
                    </a:lnB>
                    <a:solidFill>
                      <a:srgbClr val="4472C4"/>
                    </a:solidFill>
                  </a:tcPr>
                </a:tc>
                <a:tc>
                  <a:txBody>
                    <a:bodyPr/>
                    <a:lstStyle/>
                    <a:p>
                      <a:pPr algn="r" fontAlgn="b"/>
                      <a:r>
                        <a:rPr lang="en-US" sz="700" b="0" i="1" u="none" strike="noStrike">
                          <a:solidFill>
                            <a:srgbClr val="FFFFFF"/>
                          </a:solidFill>
                          <a:effectLst/>
                          <a:highlight>
                            <a:srgbClr val="4472C4"/>
                          </a:highlight>
                          <a:latin typeface="Arial" panose="020B0604020202020204" pitchFamily="34" charset="0"/>
                        </a:rPr>
                        <a:t>equals</a:t>
                      </a:r>
                    </a:p>
                  </a:txBody>
                  <a:tcPr marL="5727" marR="5727" marT="5727"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l" fontAlgn="b"/>
                      <a:r>
                        <a:rPr lang="en-US" sz="1000" b="0" i="0" u="none" strike="noStrike">
                          <a:solidFill>
                            <a:srgbClr val="000000"/>
                          </a:solidFill>
                          <a:effectLst/>
                          <a:highlight>
                            <a:srgbClr val="4472C4"/>
                          </a:highlight>
                          <a:latin typeface="Calibri" panose="020F0502020204030204" pitchFamily="34" charset="0"/>
                        </a:rPr>
                        <a:t> </a:t>
                      </a:r>
                    </a:p>
                  </a:txBody>
                  <a:tcPr marL="5727" marR="5727" marT="5727" marB="0" anchor="b">
                    <a:lnL>
                      <a:noFill/>
                    </a:lnL>
                    <a:lnR>
                      <a:noFill/>
                    </a:lnR>
                    <a:lnT>
                      <a:noFill/>
                    </a:lnT>
                    <a:lnB>
                      <a:noFill/>
                    </a:lnB>
                    <a:solidFill>
                      <a:srgbClr val="4472C4"/>
                    </a:solidFill>
                  </a:tcPr>
                </a:tc>
                <a:tc>
                  <a:txBody>
                    <a:bodyPr/>
                    <a:lstStyle/>
                    <a:p>
                      <a:pPr algn="l" fontAlgn="b"/>
                      <a:r>
                        <a:rPr lang="en-US" sz="1000" b="0" i="0" u="none" strike="noStrike">
                          <a:solidFill>
                            <a:srgbClr val="000000"/>
                          </a:solidFill>
                          <a:effectLst/>
                          <a:highlight>
                            <a:srgbClr val="4472C4"/>
                          </a:highlight>
                          <a:latin typeface="Calibri" panose="020F0502020204030204" pitchFamily="34" charset="0"/>
                        </a:rPr>
                        <a:t> </a:t>
                      </a:r>
                    </a:p>
                  </a:txBody>
                  <a:tcPr marL="5727" marR="5727" marT="5727" marB="0" anchor="b">
                    <a:lnL>
                      <a:noFill/>
                    </a:lnL>
                    <a:lnR w="19050" cap="flat" cmpd="sng" algn="ctr">
                      <a:solidFill>
                        <a:srgbClr val="000000"/>
                      </a:solidFill>
                      <a:prstDash val="solid"/>
                      <a:round/>
                      <a:headEnd type="none" w="med" len="med"/>
                      <a:tailEnd type="none" w="med" len="med"/>
                    </a:lnR>
                    <a:lnT>
                      <a:noFill/>
                    </a:lnT>
                    <a:lnB>
                      <a:noFill/>
                    </a:lnB>
                    <a:solidFill>
                      <a:srgbClr val="4472C4"/>
                    </a:solidFill>
                  </a:tcPr>
                </a:tc>
                <a:extLst>
                  <a:ext uri="{0D108BD9-81ED-4DB2-BD59-A6C34878D82A}">
                    <a16:rowId xmlns:a16="http://schemas.microsoft.com/office/drawing/2014/main" val="1013712943"/>
                  </a:ext>
                </a:extLst>
              </a:tr>
              <a:tr h="181963">
                <a:tc>
                  <a:txBody>
                    <a:bodyPr/>
                    <a:lstStyle/>
                    <a:p>
                      <a:pPr algn="l" fontAlgn="b"/>
                      <a:r>
                        <a:rPr lang="en-US" sz="900" b="0" i="0" u="none" strike="noStrike">
                          <a:solidFill>
                            <a:srgbClr val="FFFFFF"/>
                          </a:solidFill>
                          <a:effectLst/>
                          <a:highlight>
                            <a:srgbClr val="4472C4"/>
                          </a:highlight>
                          <a:latin typeface="Arial" panose="020B0604020202020204" pitchFamily="34" charset="0"/>
                        </a:rPr>
                        <a:t>FACILITY UTILIZATION</a:t>
                      </a:r>
                    </a:p>
                  </a:txBody>
                  <a:tcPr marL="5727" marR="5727" marT="5727"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4472C4"/>
                    </a:solidFill>
                  </a:tcPr>
                </a:tc>
                <a:tc>
                  <a:txBody>
                    <a:bodyPr/>
                    <a:lstStyle/>
                    <a:p>
                      <a:pPr algn="r" fontAlgn="b"/>
                      <a:r>
                        <a:rPr lang="en-US" sz="1000" b="0" i="0" u="none" strike="noStrike">
                          <a:solidFill>
                            <a:srgbClr val="000000"/>
                          </a:solidFill>
                          <a:effectLst/>
                          <a:highlight>
                            <a:srgbClr val="FFFF00"/>
                          </a:highlight>
                          <a:latin typeface="Calibri" panose="020F0502020204030204" pitchFamily="34" charset="0"/>
                        </a:rPr>
                        <a:t>18.57%</a:t>
                      </a:r>
                    </a:p>
                  </a:txBody>
                  <a:tcPr marL="5727" marR="5727" marT="572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1000" b="0" i="0" u="none" strike="noStrike">
                          <a:solidFill>
                            <a:srgbClr val="000000"/>
                          </a:solidFill>
                          <a:effectLst/>
                          <a:highlight>
                            <a:srgbClr val="4472C4"/>
                          </a:highlight>
                          <a:latin typeface="Calibri" panose="020F0502020204030204" pitchFamily="34" charset="0"/>
                        </a:rPr>
                        <a:t> </a:t>
                      </a:r>
                    </a:p>
                  </a:txBody>
                  <a:tcPr marL="5727" marR="5727" marT="5727" marB="0" anchor="b">
                    <a:lnL w="6350" cap="flat" cmpd="sng" algn="ctr">
                      <a:solidFill>
                        <a:srgbClr val="000000"/>
                      </a:solidFill>
                      <a:prstDash val="solid"/>
                      <a:round/>
                      <a:headEnd type="none" w="med" len="med"/>
                      <a:tailEnd type="none" w="med" len="med"/>
                    </a:lnL>
                    <a:lnR>
                      <a:noFill/>
                    </a:lnR>
                    <a:lnT>
                      <a:noFill/>
                    </a:lnT>
                    <a:lnB>
                      <a:noFill/>
                    </a:lnB>
                    <a:solidFill>
                      <a:srgbClr val="4472C4"/>
                    </a:solidFill>
                  </a:tcPr>
                </a:tc>
                <a:tc>
                  <a:txBody>
                    <a:bodyPr/>
                    <a:lstStyle/>
                    <a:p>
                      <a:pPr algn="l" fontAlgn="b"/>
                      <a:r>
                        <a:rPr lang="en-US" sz="1000" b="0" i="0" u="none" strike="noStrike">
                          <a:solidFill>
                            <a:srgbClr val="000000"/>
                          </a:solidFill>
                          <a:effectLst/>
                          <a:highlight>
                            <a:srgbClr val="4472C4"/>
                          </a:highlight>
                          <a:latin typeface="Calibri" panose="020F0502020204030204" pitchFamily="34" charset="0"/>
                        </a:rPr>
                        <a:t> </a:t>
                      </a:r>
                    </a:p>
                  </a:txBody>
                  <a:tcPr marL="5727" marR="5727" marT="5727" marB="0" anchor="b">
                    <a:lnL>
                      <a:noFill/>
                    </a:lnL>
                    <a:lnR w="19050" cap="flat" cmpd="sng" algn="ctr">
                      <a:solidFill>
                        <a:srgbClr val="000000"/>
                      </a:solidFill>
                      <a:prstDash val="solid"/>
                      <a:round/>
                      <a:headEnd type="none" w="med" len="med"/>
                      <a:tailEnd type="none" w="med" len="med"/>
                    </a:lnR>
                    <a:lnT>
                      <a:noFill/>
                    </a:lnT>
                    <a:lnB>
                      <a:noFill/>
                    </a:lnB>
                    <a:solidFill>
                      <a:srgbClr val="4472C4"/>
                    </a:solidFill>
                  </a:tcPr>
                </a:tc>
                <a:extLst>
                  <a:ext uri="{0D108BD9-81ED-4DB2-BD59-A6C34878D82A}">
                    <a16:rowId xmlns:a16="http://schemas.microsoft.com/office/drawing/2014/main" val="3293746524"/>
                  </a:ext>
                </a:extLst>
              </a:tr>
              <a:tr h="181963">
                <a:tc>
                  <a:txBody>
                    <a:bodyPr/>
                    <a:lstStyle/>
                    <a:p>
                      <a:pPr algn="l" fontAlgn="b"/>
                      <a:r>
                        <a:rPr lang="en-US" sz="1000" b="0" i="0" u="none" strike="noStrike">
                          <a:solidFill>
                            <a:srgbClr val="000000"/>
                          </a:solidFill>
                          <a:effectLst/>
                          <a:highlight>
                            <a:srgbClr val="4472C4"/>
                          </a:highlight>
                          <a:latin typeface="Calibri" panose="020F0502020204030204" pitchFamily="34" charset="0"/>
                        </a:rPr>
                        <a:t> </a:t>
                      </a:r>
                    </a:p>
                  </a:txBody>
                  <a:tcPr marL="5727" marR="5727" marT="5727" marB="0" anchor="b">
                    <a:lnL w="19050" cap="flat" cmpd="sng" algn="ctr">
                      <a:solidFill>
                        <a:srgbClr val="000000"/>
                      </a:solidFill>
                      <a:prstDash val="solid"/>
                      <a:round/>
                      <a:headEnd type="none" w="med" len="med"/>
                      <a:tailEnd type="none" w="med" len="med"/>
                    </a:lnL>
                    <a:lnR>
                      <a:noFill/>
                    </a:lnR>
                    <a:lnT>
                      <a:noFill/>
                    </a:lnT>
                    <a:lnB>
                      <a:noFill/>
                    </a:lnB>
                    <a:solidFill>
                      <a:srgbClr val="4472C4"/>
                    </a:solidFill>
                  </a:tcPr>
                </a:tc>
                <a:tc>
                  <a:txBody>
                    <a:bodyPr/>
                    <a:lstStyle/>
                    <a:p>
                      <a:pPr algn="l" fontAlgn="b"/>
                      <a:r>
                        <a:rPr lang="en-US" sz="1000" b="0" i="0" u="none" strike="noStrike">
                          <a:solidFill>
                            <a:srgbClr val="000000"/>
                          </a:solidFill>
                          <a:effectLst/>
                          <a:highlight>
                            <a:srgbClr val="4472C4"/>
                          </a:highlight>
                          <a:latin typeface="Calibri" panose="020F0502020204030204" pitchFamily="34" charset="0"/>
                        </a:rPr>
                        <a:t> </a:t>
                      </a:r>
                    </a:p>
                  </a:txBody>
                  <a:tcPr marL="5727" marR="5727" marT="5727" marB="0" anchor="b">
                    <a:lnL>
                      <a:noFill/>
                    </a:lnL>
                    <a:lnR>
                      <a:noFill/>
                    </a:lnR>
                    <a:lnT w="6350" cap="flat" cmpd="sng" algn="ctr">
                      <a:solidFill>
                        <a:srgbClr val="000000"/>
                      </a:solidFill>
                      <a:prstDash val="solid"/>
                      <a:round/>
                      <a:headEnd type="none" w="med" len="med"/>
                      <a:tailEnd type="none" w="med" len="med"/>
                    </a:lnT>
                    <a:lnB>
                      <a:noFill/>
                    </a:lnB>
                    <a:solidFill>
                      <a:srgbClr val="4472C4"/>
                    </a:solidFill>
                  </a:tcPr>
                </a:tc>
                <a:tc>
                  <a:txBody>
                    <a:bodyPr/>
                    <a:lstStyle/>
                    <a:p>
                      <a:pPr algn="l" fontAlgn="b"/>
                      <a:r>
                        <a:rPr lang="en-US" sz="1000" b="0" i="0" u="none" strike="noStrike">
                          <a:solidFill>
                            <a:srgbClr val="000000"/>
                          </a:solidFill>
                          <a:effectLst/>
                          <a:highlight>
                            <a:srgbClr val="4472C4"/>
                          </a:highlight>
                          <a:latin typeface="Calibri" panose="020F0502020204030204" pitchFamily="34" charset="0"/>
                        </a:rPr>
                        <a:t> </a:t>
                      </a:r>
                    </a:p>
                  </a:txBody>
                  <a:tcPr marL="5727" marR="5727" marT="5727" marB="0" anchor="b">
                    <a:lnL>
                      <a:noFill/>
                    </a:lnL>
                    <a:lnR>
                      <a:noFill/>
                    </a:lnR>
                    <a:lnT>
                      <a:noFill/>
                    </a:lnT>
                    <a:lnB>
                      <a:noFill/>
                    </a:lnB>
                    <a:solidFill>
                      <a:srgbClr val="4472C4"/>
                    </a:solidFill>
                  </a:tcPr>
                </a:tc>
                <a:tc>
                  <a:txBody>
                    <a:bodyPr/>
                    <a:lstStyle/>
                    <a:p>
                      <a:pPr algn="l" fontAlgn="b"/>
                      <a:r>
                        <a:rPr lang="en-US" sz="1000" b="0" i="0" u="none" strike="noStrike">
                          <a:solidFill>
                            <a:srgbClr val="000000"/>
                          </a:solidFill>
                          <a:effectLst/>
                          <a:highlight>
                            <a:srgbClr val="4472C4"/>
                          </a:highlight>
                          <a:latin typeface="Calibri" panose="020F0502020204030204" pitchFamily="34" charset="0"/>
                        </a:rPr>
                        <a:t> </a:t>
                      </a:r>
                    </a:p>
                  </a:txBody>
                  <a:tcPr marL="5727" marR="5727" marT="5727" marB="0" anchor="b">
                    <a:lnL>
                      <a:noFill/>
                    </a:lnL>
                    <a:lnR w="19050" cap="flat" cmpd="sng" algn="ctr">
                      <a:solidFill>
                        <a:srgbClr val="000000"/>
                      </a:solidFill>
                      <a:prstDash val="solid"/>
                      <a:round/>
                      <a:headEnd type="none" w="med" len="med"/>
                      <a:tailEnd type="none" w="med" len="med"/>
                    </a:lnR>
                    <a:lnT>
                      <a:noFill/>
                    </a:lnT>
                    <a:lnB>
                      <a:noFill/>
                    </a:lnB>
                    <a:solidFill>
                      <a:srgbClr val="4472C4"/>
                    </a:solidFill>
                  </a:tcPr>
                </a:tc>
                <a:extLst>
                  <a:ext uri="{0D108BD9-81ED-4DB2-BD59-A6C34878D82A}">
                    <a16:rowId xmlns:a16="http://schemas.microsoft.com/office/drawing/2014/main" val="2237715992"/>
                  </a:ext>
                </a:extLst>
              </a:tr>
              <a:tr h="293650">
                <a:tc>
                  <a:txBody>
                    <a:bodyPr/>
                    <a:lstStyle/>
                    <a:p>
                      <a:pPr algn="l" fontAlgn="b"/>
                      <a:r>
                        <a:rPr lang="en-US" sz="1000" b="0" i="0" u="none" strike="noStrike">
                          <a:solidFill>
                            <a:srgbClr val="000000"/>
                          </a:solidFill>
                          <a:effectLst/>
                          <a:highlight>
                            <a:srgbClr val="4472C4"/>
                          </a:highlight>
                          <a:latin typeface="Calibri" panose="020F0502020204030204" pitchFamily="34" charset="0"/>
                        </a:rPr>
                        <a:t> </a:t>
                      </a:r>
                    </a:p>
                  </a:txBody>
                  <a:tcPr marL="5727" marR="5727" marT="5727" marB="0" anchor="b">
                    <a:lnL w="1905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solidFill>
                      <a:srgbClr val="4472C4"/>
                    </a:solidFill>
                  </a:tcPr>
                </a:tc>
                <a:tc>
                  <a:txBody>
                    <a:bodyPr/>
                    <a:lstStyle/>
                    <a:p>
                      <a:pPr algn="l" fontAlgn="b"/>
                      <a:r>
                        <a:rPr lang="en-US" sz="1000" b="0" i="0" u="none" strike="noStrike">
                          <a:solidFill>
                            <a:srgbClr val="000000"/>
                          </a:solidFill>
                          <a:effectLst/>
                          <a:highlight>
                            <a:srgbClr val="4472C4"/>
                          </a:highlight>
                          <a:latin typeface="Calibri" panose="020F0502020204030204" pitchFamily="34" charset="0"/>
                        </a:rPr>
                        <a:t> </a:t>
                      </a:r>
                    </a:p>
                  </a:txBody>
                  <a:tcPr marL="5727" marR="5727" marT="5727" marB="0" anchor="b">
                    <a:lnL>
                      <a:noFill/>
                    </a:lnL>
                    <a:lnR>
                      <a:noFill/>
                    </a:lnR>
                    <a:lnT>
                      <a:noFill/>
                    </a:lnT>
                    <a:lnB w="19050" cap="flat" cmpd="sng" algn="ctr">
                      <a:solidFill>
                        <a:srgbClr val="000000"/>
                      </a:solidFill>
                      <a:prstDash val="solid"/>
                      <a:round/>
                      <a:headEnd type="none" w="med" len="med"/>
                      <a:tailEnd type="none" w="med" len="med"/>
                    </a:lnB>
                    <a:solidFill>
                      <a:srgbClr val="4472C4"/>
                    </a:solidFill>
                  </a:tcPr>
                </a:tc>
                <a:tc>
                  <a:txBody>
                    <a:bodyPr/>
                    <a:lstStyle/>
                    <a:p>
                      <a:pPr algn="l" fontAlgn="b"/>
                      <a:r>
                        <a:rPr lang="en-US" sz="1000" b="0" i="0" u="none" strike="noStrike">
                          <a:solidFill>
                            <a:srgbClr val="000000"/>
                          </a:solidFill>
                          <a:effectLst/>
                          <a:highlight>
                            <a:srgbClr val="4472C4"/>
                          </a:highlight>
                          <a:latin typeface="Calibri" panose="020F0502020204030204" pitchFamily="34" charset="0"/>
                        </a:rPr>
                        <a:t> </a:t>
                      </a:r>
                    </a:p>
                  </a:txBody>
                  <a:tcPr marL="5727" marR="5727" marT="5727" marB="0" anchor="b">
                    <a:lnL>
                      <a:noFill/>
                    </a:lnL>
                    <a:lnR>
                      <a:noFill/>
                    </a:lnR>
                    <a:lnT>
                      <a:noFill/>
                    </a:lnT>
                    <a:lnB w="19050" cap="flat" cmpd="sng" algn="ctr">
                      <a:solidFill>
                        <a:srgbClr val="000000"/>
                      </a:solidFill>
                      <a:prstDash val="solid"/>
                      <a:round/>
                      <a:headEnd type="none" w="med" len="med"/>
                      <a:tailEnd type="none" w="med" len="med"/>
                    </a:lnB>
                    <a:solidFill>
                      <a:srgbClr val="4472C4"/>
                    </a:solidFill>
                  </a:tcPr>
                </a:tc>
                <a:tc>
                  <a:txBody>
                    <a:bodyPr/>
                    <a:lstStyle/>
                    <a:p>
                      <a:pPr algn="l" fontAlgn="b"/>
                      <a:r>
                        <a:rPr lang="en-US" sz="1000" b="0" i="0" u="none" strike="noStrike" dirty="0">
                          <a:solidFill>
                            <a:srgbClr val="000000"/>
                          </a:solidFill>
                          <a:effectLst/>
                          <a:highlight>
                            <a:srgbClr val="4472C4"/>
                          </a:highlight>
                          <a:latin typeface="Calibri" panose="020F0502020204030204" pitchFamily="34" charset="0"/>
                        </a:rPr>
                        <a:t> </a:t>
                      </a:r>
                    </a:p>
                  </a:txBody>
                  <a:tcPr marL="5727" marR="5727" marT="5727" marB="0" anchor="b">
                    <a:lnL>
                      <a:noFill/>
                    </a:lnL>
                    <a:lnR w="1905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solidFill>
                      <a:srgbClr val="4472C4"/>
                    </a:solidFill>
                  </a:tcPr>
                </a:tc>
                <a:extLst>
                  <a:ext uri="{0D108BD9-81ED-4DB2-BD59-A6C34878D82A}">
                    <a16:rowId xmlns:a16="http://schemas.microsoft.com/office/drawing/2014/main" val="1129899555"/>
                  </a:ext>
                </a:extLst>
              </a:tr>
            </a:tbl>
          </a:graphicData>
        </a:graphic>
      </p:graphicFrame>
    </p:spTree>
    <p:extLst>
      <p:ext uri="{BB962C8B-B14F-4D97-AF65-F5344CB8AC3E}">
        <p14:creationId xmlns:p14="http://schemas.microsoft.com/office/powerpoint/2010/main" val="333345267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FE6F10-0BA0-1313-9F7B-7EBE765BA7D5}"/>
              </a:ext>
            </a:extLst>
          </p:cNvPr>
          <p:cNvSpPr>
            <a:spLocks noGrp="1"/>
          </p:cNvSpPr>
          <p:nvPr>
            <p:ph type="title"/>
          </p:nvPr>
        </p:nvSpPr>
        <p:spPr/>
        <p:txBody>
          <a:bodyPr/>
          <a:lstStyle/>
          <a:p>
            <a:endParaRPr lang="en-US" dirty="0">
              <a:solidFill>
                <a:schemeClr val="tx1"/>
              </a:solidFill>
            </a:endParaRPr>
          </a:p>
        </p:txBody>
      </p:sp>
      <p:sp>
        <p:nvSpPr>
          <p:cNvPr id="3" name="Content Placeholder 2">
            <a:extLst>
              <a:ext uri="{FF2B5EF4-FFF2-40B4-BE49-F238E27FC236}">
                <a16:creationId xmlns:a16="http://schemas.microsoft.com/office/drawing/2014/main" id="{DC1AC215-6A1E-4C59-EFD0-D293BFB95537}"/>
              </a:ext>
            </a:extLst>
          </p:cNvPr>
          <p:cNvSpPr>
            <a:spLocks noGrp="1"/>
          </p:cNvSpPr>
          <p:nvPr>
            <p:ph sz="half" idx="1"/>
          </p:nvPr>
        </p:nvSpPr>
        <p:spPr/>
        <p:txBody>
          <a:bodyPr/>
          <a:lstStyle/>
          <a:p>
            <a:endParaRPr lang="en-US" dirty="0"/>
          </a:p>
        </p:txBody>
      </p:sp>
      <p:sp>
        <p:nvSpPr>
          <p:cNvPr id="5" name="Content Placeholder 4">
            <a:extLst>
              <a:ext uri="{FF2B5EF4-FFF2-40B4-BE49-F238E27FC236}">
                <a16:creationId xmlns:a16="http://schemas.microsoft.com/office/drawing/2014/main" id="{9B55A571-840E-5F01-6E3C-EB570F9F480B}"/>
              </a:ext>
            </a:extLst>
          </p:cNvPr>
          <p:cNvSpPr>
            <a:spLocks noGrp="1"/>
          </p:cNvSpPr>
          <p:nvPr>
            <p:ph sz="half" idx="2"/>
          </p:nvPr>
        </p:nvSpPr>
        <p:spPr/>
        <p:txBody>
          <a:bodyPr/>
          <a:lstStyle/>
          <a:p>
            <a:endParaRPr lang="en-US" dirty="0"/>
          </a:p>
        </p:txBody>
      </p:sp>
      <p:graphicFrame>
        <p:nvGraphicFramePr>
          <p:cNvPr id="7" name="Object 6">
            <a:extLst>
              <a:ext uri="{FF2B5EF4-FFF2-40B4-BE49-F238E27FC236}">
                <a16:creationId xmlns:a16="http://schemas.microsoft.com/office/drawing/2014/main" id="{E468EAAD-0459-87B3-8CAF-B3C1AB94BD7A}"/>
              </a:ext>
            </a:extLst>
          </p:cNvPr>
          <p:cNvGraphicFramePr>
            <a:graphicFrameLocks noChangeAspect="1"/>
          </p:cNvGraphicFramePr>
          <p:nvPr>
            <p:extLst>
              <p:ext uri="{D42A27DB-BD31-4B8C-83A1-F6EECF244321}">
                <p14:modId xmlns:p14="http://schemas.microsoft.com/office/powerpoint/2010/main" val="187408849"/>
              </p:ext>
            </p:extLst>
          </p:nvPr>
        </p:nvGraphicFramePr>
        <p:xfrm>
          <a:off x="677334" y="279400"/>
          <a:ext cx="10837332" cy="6408737"/>
        </p:xfrm>
        <a:graphic>
          <a:graphicData uri="http://schemas.openxmlformats.org/presentationml/2006/ole">
            <mc:AlternateContent xmlns:mc="http://schemas.openxmlformats.org/markup-compatibility/2006">
              <mc:Choice xmlns:v="urn:schemas-microsoft-com:vml" Requires="v">
                <p:oleObj name="Macro-Enabled Worksheet" r:id="rId2" imgW="9042272" imgH="8286862" progId="Excel.SheetMacroEnabled.12">
                  <p:embed/>
                </p:oleObj>
              </mc:Choice>
              <mc:Fallback>
                <p:oleObj name="Macro-Enabled Worksheet" r:id="rId2" imgW="9042272" imgH="8286862" progId="Excel.SheetMacroEnabled.12">
                  <p:embed/>
                  <p:pic>
                    <p:nvPicPr>
                      <p:cNvPr id="0" name=""/>
                      <p:cNvPicPr/>
                      <p:nvPr/>
                    </p:nvPicPr>
                    <p:blipFill>
                      <a:blip r:embed="rId3"/>
                      <a:stretch>
                        <a:fillRect/>
                      </a:stretch>
                    </p:blipFill>
                    <p:spPr>
                      <a:xfrm>
                        <a:off x="677334" y="279400"/>
                        <a:ext cx="10837332" cy="6408737"/>
                      </a:xfrm>
                      <a:prstGeom prst="rect">
                        <a:avLst/>
                      </a:prstGeom>
                    </p:spPr>
                  </p:pic>
                </p:oleObj>
              </mc:Fallback>
            </mc:AlternateContent>
          </a:graphicData>
        </a:graphic>
      </p:graphicFrame>
    </p:spTree>
    <p:extLst>
      <p:ext uri="{BB962C8B-B14F-4D97-AF65-F5344CB8AC3E}">
        <p14:creationId xmlns:p14="http://schemas.microsoft.com/office/powerpoint/2010/main" val="416711740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12FFB9-18CA-7AE6-9C03-C8F670F06225}"/>
              </a:ext>
            </a:extLst>
          </p:cNvPr>
          <p:cNvSpPr>
            <a:spLocks noGrp="1"/>
          </p:cNvSpPr>
          <p:nvPr>
            <p:ph type="title"/>
          </p:nvPr>
        </p:nvSpPr>
        <p:spPr/>
        <p:txBody>
          <a:bodyPr/>
          <a:lstStyle/>
          <a:p>
            <a:r>
              <a:rPr lang="en-US" dirty="0">
                <a:highlight>
                  <a:srgbClr val="000000"/>
                </a:highlight>
              </a:rPr>
              <a:t>100 Repair Order Evaluation</a:t>
            </a:r>
          </a:p>
        </p:txBody>
      </p:sp>
      <p:sp>
        <p:nvSpPr>
          <p:cNvPr id="3" name="Content Placeholder 2">
            <a:extLst>
              <a:ext uri="{FF2B5EF4-FFF2-40B4-BE49-F238E27FC236}">
                <a16:creationId xmlns:a16="http://schemas.microsoft.com/office/drawing/2014/main" id="{B8EB04ED-9BEB-2AA8-7D9B-67F947594AAF}"/>
              </a:ext>
            </a:extLst>
          </p:cNvPr>
          <p:cNvSpPr>
            <a:spLocks noGrp="1"/>
          </p:cNvSpPr>
          <p:nvPr>
            <p:ph sz="half" idx="1"/>
          </p:nvPr>
        </p:nvSpPr>
        <p:spPr>
          <a:xfrm>
            <a:off x="1734437" y="1766889"/>
            <a:ext cx="7704666" cy="3880772"/>
          </a:xfrm>
        </p:spPr>
        <p:txBody>
          <a:bodyPr>
            <a:normAutofit fontScale="40000" lnSpcReduction="20000"/>
          </a:bodyPr>
          <a:lstStyle/>
          <a:p>
            <a:r>
              <a:rPr lang="en-US" sz="4400" dirty="0"/>
              <a:t>After evaluating the 100 repair orders with my service manager we noticed that the biggest issue was the amount of 1 line RO’s we had. We are currently at just over 70% for 1 line Ros which is well above the NADA guide of 10-15%. Considering that 59% of the vehicles we service are older than 2020 we came to the conclusion that these are the ROs that we need to do a better job at selling more hours to. We  decided that we need to incorporate a multipoint inspection video tool and more sales training for our writers so that we can get that 1 line RO percentage down closer to NADA guide. We also noticed that our repair FRHs sold were at 48.31% and majority of these were multiple line ROs that had higher amount of hours sold. We believe by increasing our sales training for our writers and incorporating a multipoint video tool we will increase our Repair FRH sold percentage and this will increase our Gross profit in the service department.</a:t>
            </a:r>
          </a:p>
        </p:txBody>
      </p:sp>
      <p:sp>
        <p:nvSpPr>
          <p:cNvPr id="4" name="Content Placeholder 3">
            <a:extLst>
              <a:ext uri="{FF2B5EF4-FFF2-40B4-BE49-F238E27FC236}">
                <a16:creationId xmlns:a16="http://schemas.microsoft.com/office/drawing/2014/main" id="{3DD6B3C1-7A96-B373-DAC9-3F5AC4CA775F}"/>
              </a:ext>
            </a:extLst>
          </p:cNvPr>
          <p:cNvSpPr>
            <a:spLocks noGrp="1"/>
          </p:cNvSpPr>
          <p:nvPr>
            <p:ph sz="half" idx="2"/>
          </p:nvPr>
        </p:nvSpPr>
        <p:spPr>
          <a:xfrm>
            <a:off x="8382000" y="952500"/>
            <a:ext cx="1222204" cy="186662"/>
          </a:xfrm>
        </p:spPr>
        <p:txBody>
          <a:bodyPr>
            <a:normAutofit fontScale="40000" lnSpcReduction="20000"/>
          </a:bodyPr>
          <a:lstStyle/>
          <a:p>
            <a:endParaRPr lang="en-US" dirty="0"/>
          </a:p>
        </p:txBody>
      </p:sp>
    </p:spTree>
    <p:extLst>
      <p:ext uri="{BB962C8B-B14F-4D97-AF65-F5344CB8AC3E}">
        <p14:creationId xmlns:p14="http://schemas.microsoft.com/office/powerpoint/2010/main" val="339006648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Strengths</a:t>
            </a:r>
            <a:br>
              <a:rPr lang="en-US" dirty="0">
                <a:solidFill>
                  <a:schemeClr val="tx1"/>
                </a:solidFill>
              </a:rPr>
            </a:br>
            <a:endParaRPr lang="en-US" dirty="0">
              <a:solidFill>
                <a:schemeClr val="tx1"/>
              </a:solidFill>
            </a:endParaRP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normAutofit lnSpcReduction="10000"/>
          </a:bodyPr>
          <a:lstStyle/>
          <a:p>
            <a:r>
              <a:rPr lang="en-US" b="1" u="sng" dirty="0"/>
              <a:t>Motivated Management</a:t>
            </a:r>
            <a:r>
              <a:rPr lang="en-US" dirty="0"/>
              <a:t>: I believe this is our biggest strength. Both parts and Service managers are both on the same page with the same goal to better the fixed operations of the dealership.</a:t>
            </a:r>
          </a:p>
          <a:p>
            <a:r>
              <a:rPr lang="en-US" b="1" u="sng" dirty="0"/>
              <a:t>Happy employees</a:t>
            </a:r>
            <a:r>
              <a:rPr lang="en-US" dirty="0"/>
              <a:t>: After doing the analysis I learned that for the most part everyone is happy and believe they work in a healthy environment. The service and parts personnel believe in management and are willing to do whatever is required of them to make their departments and themselves more profitable.</a:t>
            </a:r>
          </a:p>
          <a:p>
            <a:r>
              <a:rPr lang="en-US" b="1" u="sng" dirty="0"/>
              <a:t>Parts Department</a:t>
            </a:r>
            <a:r>
              <a:rPr lang="en-US" dirty="0"/>
              <a:t>: our parts department is our biggest asset in the fixed side of our dealership. They do really well at tracking lost sales, FTFR and keeping their obsolescence to a minimum.  By incorporating a parts runner we believe they can play a major role in the success of the service department and increase parts and accessory sales at the same time.</a:t>
            </a:r>
          </a:p>
          <a:p>
            <a:pPr marL="0" indent="0">
              <a:buNone/>
            </a:pPr>
            <a:endParaRPr lang="en-US" dirty="0"/>
          </a:p>
        </p:txBody>
      </p:sp>
    </p:spTree>
    <p:extLst>
      <p:ext uri="{BB962C8B-B14F-4D97-AF65-F5344CB8AC3E}">
        <p14:creationId xmlns:p14="http://schemas.microsoft.com/office/powerpoint/2010/main" val="3839221384"/>
      </p:ext>
    </p:extLst>
  </p:cSld>
  <p:clrMapOvr>
    <a:masterClrMapping/>
  </p:clrMapOvr>
</p:sld>
</file>

<file path=ppt/theme/theme1.xml><?xml version="1.0" encoding="utf-8"?>
<a:theme xmlns:a="http://schemas.openxmlformats.org/drawingml/2006/main" name="Facet">
  <a:themeElements>
    <a:clrScheme name="Grayscale">
      <a:dk1>
        <a:sysClr val="windowText" lastClr="000000"/>
      </a:dk1>
      <a:lt1>
        <a:sysClr val="window" lastClr="FFFFFF"/>
      </a:lt1>
      <a:dk2>
        <a:srgbClr val="000000"/>
      </a:dk2>
      <a:lt2>
        <a:srgbClr val="F8F8F8"/>
      </a:lt2>
      <a:accent1>
        <a:srgbClr val="DDDDDD"/>
      </a:accent1>
      <a:accent2>
        <a:srgbClr val="B2B2B2"/>
      </a:accent2>
      <a:accent3>
        <a:srgbClr val="969696"/>
      </a:accent3>
      <a:accent4>
        <a:srgbClr val="808080"/>
      </a:accent4>
      <a:accent5>
        <a:srgbClr val="5F5F5F"/>
      </a:accent5>
      <a:accent6>
        <a:srgbClr val="4D4D4D"/>
      </a:accent6>
      <a:hlink>
        <a:srgbClr val="5F5F5F"/>
      </a:hlink>
      <a:folHlink>
        <a:srgbClr val="91919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CFBC31BA-B70F-4F30-BCAA-4F3011E16C4D}"/>
    </a:ext>
  </a:extLst>
</a:theme>
</file>

<file path=docProps/app.xml><?xml version="1.0" encoding="utf-8"?>
<Properties xmlns="http://schemas.openxmlformats.org/officeDocument/2006/extended-properties" xmlns:vt="http://schemas.openxmlformats.org/officeDocument/2006/docPropsVTypes">
  <Template>TM02900688[[fn=Facet]]</Template>
  <TotalTime>5325</TotalTime>
  <Words>3822</Words>
  <Application>Microsoft Office PowerPoint</Application>
  <PresentationFormat>Widescreen</PresentationFormat>
  <Paragraphs>271</Paragraphs>
  <Slides>17</Slides>
  <Notes>0</Notes>
  <HiddenSlides>0</HiddenSlides>
  <MMClips>0</MMClips>
  <ScaleCrop>false</ScaleCrop>
  <HeadingPairs>
    <vt:vector size="8" baseType="variant">
      <vt:variant>
        <vt:lpstr>Fonts Used</vt:lpstr>
      </vt:variant>
      <vt:variant>
        <vt:i4>4</vt:i4>
      </vt:variant>
      <vt:variant>
        <vt:lpstr>Theme</vt:lpstr>
      </vt:variant>
      <vt:variant>
        <vt:i4>1</vt:i4>
      </vt:variant>
      <vt:variant>
        <vt:lpstr>Embedded OLE Servers</vt:lpstr>
      </vt:variant>
      <vt:variant>
        <vt:i4>2</vt:i4>
      </vt:variant>
      <vt:variant>
        <vt:lpstr>Slide Titles</vt:lpstr>
      </vt:variant>
      <vt:variant>
        <vt:i4>17</vt:i4>
      </vt:variant>
    </vt:vector>
  </HeadingPairs>
  <TitlesOfParts>
    <vt:vector size="24" baseType="lpstr">
      <vt:lpstr>Arial</vt:lpstr>
      <vt:lpstr>Calibri</vt:lpstr>
      <vt:lpstr>Trebuchet MS</vt:lpstr>
      <vt:lpstr>Wingdings 3</vt:lpstr>
      <vt:lpstr>Facet</vt:lpstr>
      <vt:lpstr>Worksheet</vt:lpstr>
      <vt:lpstr>Macro-Enabled Worksheet</vt:lpstr>
      <vt:lpstr>NADA Service Homework </vt:lpstr>
      <vt:lpstr>   Marketing  </vt:lpstr>
      <vt:lpstr>  Analyze Cost of Labor   </vt:lpstr>
      <vt:lpstr> Changes in Expense Structure    </vt:lpstr>
      <vt:lpstr> Productivity   </vt:lpstr>
      <vt:lpstr> Facility   </vt:lpstr>
      <vt:lpstr>PowerPoint Presentation</vt:lpstr>
      <vt:lpstr>100 Repair Order Evaluation</vt:lpstr>
      <vt:lpstr>SWOT Analysis- Strengths </vt:lpstr>
      <vt:lpstr>SWOT Analysis- Weaknesses</vt:lpstr>
      <vt:lpstr>SWOT Analysis- Opportunities</vt:lpstr>
      <vt:lpstr>SWOT Analysis- Threats</vt:lpstr>
      <vt:lpstr>SWOT Analysis- Objectives</vt:lpstr>
      <vt:lpstr>SWOT Analysis-Strategies </vt:lpstr>
      <vt:lpstr>SWOT Analysis-Tactics</vt:lpstr>
      <vt:lpstr>SWOT Analysis- Action Plan</vt:lpstr>
      <vt:lpstr>Homework Synopsis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NADA Service Homework</dc:title>
  <dc:creator>Hourcle, Laurent</dc:creator>
  <cp:lastModifiedBy>Dallas Griffin</cp:lastModifiedBy>
  <cp:revision>18</cp:revision>
  <dcterms:created xsi:type="dcterms:W3CDTF">2022-12-04T13:10:55Z</dcterms:created>
  <dcterms:modified xsi:type="dcterms:W3CDTF">2024-05-23T22:53:37Z</dcterms:modified>
</cp:coreProperties>
</file>