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495" autoAdjust="0"/>
    <p:restoredTop sz="94660"/>
  </p:normalViewPr>
  <p:slideViewPr>
    <p:cSldViewPr snapToGrid="0">
      <p:cViewPr>
        <p:scale>
          <a:sx n="65" d="100"/>
          <a:sy n="65" d="100"/>
        </p:scale>
        <p:origin x="600" y="4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Tyler Cannata N441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in Inventory/Sales means more service customers</a:t>
            </a:r>
          </a:p>
          <a:p>
            <a:r>
              <a:rPr lang="en-US" dirty="0"/>
              <a:t>Free oil changes/inspections retain customers</a:t>
            </a:r>
          </a:p>
          <a:p>
            <a:r>
              <a:rPr lang="en-US" dirty="0"/>
              <a:t>Bigger facility to service more customers more efficiently</a:t>
            </a:r>
          </a:p>
          <a:p>
            <a:r>
              <a:rPr lang="en-US" dirty="0"/>
              <a:t>Great income potential</a:t>
            </a:r>
          </a:p>
          <a:p>
            <a:r>
              <a:rPr lang="en-US" dirty="0"/>
              <a:t>Many employment opportunities</a:t>
            </a:r>
          </a:p>
          <a:p>
            <a:r>
              <a:rPr lang="en-US" dirty="0"/>
              <a:t>Personal Benefits</a:t>
            </a:r>
          </a:p>
          <a:p>
            <a:r>
              <a:rPr lang="en-US" dirty="0"/>
              <a:t>Learning the product and how its different from other models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Customer spending is higher due to inflation</a:t>
            </a:r>
          </a:p>
          <a:p>
            <a:pPr marL="0" indent="0">
              <a:buNone/>
            </a:pPr>
            <a:r>
              <a:rPr lang="en-US" dirty="0"/>
              <a:t>Electric vehicles needing less maintenance</a:t>
            </a:r>
          </a:p>
          <a:p>
            <a:pPr marL="0" indent="0">
              <a:buNone/>
            </a:pPr>
            <a:r>
              <a:rPr lang="en-US" dirty="0"/>
              <a:t>Workplace incidents</a:t>
            </a:r>
          </a:p>
          <a:p>
            <a:pPr marL="0" indent="0">
              <a:buNone/>
            </a:pPr>
            <a:r>
              <a:rPr lang="en-US" dirty="0"/>
              <a:t>Brand and reputation crisis</a:t>
            </a:r>
          </a:p>
          <a:p>
            <a:pPr marL="0" indent="0">
              <a:buNone/>
            </a:pPr>
            <a:r>
              <a:rPr lang="en-US" dirty="0"/>
              <a:t>Supply chain distribution</a:t>
            </a:r>
          </a:p>
          <a:p>
            <a:pPr marL="0" indent="0">
              <a:buNone/>
            </a:pPr>
            <a:r>
              <a:rPr lang="en-US" dirty="0"/>
              <a:t>Election Results </a:t>
            </a:r>
          </a:p>
          <a:p>
            <a:pPr marL="0" indent="0">
              <a:buNone/>
            </a:pPr>
            <a:r>
              <a:rPr lang="en-US" dirty="0"/>
              <a:t>Customers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Upgrading our facility</a:t>
            </a:r>
          </a:p>
          <a:p>
            <a:pPr marL="0" indent="0">
              <a:buNone/>
            </a:pPr>
            <a:r>
              <a:rPr lang="en-US" dirty="0"/>
              <a:t>With our renovation it will be double the bays of our current facility giving the techs more work and space to do jobs more efficiently</a:t>
            </a:r>
          </a:p>
          <a:p>
            <a:pPr marL="0" indent="0">
              <a:buNone/>
            </a:pPr>
            <a:r>
              <a:rPr lang="en-US" dirty="0"/>
              <a:t>Increasing our inventory will be great, when we finish the renovation we will have more cars than ever.  Giving the shop more work as well increasing sales and GP.</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Once we put a shovel in the ground and get this facility upgraded, we will be able to have more techs working on only the jobs that are dispatched that are required for them to do.</a:t>
            </a:r>
          </a:p>
          <a:p>
            <a:r>
              <a:rPr lang="en-US" dirty="0"/>
              <a:t>We already have two of the best master techs in New York.  With this upgrade of the facility they will be excited to make more money and do their job smoother.</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Finish the renovation and get ready for more business than ever.  We are preparing for this and getting some jobs available for some more express techs on the job.</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83372283"/>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Weekly Meetings with Service Advisors</a:t>
                      </a:r>
                    </a:p>
                  </a:txBody>
                  <a:tcPr/>
                </a:tc>
                <a:tc>
                  <a:txBody>
                    <a:bodyPr/>
                    <a:lstStyle/>
                    <a:p>
                      <a:r>
                        <a:rPr lang="en-US" dirty="0"/>
                        <a:t>Service Manager</a:t>
                      </a:r>
                    </a:p>
                  </a:txBody>
                  <a:tcPr/>
                </a:tc>
                <a:tc>
                  <a:txBody>
                    <a:bodyPr/>
                    <a:lstStyle/>
                    <a:p>
                      <a:r>
                        <a:rPr lang="en-US" dirty="0"/>
                        <a:t>Every week</a:t>
                      </a:r>
                    </a:p>
                  </a:txBody>
                  <a:tcPr/>
                </a:tc>
                <a:extLst>
                  <a:ext uri="{0D108BD9-81ED-4DB2-BD59-A6C34878D82A}">
                    <a16:rowId xmlns:a16="http://schemas.microsoft.com/office/drawing/2014/main" val="2400365483"/>
                  </a:ext>
                </a:extLst>
              </a:tr>
              <a:tr h="565004">
                <a:tc>
                  <a:txBody>
                    <a:bodyPr/>
                    <a:lstStyle/>
                    <a:p>
                      <a:r>
                        <a:rPr lang="en-US" dirty="0"/>
                        <a:t>Facility Upgrade </a:t>
                      </a:r>
                    </a:p>
                  </a:txBody>
                  <a:tcPr/>
                </a:tc>
                <a:tc>
                  <a:txBody>
                    <a:bodyPr/>
                    <a:lstStyle/>
                    <a:p>
                      <a:r>
                        <a:rPr lang="en-US" dirty="0"/>
                        <a:t>Dealer Principle/General Manager</a:t>
                      </a:r>
                    </a:p>
                  </a:txBody>
                  <a:tcPr/>
                </a:tc>
                <a:tc>
                  <a:txBody>
                    <a:bodyPr/>
                    <a:lstStyle/>
                    <a:p>
                      <a:r>
                        <a:rPr lang="en-US" dirty="0"/>
                        <a:t>November</a:t>
                      </a:r>
                    </a:p>
                  </a:txBody>
                  <a:tcPr/>
                </a:tc>
                <a:extLst>
                  <a:ext uri="{0D108BD9-81ED-4DB2-BD59-A6C34878D82A}">
                    <a16:rowId xmlns:a16="http://schemas.microsoft.com/office/drawing/2014/main" val="107845787"/>
                  </a:ext>
                </a:extLst>
              </a:tr>
              <a:tr h="565004">
                <a:tc>
                  <a:txBody>
                    <a:bodyPr/>
                    <a:lstStyle/>
                    <a:p>
                      <a:r>
                        <a:rPr lang="en-US" dirty="0"/>
                        <a:t>Stagger Appointments</a:t>
                      </a:r>
                    </a:p>
                  </a:txBody>
                  <a:tcPr/>
                </a:tc>
                <a:tc>
                  <a:txBody>
                    <a:bodyPr/>
                    <a:lstStyle/>
                    <a:p>
                      <a:r>
                        <a:rPr lang="en-US" dirty="0"/>
                        <a:t>Service Manger/Advisor</a:t>
                      </a:r>
                    </a:p>
                  </a:txBody>
                  <a:tcPr/>
                </a:tc>
                <a:tc>
                  <a:txBody>
                    <a:bodyPr/>
                    <a:lstStyle/>
                    <a:p>
                      <a:r>
                        <a:rPr lang="en-US" dirty="0"/>
                        <a:t>Every day</a:t>
                      </a:r>
                    </a:p>
                  </a:txBody>
                  <a:tcPr/>
                </a:tc>
                <a:extLst>
                  <a:ext uri="{0D108BD9-81ED-4DB2-BD59-A6C34878D82A}">
                    <a16:rowId xmlns:a16="http://schemas.microsoft.com/office/drawing/2014/main" val="1530126605"/>
                  </a:ext>
                </a:extLst>
              </a:tr>
              <a:tr h="565004">
                <a:tc>
                  <a:txBody>
                    <a:bodyPr/>
                    <a:lstStyle/>
                    <a:p>
                      <a:r>
                        <a:rPr lang="en-US" dirty="0"/>
                        <a:t>Analyze SWOT and plan on how to improve weaknesses.</a:t>
                      </a:r>
                    </a:p>
                  </a:txBody>
                  <a:tcPr/>
                </a:tc>
                <a:tc>
                  <a:txBody>
                    <a:bodyPr/>
                    <a:lstStyle/>
                    <a:p>
                      <a:r>
                        <a:rPr lang="en-US" dirty="0"/>
                        <a:t>Service Manager/General Sales Manager</a:t>
                      </a:r>
                    </a:p>
                  </a:txBody>
                  <a:tcPr/>
                </a:tc>
                <a:tc>
                  <a:txBody>
                    <a:bodyPr/>
                    <a:lstStyle/>
                    <a:p>
                      <a:r>
                        <a:rPr lang="en-US" dirty="0"/>
                        <a:t>Every Week</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70185"/>
            <a:ext cx="8596668" cy="4271177"/>
          </a:xfrm>
        </p:spPr>
        <p:txBody>
          <a:bodyPr/>
          <a:lstStyle/>
          <a:p>
            <a:r>
              <a:rPr lang="en-US" dirty="0"/>
              <a:t>With this homework it did take a lot of time, but I got to understand the ins and out of the RO data collected.</a:t>
            </a:r>
          </a:p>
          <a:p>
            <a:r>
              <a:rPr lang="en-US" dirty="0"/>
              <a:t>I am now seeing the amount of service work that is dispatched to whom.</a:t>
            </a:r>
          </a:p>
          <a:p>
            <a:r>
              <a:rPr lang="en-US" dirty="0"/>
              <a:t>Which techs can do the jobs that take a lot of time and more experience, if they’re filling the required number of hours or less.</a:t>
            </a:r>
          </a:p>
          <a:p>
            <a:r>
              <a:rPr lang="en-US" dirty="0"/>
              <a:t>I can see now how many people are coming in for an oil change who end up leaving with more work on their car than they thought. </a:t>
            </a:r>
          </a:p>
          <a:p>
            <a:r>
              <a:rPr lang="en-US" dirty="0"/>
              <a:t>The amount of RO’s that were specifically on an appointment for oil changes that got up-</a:t>
            </a:r>
            <a:r>
              <a:rPr lang="en-US" dirty="0" err="1"/>
              <a:t>selled</a:t>
            </a:r>
            <a:r>
              <a:rPr lang="en-US" dirty="0"/>
              <a:t> to something else is eye-opening.</a:t>
            </a:r>
          </a:p>
          <a:p>
            <a:r>
              <a:rPr lang="en-US" dirty="0"/>
              <a:t>I also loved how I was able to anonymously see the SWOT of everyone’s opinion that works in the service department and what our team needs to work on.</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The way we have and will be marketing the dealerships service department is using our retention tool being the Smithtown for Life program.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This program with any purchase of a new KIA or a certified pre-owned KIA includes</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-Lifetime NY STATE INSPECTION EVERY YEAR</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-Lifetime CAR WASHES WITH SERVICE</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-Lifetime LOANER CARS WITH SERVICE</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-Lifetime COURTESY PICKUP AND DROP OFF SERVICE</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-Lifetime 10% DISCOUNT ON ALL PARTS AND SERVICE</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-KIAS 10 YEAR 100,000 MILES WARRANTY</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also have been advertising on social media (we will make a video of some video RO’s to throw on the social platforms)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-Showcasing the service department post sale/introducing them to our advisors and building retention.</a:t>
            </a:r>
            <a:endParaRPr lang="en-US" b="0" dirty="0">
              <a:effectLst/>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769360"/>
          </a:xfrm>
        </p:spPr>
        <p:txBody>
          <a:bodyPr>
            <a:normAutofit/>
          </a:bodyPr>
          <a:lstStyle/>
          <a:p>
            <a:pPr algn="l"/>
            <a:r>
              <a:rPr lang="en-US" dirty="0">
                <a:solidFill>
                  <a:srgbClr val="000000"/>
                </a:solidFill>
                <a:latin typeface="Calibri" panose="020F0502020204030204" pitchFamily="34" charset="0"/>
              </a:rPr>
              <a:t>We pay our techs by the amount of hours they flag and also the ranking of tech they are.  For example, if they are an A tech they will be paid more for doing the same job a C tech does.</a:t>
            </a:r>
          </a:p>
          <a:p>
            <a:pPr algn="l"/>
            <a:r>
              <a:rPr lang="en-US" sz="1800" b="0" i="0" u="none" strike="noStrike" baseline="0" dirty="0">
                <a:solidFill>
                  <a:srgbClr val="000000"/>
                </a:solidFill>
                <a:latin typeface="Calibri" panose="020F0502020204030204" pitchFamily="34" charset="0"/>
              </a:rPr>
              <a:t>I would like to strictly have the A techs do </a:t>
            </a:r>
            <a:r>
              <a:rPr lang="en-US" dirty="0">
                <a:solidFill>
                  <a:srgbClr val="000000"/>
                </a:solidFill>
                <a:latin typeface="Calibri" panose="020F0502020204030204" pitchFamily="34" charset="0"/>
              </a:rPr>
              <a:t>jobs that they’re qualified for and reduce the amount of “easy” quick express jobs that a C tech can do.</a:t>
            </a:r>
            <a:endParaRPr lang="en-US" sz="1800" b="0" i="0" u="none" strike="noStrike" baseline="0" dirty="0">
              <a:solidFill>
                <a:srgbClr val="000000"/>
              </a:solidFill>
              <a:latin typeface="Calibri" panose="020F0502020204030204" pitchFamily="34" charset="0"/>
            </a:endParaRPr>
          </a:p>
          <a:p>
            <a:endParaRPr lang="en-US" dirty="0"/>
          </a:p>
        </p:txBody>
      </p:sp>
      <p:pic>
        <p:nvPicPr>
          <p:cNvPr id="5" name="Picture 4" descr="A screenshot of a spreadsheet&#10;&#10;Description automatically generated">
            <a:extLst>
              <a:ext uri="{FF2B5EF4-FFF2-40B4-BE49-F238E27FC236}">
                <a16:creationId xmlns:a16="http://schemas.microsoft.com/office/drawing/2014/main" id="{A543FD21-DC6E-9751-A7F1-B1A1DDFEC1EC}"/>
              </a:ext>
            </a:extLst>
          </p:cNvPr>
          <p:cNvPicPr>
            <a:picLocks noChangeAspect="1"/>
          </p:cNvPicPr>
          <p:nvPr/>
        </p:nvPicPr>
        <p:blipFill>
          <a:blip r:embed="rId2"/>
          <a:stretch>
            <a:fillRect/>
          </a:stretch>
        </p:blipFill>
        <p:spPr>
          <a:xfrm>
            <a:off x="5741450" y="1074221"/>
            <a:ext cx="6044162" cy="273577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30680"/>
            <a:ext cx="4184035" cy="490727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Now obviously our service expenses are very high making our net profit lower. We are selling all of the available hours plus more left over, we have two of the best techs in the region and they finish the job way before the recommended flagged job is supposed to be. </a:t>
            </a:r>
          </a:p>
          <a:p>
            <a:r>
              <a:rPr lang="en-US" sz="1800" b="0" i="0" u="none" strike="noStrike" baseline="0" dirty="0">
                <a:solidFill>
                  <a:srgbClr val="221E1F"/>
                </a:solidFill>
                <a:latin typeface="Calibri" panose="020F0502020204030204" pitchFamily="34" charset="0"/>
              </a:rPr>
              <a:t>Goals for improvement – We are doing a ground up renovation on our kia facility.  This will increase our bays from 9 to 18 which will double our sales and hopefully lower our expenses</a:t>
            </a:r>
          </a:p>
          <a:p>
            <a:r>
              <a:rPr lang="en-US" sz="1800" b="0" i="0" u="none" strike="noStrike" baseline="0" dirty="0">
                <a:solidFill>
                  <a:srgbClr val="221E1F"/>
                </a:solidFill>
                <a:latin typeface="Calibri" panose="020F0502020204030204" pitchFamily="34" charset="0"/>
              </a:rPr>
              <a:t>Plans to achieve your goals – we are currently waiting to put a shovel in the ground in September. </a:t>
            </a:r>
          </a:p>
          <a:p>
            <a:r>
              <a:rPr lang="en-US" sz="1800" b="0" i="0" u="none" strike="noStrike" baseline="0" dirty="0">
                <a:solidFill>
                  <a:srgbClr val="221E1F"/>
                </a:solidFill>
                <a:latin typeface="Calibri" panose="020F0502020204030204" pitchFamily="34" charset="0"/>
              </a:rPr>
              <a:t>Plans to evaluate your changes – Once we have this bay capacity our department wil</a:t>
            </a:r>
            <a:r>
              <a:rPr lang="en-US" dirty="0">
                <a:solidFill>
                  <a:srgbClr val="221E1F"/>
                </a:solidFill>
                <a:latin typeface="Calibri" panose="020F0502020204030204" pitchFamily="34" charset="0"/>
              </a:rPr>
              <a:t>l flow smoother, and we will be able to schedule more appointments without destroying our gross profit.  Our express team working on specifically oil changes will be able to get the jobs done more efficiently.</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CCA4D341-517D-2656-F089-47104D371F83}"/>
              </a:ext>
            </a:extLst>
          </p:cNvPr>
          <p:cNvPicPr>
            <a:picLocks noGrp="1" noChangeAspect="1"/>
          </p:cNvPicPr>
          <p:nvPr>
            <p:ph sz="half" idx="2"/>
          </p:nvPr>
        </p:nvPicPr>
        <p:blipFill>
          <a:blip r:embed="rId2"/>
          <a:stretch>
            <a:fillRect/>
          </a:stretch>
        </p:blipFill>
        <p:spPr>
          <a:xfrm>
            <a:off x="5360512" y="2862949"/>
            <a:ext cx="4819808" cy="247671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a:br>
            <a:r>
              <a:rPr lang="en-US" sz="1700" b="1" i="0" u="none" strike="noStrike" baseline="0"/>
              <a:t>Productivity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2160589"/>
            <a:ext cx="3720916" cy="4270691"/>
          </a:xfrm>
        </p:spPr>
        <p:txBody>
          <a:bodyPr vert="horz" lIns="91440" tIns="45720" rIns="91440" bIns="45720" rtlCol="0">
            <a:normAutofit fontScale="77500" lnSpcReduction="20000"/>
          </a:bodyPr>
          <a:lstStyle/>
          <a:p>
            <a:endParaRPr lang="en-US" b="0" i="0" u="none" strike="noStrike" baseline="0" dirty="0"/>
          </a:p>
          <a:p>
            <a:r>
              <a:rPr lang="en-US" b="0" i="0" u="none" strike="noStrike" baseline="0" dirty="0"/>
              <a:t>Current practices – We will increase our tech proficiency by setting up more express bays and the facility upgrade.</a:t>
            </a:r>
          </a:p>
          <a:p>
            <a:r>
              <a:rPr lang="en-US" b="0" i="0" u="none" strike="noStrike" baseline="0" dirty="0"/>
              <a:t>Goals for improvement – We will be staggering appointments to </a:t>
            </a:r>
            <a:r>
              <a:rPr lang="en-US" dirty="0"/>
              <a:t>decrease wait time and have more appointments throughout the day.</a:t>
            </a:r>
            <a:endParaRPr lang="en-US" b="0" i="0" u="none" strike="noStrike" baseline="0" dirty="0"/>
          </a:p>
          <a:p>
            <a:r>
              <a:rPr lang="en-US" b="0" i="0" u="none" strike="noStrike" baseline="0" dirty="0"/>
              <a:t>Plans to achieve your goals – so we originally have planned to do the same work week sales and service and stagger more appointments so that is in process.  But once we have a new facility it will be easier to accomplish more Ros per day.</a:t>
            </a:r>
          </a:p>
          <a:p>
            <a:r>
              <a:rPr lang="en-US" b="0" i="0" u="none" strike="noStrike" baseline="0" dirty="0"/>
              <a:t>Plans to evaluate your changes – We are in the works for all of these plans, we also like </a:t>
            </a:r>
            <a:r>
              <a:rPr lang="en-US" dirty="0"/>
              <a:t>I said in the previous slide are going to introduce mobile service vans to help decrease the number of appointments in the showroom.</a:t>
            </a:r>
            <a:endParaRPr lang="en-US" b="0" i="0" u="none" strike="noStrike" baseline="0" dirty="0"/>
          </a:p>
          <a:p>
            <a:endParaRPr lang="en-US" dirty="0"/>
          </a:p>
        </p:txBody>
      </p:sp>
      <p:pic>
        <p:nvPicPr>
          <p:cNvPr id="8" name="Content Placeholder 7" descr="A screenshot of a service report&#10;&#10;Description automatically generated">
            <a:extLst>
              <a:ext uri="{FF2B5EF4-FFF2-40B4-BE49-F238E27FC236}">
                <a16:creationId xmlns:a16="http://schemas.microsoft.com/office/drawing/2014/main" id="{AD44517A-8B4E-1A54-6B65-9DC13B4BAA72}"/>
              </a:ext>
            </a:extLst>
          </p:cNvPr>
          <p:cNvPicPr>
            <a:picLocks noGrp="1" noChangeAspect="1"/>
          </p:cNvPicPr>
          <p:nvPr>
            <p:ph sz="half" idx="2"/>
          </p:nvPr>
        </p:nvPicPr>
        <p:blipFill>
          <a:blip r:embed="rId2"/>
          <a:stretch>
            <a:fillRect/>
          </a:stretch>
        </p:blipFill>
        <p:spPr>
          <a:xfrm>
            <a:off x="4654035" y="1290622"/>
            <a:ext cx="6281790" cy="413481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9 bays</a:t>
            </a:r>
          </a:p>
          <a:p>
            <a:r>
              <a:rPr lang="en-US" sz="1800" b="0" i="0" u="none" strike="noStrike" baseline="0" dirty="0">
                <a:solidFill>
                  <a:srgbClr val="221E1F"/>
                </a:solidFill>
                <a:latin typeface="Calibri" panose="020F0502020204030204" pitchFamily="34" charset="0"/>
              </a:rPr>
              <a:t>Goals for improvement – facility upgrade of 18 bays</a:t>
            </a:r>
          </a:p>
          <a:p>
            <a:r>
              <a:rPr lang="en-US" sz="1800" b="0" i="0" u="none" strike="noStrike" baseline="0" dirty="0">
                <a:solidFill>
                  <a:srgbClr val="221E1F"/>
                </a:solidFill>
                <a:latin typeface="Calibri" panose="020F0502020204030204" pitchFamily="34" charset="0"/>
              </a:rPr>
              <a:t>Plans to achieve your goals – having a renovation with double the amount of bays will help our shop achieve higher gross profit and sales volume.</a:t>
            </a:r>
          </a:p>
          <a:p>
            <a:r>
              <a:rPr lang="en-US" sz="1800" b="0" i="0" u="none" strike="noStrike" baseline="0" dirty="0">
                <a:solidFill>
                  <a:srgbClr val="221E1F"/>
                </a:solidFill>
                <a:latin typeface="Calibri" panose="020F0502020204030204" pitchFamily="34" charset="0"/>
              </a:rPr>
              <a:t>Plans to evaluate your changes – Putting that facility up, we will have a shovel in the ground by November.</a:t>
            </a:r>
          </a:p>
          <a:p>
            <a:endParaRPr lang="en-US" dirty="0"/>
          </a:p>
        </p:txBody>
      </p:sp>
      <p:pic>
        <p:nvPicPr>
          <p:cNvPr id="8" name="Content Placeholder 7" descr="A screenshot of a computer screen&#10;&#10;Description automatically generated">
            <a:extLst>
              <a:ext uri="{FF2B5EF4-FFF2-40B4-BE49-F238E27FC236}">
                <a16:creationId xmlns:a16="http://schemas.microsoft.com/office/drawing/2014/main" id="{BDD82AB9-B43D-C74E-A06B-ECD0E7169ABF}"/>
              </a:ext>
            </a:extLst>
          </p:cNvPr>
          <p:cNvPicPr>
            <a:picLocks noGrp="1" noChangeAspect="1"/>
          </p:cNvPicPr>
          <p:nvPr>
            <p:ph sz="half" idx="2"/>
          </p:nvPr>
        </p:nvPicPr>
        <p:blipFill>
          <a:blip r:embed="rId2"/>
          <a:stretch>
            <a:fillRect/>
          </a:stretch>
        </p:blipFill>
        <p:spPr>
          <a:xfrm>
            <a:off x="6096000" y="1199112"/>
            <a:ext cx="4184035" cy="5049288"/>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18492"/>
            <a:ext cx="4184035" cy="5439507"/>
          </a:xfrm>
        </p:spPr>
        <p:txBody>
          <a:bodyPr>
            <a:normAutofit fontScale="92500"/>
          </a:bodyPr>
          <a:lstStyle/>
          <a:p>
            <a:r>
              <a:rPr lang="en-US" dirty="0"/>
              <a:t>We discussed going over effective labor rate.  With that making sure the correct work was being dispatched to the correct technician's skill level.</a:t>
            </a:r>
          </a:p>
          <a:p>
            <a:r>
              <a:rPr lang="en-US" dirty="0"/>
              <a:t>Especially with Kia we have a lot of cars that come in with concerns/recalls.  With oil changes those concerns cannot be avoided.  With that we try to offset the effective labor rat with upsells on mid to higher milage cars.</a:t>
            </a:r>
          </a:p>
          <a:p>
            <a:r>
              <a:rPr lang="en-US" dirty="0"/>
              <a:t>When we upsell something we try to coincide two techs working together, when someone does an oil change another tech does the recall.</a:t>
            </a:r>
          </a:p>
          <a:p>
            <a:r>
              <a:rPr lang="en-US" dirty="0"/>
              <a:t>We see that still a lot of older vehicles that are coming in are 2020 and older. 32% of the 100 RO’s.</a:t>
            </a:r>
          </a:p>
        </p:txBody>
      </p:sp>
      <p:pic>
        <p:nvPicPr>
          <p:cNvPr id="8" name="Content Placeholder 7" descr="A screenshot of a report&#10;&#10;Description automatically generated">
            <a:extLst>
              <a:ext uri="{FF2B5EF4-FFF2-40B4-BE49-F238E27FC236}">
                <a16:creationId xmlns:a16="http://schemas.microsoft.com/office/drawing/2014/main" id="{2098F5D1-A1F3-9CF7-B1EB-A898C3FF26EA}"/>
              </a:ext>
            </a:extLst>
          </p:cNvPr>
          <p:cNvPicPr>
            <a:picLocks noGrp="1" noChangeAspect="1"/>
          </p:cNvPicPr>
          <p:nvPr>
            <p:ph sz="half" idx="2"/>
          </p:nvPr>
        </p:nvPicPr>
        <p:blipFill>
          <a:blip r:embed="rId2"/>
          <a:stretch>
            <a:fillRect/>
          </a:stretch>
        </p:blipFill>
        <p:spPr>
          <a:xfrm>
            <a:off x="5130131" y="794084"/>
            <a:ext cx="6384535" cy="5247941"/>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Skilled Mechanics and knowledgeable service advisors.</a:t>
            </a:r>
          </a:p>
          <a:p>
            <a:r>
              <a:rPr lang="en-US" dirty="0"/>
              <a:t>Dealership has a good reputation, gets a lot of business from all over the island, even customers that purchased their vehicles somewhere else.</a:t>
            </a:r>
          </a:p>
          <a:p>
            <a:r>
              <a:rPr lang="en-US" dirty="0"/>
              <a:t>Collaboration</a:t>
            </a:r>
          </a:p>
          <a:p>
            <a:r>
              <a:rPr lang="en-US" dirty="0"/>
              <a:t>Customer focus</a:t>
            </a:r>
          </a:p>
          <a:p>
            <a:r>
              <a:rPr lang="en-US" dirty="0"/>
              <a:t>Clear communication</a:t>
            </a:r>
          </a:p>
          <a:p>
            <a:r>
              <a:rPr lang="en-US" dirty="0"/>
              <a:t>Knowledgeable</a:t>
            </a:r>
          </a:p>
          <a:p>
            <a:r>
              <a:rPr lang="en-US" dirty="0"/>
              <a:t>Product Knowledge </a:t>
            </a:r>
          </a:p>
          <a:p>
            <a:r>
              <a:rPr lang="en-US" dirty="0"/>
              <a:t>Patience</a:t>
            </a:r>
          </a:p>
          <a:p>
            <a:r>
              <a:rPr lang="en-US" dirty="0"/>
              <a:t>Positivity</a:t>
            </a:r>
          </a:p>
          <a:p>
            <a:r>
              <a:rPr lang="en-US" dirty="0"/>
              <a:t>Problem Solving</a:t>
            </a:r>
          </a:p>
          <a:p>
            <a:r>
              <a:rPr lang="en-US" dirty="0"/>
              <a:t>Attention to Detail</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lot of customers an limited shop capacity</a:t>
            </a:r>
          </a:p>
          <a:p>
            <a:r>
              <a:rPr lang="en-US" dirty="0"/>
              <a:t>Dependence on Kia for parts availability on back order</a:t>
            </a:r>
          </a:p>
          <a:p>
            <a:r>
              <a:rPr lang="en-US" dirty="0"/>
              <a:t>IT failures </a:t>
            </a:r>
          </a:p>
          <a:p>
            <a:r>
              <a:rPr lang="en-US" dirty="0"/>
              <a:t>Miscommunication</a:t>
            </a:r>
          </a:p>
          <a:p>
            <a:r>
              <a:rPr lang="en-US" dirty="0"/>
              <a:t>Holds many responsibilities</a:t>
            </a:r>
          </a:p>
          <a:p>
            <a:r>
              <a:rPr lang="en-US" dirty="0"/>
              <a:t>Handle Frequent Changes</a:t>
            </a:r>
          </a:p>
          <a:p>
            <a:r>
              <a:rPr lang="en-US" dirty="0"/>
              <a:t>More Technicians required</a:t>
            </a:r>
          </a:p>
          <a:p>
            <a:r>
              <a:rPr lang="en-US" dirty="0"/>
              <a:t>Poor quality from Kia on products/engines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2745</TotalTime>
  <Words>1266</Words>
  <Application>Microsoft Office PowerPoint</Application>
  <PresentationFormat>Widescreen</PresentationFormat>
  <Paragraphs>112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TH Cannata</cp:lastModifiedBy>
  <cp:revision>9</cp:revision>
  <dcterms:created xsi:type="dcterms:W3CDTF">2022-12-04T13:10:55Z</dcterms:created>
  <dcterms:modified xsi:type="dcterms:W3CDTF">2024-06-13T18:31:33Z</dcterms:modified>
</cp:coreProperties>
</file>