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2" roundtripDataSignature="AMtx7mjoRJkgEPP1vCdPY4uQUxmRuSdIX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D7AC332-C779-4B05-AB10-4268D5381F96}">
  <a:tblStyle styleId="{7D7AC332-C779-4B05-AB10-4268D5381F96}" styleName="Table_0">
    <a:wholeTbl>
      <a:tcTxStyle b="off" i="off">
        <a:font>
          <a:latin typeface="Trebuchet MS"/>
          <a:ea typeface="Trebuchet MS"/>
          <a:cs typeface="Trebuchet MS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9F9F9"/>
          </a:solidFill>
        </a:fill>
      </a:tcStyle>
    </a:wholeTbl>
    <a:band1H>
      <a:tcTxStyle b="off" i="off"/>
      <a:tcStyle>
        <a:fill>
          <a:solidFill>
            <a:srgbClr val="F2F2F2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F2F2F2"/>
          </a:solidFill>
        </a:fill>
      </a:tcStyle>
    </a:band1V>
    <a:band2V>
      <a:tcTxStyle b="off" i="off"/>
    </a:band2V>
    <a:lastCol>
      <a:tcTxStyle b="on" i="off">
        <a:font>
          <a:latin typeface="Trebuchet MS"/>
          <a:ea typeface="Trebuchet MS"/>
          <a:cs typeface="Trebuchet MS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Trebuchet MS"/>
          <a:ea typeface="Trebuchet MS"/>
          <a:cs typeface="Trebuchet MS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Trebuchet MS"/>
          <a:ea typeface="Trebuchet MS"/>
          <a:cs typeface="Trebuchet MS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customschemas.google.com/relationships/presentationmetadata" Target="metadata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1" name="Google Shape;14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0" name="Google Shape;200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6" name="Google Shape;206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2" name="Google Shape;212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8" name="Google Shape;218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4" name="Google Shape;224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0" name="Google Shape;230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7" name="Google Shape;237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7" name="Google Shape;14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3" name="Google Shape;153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0" name="Google Shape;16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7" name="Google Shape;167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4" name="Google Shape;17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1" name="Google Shape;181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8" name="Google Shape;188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4" name="Google Shape;19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oogle Shape;23;p1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4" name="Google Shape;24;p18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" name="Google Shape;25;p18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6" name="Google Shape;26;p18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411"/>
              </a:schemeClr>
            </a:solidFill>
            <a:ln>
              <a:noFill/>
            </a:ln>
          </p:spPr>
        </p:sp>
        <p:sp>
          <p:nvSpPr>
            <p:cNvPr id="27" name="Google Shape;27;p18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28" name="Google Shape;28;p18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1372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18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8585">
                <a:alpha val="69411"/>
              </a:srgbClr>
            </a:solidFill>
            <a:ln>
              <a:noFill/>
            </a:ln>
          </p:spPr>
        </p:sp>
        <p:sp>
          <p:nvSpPr>
            <p:cNvPr id="30" name="Google Shape;30;p18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EAEAEA">
                <a:alpha val="69411"/>
              </a:srgbClr>
            </a:solidFill>
            <a:ln>
              <a:noFill/>
            </a:ln>
          </p:spPr>
        </p:sp>
        <p:sp>
          <p:nvSpPr>
            <p:cNvPr id="31" name="Google Shape;31;p18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313"/>
              </a:schemeClr>
            </a:solidFill>
            <a:ln>
              <a:noFill/>
            </a:ln>
          </p:spPr>
        </p:sp>
        <p:sp>
          <p:nvSpPr>
            <p:cNvPr id="32" name="Google Shape;32;p18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4313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4" name="Google Shape;34;p18"/>
          <p:cNvSpPr txBox="1"/>
          <p:nvPr>
            <p:ph type="ctrTitle"/>
          </p:nvPr>
        </p:nvSpPr>
        <p:spPr>
          <a:xfrm>
            <a:off x="1507067" y="2404534"/>
            <a:ext cx="7766936" cy="16463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Trebuchet MS"/>
              <a:buNone/>
              <a:defRPr sz="5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8"/>
          <p:cNvSpPr txBox="1"/>
          <p:nvPr>
            <p:ph idx="1" type="subTitle"/>
          </p:nvPr>
        </p:nvSpPr>
        <p:spPr>
          <a:xfrm>
            <a:off x="1507067" y="4050833"/>
            <a:ext cx="7766936" cy="1096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>
                <a:solidFill>
                  <a:srgbClr val="7F7F7F"/>
                </a:solidFill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6" name="Google Shape;36;p18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8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8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aption">
  <p:cSld name="Title and Caption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7"/>
          <p:cNvSpPr txBox="1"/>
          <p:nvPr>
            <p:ph type="title"/>
          </p:nvPr>
        </p:nvSpPr>
        <p:spPr>
          <a:xfrm>
            <a:off x="677335" y="609600"/>
            <a:ext cx="8596668" cy="34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7"/>
          <p:cNvSpPr txBox="1"/>
          <p:nvPr>
            <p:ph idx="1" type="body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3" name="Google Shape;93;p27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7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7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with Caption">
  <p:cSld name="Quote with Caption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8"/>
          <p:cNvSpPr txBox="1"/>
          <p:nvPr>
            <p:ph type="title"/>
          </p:nvPr>
        </p:nvSpPr>
        <p:spPr>
          <a:xfrm>
            <a:off x="931334" y="609600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8"/>
          <p:cNvSpPr txBox="1"/>
          <p:nvPr>
            <p:ph idx="1" type="body"/>
          </p:nvPr>
        </p:nvSpPr>
        <p:spPr>
          <a:xfrm>
            <a:off x="1366139" y="3632200"/>
            <a:ext cx="7224524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 sz="16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99" name="Google Shape;99;p28"/>
          <p:cNvSpPr txBox="1"/>
          <p:nvPr>
            <p:ph idx="2" type="body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0" name="Google Shape;100;p28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8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28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3" name="Google Shape;103;p28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EAEAEA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28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EAEAEA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b="0" i="0" sz="1800" u="none" cap="none" strike="noStrike">
              <a:solidFill>
                <a:srgbClr val="EAEAE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me Card">
  <p:cSld name="Name Card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9"/>
          <p:cNvSpPr txBox="1"/>
          <p:nvPr>
            <p:ph type="title"/>
          </p:nvPr>
        </p:nvSpPr>
        <p:spPr>
          <a:xfrm>
            <a:off x="677335" y="1931988"/>
            <a:ext cx="8596668" cy="25954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9"/>
          <p:cNvSpPr txBox="1"/>
          <p:nvPr>
            <p:ph idx="1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8" name="Google Shape;108;p29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9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9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Name Card">
  <p:cSld name="Quote Name Card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0"/>
          <p:cNvSpPr txBox="1"/>
          <p:nvPr>
            <p:ph type="title"/>
          </p:nvPr>
        </p:nvSpPr>
        <p:spPr>
          <a:xfrm>
            <a:off x="931334" y="609600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30"/>
          <p:cNvSpPr txBox="1"/>
          <p:nvPr>
            <p:ph idx="1" type="body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14" name="Google Shape;114;p30"/>
          <p:cNvSpPr txBox="1"/>
          <p:nvPr>
            <p:ph idx="2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5" name="Google Shape;115;p30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30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30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8" name="Google Shape;118;p30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EAEAEA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30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EAEAEA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ue or False">
  <p:cSld name="True or False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1"/>
          <p:cNvSpPr txBox="1"/>
          <p:nvPr>
            <p:ph type="title"/>
          </p:nvPr>
        </p:nvSpPr>
        <p:spPr>
          <a:xfrm>
            <a:off x="685799" y="609600"/>
            <a:ext cx="8588203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31"/>
          <p:cNvSpPr txBox="1"/>
          <p:nvPr>
            <p:ph idx="1" type="body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23" name="Google Shape;123;p31"/>
          <p:cNvSpPr txBox="1"/>
          <p:nvPr>
            <p:ph idx="2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24" name="Google Shape;124;p31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31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31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2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32"/>
          <p:cNvSpPr txBox="1"/>
          <p:nvPr>
            <p:ph idx="1" type="body"/>
          </p:nvPr>
        </p:nvSpPr>
        <p:spPr>
          <a:xfrm rot="5400000">
            <a:off x="3035281" y="-197358"/>
            <a:ext cx="3880773" cy="85966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30" name="Google Shape;130;p32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32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32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3"/>
          <p:cNvSpPr txBox="1"/>
          <p:nvPr>
            <p:ph type="title"/>
          </p:nvPr>
        </p:nvSpPr>
        <p:spPr>
          <a:xfrm rot="5400000">
            <a:off x="5994319" y="2582953"/>
            <a:ext cx="5251451" cy="13047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3"/>
          <p:cNvSpPr txBox="1"/>
          <p:nvPr>
            <p:ph idx="1" type="body"/>
          </p:nvPr>
        </p:nvSpPr>
        <p:spPr>
          <a:xfrm rot="5400000">
            <a:off x="1581685" y="-294750"/>
            <a:ext cx="5251450" cy="7060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36" name="Google Shape;136;p33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33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33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9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9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42" name="Google Shape;42;p19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9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9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0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0"/>
          <p:cNvSpPr txBox="1"/>
          <p:nvPr>
            <p:ph idx="1" type="body"/>
          </p:nvPr>
        </p:nvSpPr>
        <p:spPr>
          <a:xfrm>
            <a:off x="675745" y="2160983"/>
            <a:ext cx="4185623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8" name="Google Shape;48;p20"/>
          <p:cNvSpPr txBox="1"/>
          <p:nvPr>
            <p:ph idx="2" type="body"/>
          </p:nvPr>
        </p:nvSpPr>
        <p:spPr>
          <a:xfrm>
            <a:off x="675745" y="2737245"/>
            <a:ext cx="4185623" cy="3304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49" name="Google Shape;49;p20"/>
          <p:cNvSpPr txBox="1"/>
          <p:nvPr>
            <p:ph idx="3" type="body"/>
          </p:nvPr>
        </p:nvSpPr>
        <p:spPr>
          <a:xfrm>
            <a:off x="5088383" y="2160983"/>
            <a:ext cx="418561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50" name="Google Shape;50;p20"/>
          <p:cNvSpPr txBox="1"/>
          <p:nvPr>
            <p:ph idx="4" type="body"/>
          </p:nvPr>
        </p:nvSpPr>
        <p:spPr>
          <a:xfrm>
            <a:off x="5088384" y="2737245"/>
            <a:ext cx="4185617" cy="3304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51" name="Google Shape;51;p20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0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0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1"/>
          <p:cNvSpPr txBox="1"/>
          <p:nvPr>
            <p:ph idx="1" type="body"/>
          </p:nvPr>
        </p:nvSpPr>
        <p:spPr>
          <a:xfrm>
            <a:off x="677334" y="2160589"/>
            <a:ext cx="4184035" cy="38807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57" name="Google Shape;57;p21"/>
          <p:cNvSpPr txBox="1"/>
          <p:nvPr>
            <p:ph idx="2" type="body"/>
          </p:nvPr>
        </p:nvSpPr>
        <p:spPr>
          <a:xfrm>
            <a:off x="5089970" y="2160589"/>
            <a:ext cx="4184034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58" name="Google Shape;58;p21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1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1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2"/>
          <p:cNvSpPr txBox="1"/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  <a:defRPr b="0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2"/>
          <p:cNvSpPr txBox="1"/>
          <p:nvPr>
            <p:ph idx="1" type="body"/>
          </p:nvPr>
        </p:nvSpPr>
        <p:spPr>
          <a:xfrm>
            <a:off x="677335" y="4527448"/>
            <a:ext cx="8596668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4" name="Google Shape;64;p22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2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2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3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23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3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3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4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4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5"/>
          <p:cNvSpPr txBox="1"/>
          <p:nvPr>
            <p:ph type="title"/>
          </p:nvPr>
        </p:nvSpPr>
        <p:spPr>
          <a:xfrm>
            <a:off x="677334" y="1498604"/>
            <a:ext cx="3854528" cy="127846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Trebuchet MS"/>
              <a:buNone/>
              <a:defRPr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5"/>
          <p:cNvSpPr txBox="1"/>
          <p:nvPr>
            <p:ph idx="1" type="body"/>
          </p:nvPr>
        </p:nvSpPr>
        <p:spPr>
          <a:xfrm>
            <a:off x="4760461" y="514924"/>
            <a:ext cx="4513541" cy="5526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79" name="Google Shape;79;p25"/>
          <p:cNvSpPr txBox="1"/>
          <p:nvPr>
            <p:ph idx="2" type="body"/>
          </p:nvPr>
        </p:nvSpPr>
        <p:spPr>
          <a:xfrm>
            <a:off x="677334" y="2777069"/>
            <a:ext cx="3854528" cy="25844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9pPr>
          </a:lstStyle>
          <a:p/>
        </p:txBody>
      </p:sp>
      <p:sp>
        <p:nvSpPr>
          <p:cNvPr id="80" name="Google Shape;80;p25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5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5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6"/>
          <p:cNvSpPr txBox="1"/>
          <p:nvPr>
            <p:ph type="title"/>
          </p:nvPr>
        </p:nvSpPr>
        <p:spPr>
          <a:xfrm>
            <a:off x="677334" y="4800600"/>
            <a:ext cx="8596667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Trebuchet MS"/>
              <a:buNone/>
              <a:defRPr b="0"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6"/>
          <p:cNvSpPr/>
          <p:nvPr>
            <p:ph idx="2" type="pic"/>
          </p:nvPr>
        </p:nvSpPr>
        <p:spPr>
          <a:xfrm>
            <a:off x="677334" y="609600"/>
            <a:ext cx="8596668" cy="3845718"/>
          </a:xfrm>
          <a:prstGeom prst="rect">
            <a:avLst/>
          </a:prstGeom>
          <a:noFill/>
          <a:ln>
            <a:noFill/>
          </a:ln>
        </p:spPr>
      </p:sp>
      <p:sp>
        <p:nvSpPr>
          <p:cNvPr id="86" name="Google Shape;86;p26"/>
          <p:cNvSpPr txBox="1"/>
          <p:nvPr>
            <p:ph idx="1" type="body"/>
          </p:nvPr>
        </p:nvSpPr>
        <p:spPr>
          <a:xfrm>
            <a:off x="677334" y="5367338"/>
            <a:ext cx="8596667" cy="6740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87" name="Google Shape;87;p26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6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6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FFFF"/>
            </a:gs>
            <a:gs pos="94000">
              <a:srgbClr val="C7C7C7"/>
            </a:gs>
            <a:gs pos="100000">
              <a:srgbClr val="C7C7C7"/>
            </a:gs>
          </a:gsLst>
          <a:lin ang="5400000" scaled="0"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7" name="Google Shape;7;p17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" name="Google Shape;8;p17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9" name="Google Shape;9;p17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411"/>
              </a:schemeClr>
            </a:solidFill>
            <a:ln>
              <a:noFill/>
            </a:ln>
          </p:spPr>
        </p:sp>
        <p:sp>
          <p:nvSpPr>
            <p:cNvPr id="10" name="Google Shape;10;p17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11" name="Google Shape;11;p17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1372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2;p17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8585">
                <a:alpha val="69411"/>
              </a:srgbClr>
            </a:solidFill>
            <a:ln>
              <a:noFill/>
            </a:ln>
          </p:spPr>
        </p:sp>
        <p:sp>
          <p:nvSpPr>
            <p:cNvPr id="13" name="Google Shape;13;p17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EAEAEA">
                <a:alpha val="69411"/>
              </a:srgbClr>
            </a:solidFill>
            <a:ln>
              <a:noFill/>
            </a:ln>
          </p:spPr>
        </p:sp>
        <p:sp>
          <p:nvSpPr>
            <p:cNvPr id="14" name="Google Shape;14;p17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313"/>
              </a:schemeClr>
            </a:solidFill>
            <a:ln>
              <a:noFill/>
            </a:ln>
          </p:spPr>
        </p:sp>
        <p:sp>
          <p:nvSpPr>
            <p:cNvPr id="15" name="Google Shape;15;p1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1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4313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" name="Google Shape;17;p17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b="0" i="0" sz="36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17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►"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0988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►"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99719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89560" lvl="3" marL="1828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89560" lvl="4" marL="22860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9" name="Google Shape;19;p17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0" name="Google Shape;20;p17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1" name="Google Shape;21;p17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"/>
          <p:cNvSpPr txBox="1"/>
          <p:nvPr>
            <p:ph type="ctrTitle"/>
          </p:nvPr>
        </p:nvSpPr>
        <p:spPr>
          <a:xfrm>
            <a:off x="1507067" y="2404534"/>
            <a:ext cx="7766936" cy="16463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Trebuchet MS"/>
              <a:buNone/>
            </a:pPr>
            <a:r>
              <a:rPr lang="en-US">
                <a:solidFill>
                  <a:schemeClr val="lt1"/>
                </a:solidFill>
              </a:rPr>
              <a:t>NADA Service Homework </a:t>
            </a:r>
            <a:endParaRPr/>
          </a:p>
        </p:txBody>
      </p:sp>
      <p:sp>
        <p:nvSpPr>
          <p:cNvPr id="144" name="Google Shape;144;p1"/>
          <p:cNvSpPr txBox="1"/>
          <p:nvPr>
            <p:ph idx="1" type="subTitle"/>
          </p:nvPr>
        </p:nvSpPr>
        <p:spPr>
          <a:xfrm>
            <a:off x="1507067" y="4050833"/>
            <a:ext cx="7766936" cy="1096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60"/>
              <a:buNone/>
            </a:pPr>
            <a:r>
              <a:rPr lang="en-US" sz="3200"/>
              <a:t>Title Page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0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</a:pPr>
            <a:r>
              <a:rPr lang="en-US">
                <a:solidFill>
                  <a:schemeClr val="dk1"/>
                </a:solidFill>
              </a:rPr>
              <a:t>SWOT Analysis- Opportunities</a:t>
            </a:r>
            <a:endParaRPr/>
          </a:p>
        </p:txBody>
      </p:sp>
      <p:sp>
        <p:nvSpPr>
          <p:cNvPr id="203" name="Google Shape;203;p10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Opportunities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-Closest nissan dealer from beach and over 30 miles until next dealer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 Getting paint shop certified to take on paint claims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-Customer increase taking on all makes and models</a:t>
            </a:r>
            <a:endParaRPr/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1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</a:pPr>
            <a:r>
              <a:rPr lang="en-US">
                <a:solidFill>
                  <a:schemeClr val="dk1"/>
                </a:solidFill>
              </a:rPr>
              <a:t>SWOT Analysis- Threats</a:t>
            </a:r>
            <a:endParaRPr/>
          </a:p>
        </p:txBody>
      </p:sp>
      <p:sp>
        <p:nvSpPr>
          <p:cNvPr id="209" name="Google Shape;209;p11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Threats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-low effective labor rate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-tech count needs improvement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-advisors need to be more aggressive when selling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-expenses are increasing daily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-gross profit margin is decreasing, goal is 76%</a:t>
            </a:r>
            <a:endParaRPr/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2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</a:pPr>
            <a:r>
              <a:rPr lang="en-US">
                <a:solidFill>
                  <a:schemeClr val="dk1"/>
                </a:solidFill>
              </a:rPr>
              <a:t>SWOT Analysis- Objectives</a:t>
            </a:r>
            <a:endParaRPr/>
          </a:p>
        </p:txBody>
      </p:sp>
      <p:sp>
        <p:nvSpPr>
          <p:cNvPr id="215" name="Google Shape;215;p12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Objectives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 Hire more qualified and experienced technicians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-Increase tech proficiency, make techs more productive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-Push menu sales, selling on the lane, building relationships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-Increase Tru video to 95% minimum, WIll increase hpro, hold advisors accountable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 Decrease wait times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-Get express service rolling in the right direction   </a:t>
            </a:r>
            <a:endParaRPr/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3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</a:pPr>
            <a:r>
              <a:rPr lang="en-US">
                <a:solidFill>
                  <a:schemeClr val="dk1"/>
                </a:solidFill>
              </a:rPr>
              <a:t>SWOT Analysis-Strategies</a:t>
            </a:r>
            <a:br>
              <a:rPr lang="en-US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</p:txBody>
      </p:sp>
      <p:sp>
        <p:nvSpPr>
          <p:cNvPr id="221" name="Google Shape;221;p13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Strategies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-Get to 95% tru video sent by advisors and techs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-Increase gross profit to 80%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Increase hpro with menus, and videos</a:t>
            </a:r>
            <a:endParaRPr/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4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</a:pPr>
            <a:r>
              <a:rPr lang="en-US">
                <a:solidFill>
                  <a:schemeClr val="dk1"/>
                </a:solidFill>
              </a:rPr>
              <a:t>SWOT Analysis-Tactics</a:t>
            </a:r>
            <a:endParaRPr/>
          </a:p>
        </p:txBody>
      </p:sp>
      <p:sp>
        <p:nvSpPr>
          <p:cNvPr id="227" name="Google Shape;227;p14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Tactics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-Advisors pay plans switch to 95% tru video, holds everyone accountable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-daily advisors meetings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-daily tech meetings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-Good CSI- 915 min score, must be above district,zone,national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t/>
            </a:r>
            <a:endParaRPr/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5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</a:pPr>
            <a:r>
              <a:rPr lang="en-US">
                <a:solidFill>
                  <a:schemeClr val="dk1"/>
                </a:solidFill>
              </a:rPr>
              <a:t>SWOT Analysis- Action Plan</a:t>
            </a:r>
            <a:endParaRPr/>
          </a:p>
        </p:txBody>
      </p:sp>
      <p:sp>
        <p:nvSpPr>
          <p:cNvPr id="233" name="Google Shape;233;p15"/>
          <p:cNvSpPr txBox="1"/>
          <p:nvPr>
            <p:ph idx="1" type="body"/>
          </p:nvPr>
        </p:nvSpPr>
        <p:spPr>
          <a:xfrm>
            <a:off x="677334" y="136159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Action Plan</a:t>
            </a:r>
            <a:endParaRPr/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  <p:graphicFrame>
        <p:nvGraphicFramePr>
          <p:cNvPr id="234" name="Google Shape;234;p15"/>
          <p:cNvGraphicFramePr/>
          <p:nvPr/>
        </p:nvGraphicFramePr>
        <p:xfrm>
          <a:off x="677334" y="1818624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{7D7AC332-C779-4B05-AB10-4268D5381F96}</a:tableStyleId>
              </a:tblPr>
              <a:tblGrid>
                <a:gridCol w="3044175"/>
                <a:gridCol w="3044175"/>
                <a:gridCol w="3044175"/>
              </a:tblGrid>
              <a:tr h="565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</a:rPr>
                        <a:t>TASK</a:t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</a:rPr>
                        <a:t>Position responsible</a:t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</a:rPr>
                        <a:t>Check in/completion schedule</a:t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</a:tr>
              <a:tr h="565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Wait times for customers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Manager,advisor,tech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7/1/2024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</a:tr>
              <a:tr h="565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Hire techs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Service manager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7/1/2024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</a:tr>
              <a:tr h="565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Increase net profit 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Service manager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8/1/2024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</a:tr>
              <a:tr h="565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Express team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Service manager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8/1/2024</a:t>
                      </a:r>
                      <a:endParaRPr sz="18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</a:tr>
              <a:tr h="565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Parts stocking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Parts manager 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7/31/2024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</a:tr>
              <a:tr h="565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</a:tr>
              <a:tr h="565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6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</a:pPr>
            <a:r>
              <a:rPr lang="en-US">
                <a:solidFill>
                  <a:schemeClr val="dk1"/>
                </a:solidFill>
              </a:rPr>
              <a:t>Homework Synopsis</a:t>
            </a:r>
            <a:endParaRPr/>
          </a:p>
        </p:txBody>
      </p:sp>
      <p:sp>
        <p:nvSpPr>
          <p:cNvPr id="240" name="Google Shape;240;p16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Synopsis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-Express service, get this rolling, 30 min or less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 menus sales and selling in the lane, hold advisors accountable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-95% tru video-increase hpro,increase sales, and customer retention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-Add techs- run ads and search local competitors 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-Advisor and tech training is a must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t/>
            </a:r>
            <a:endParaRPr/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None/>
            </a:pPr>
            <a:br>
              <a:rPr b="0" i="0" lang="en-US" sz="18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8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b="0" i="0" lang="en-US" sz="18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Marketing</a:t>
            </a: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150" name="Google Shape;150;p2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1459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 b="0" i="0" sz="1800" u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Advertising</a:t>
            </a: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heavily, sending mailers 2 times a month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Calibri"/>
              <a:buChar char="►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Email blast to current customers and potential customers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Calibri"/>
              <a:buChar char="►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marketing for techs heavily as well, </a:t>
            </a: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recruit</a:t>
            </a: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at </a:t>
            </a: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competitors</a:t>
            </a: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None/>
            </a:pPr>
            <a:br>
              <a:rPr b="0" i="0" lang="en-US" sz="18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8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Analyze Cost of Labor </a:t>
            </a: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156" name="Google Shape;156;p3"/>
          <p:cNvSpPr txBox="1"/>
          <p:nvPr>
            <p:ph idx="2" type="body"/>
          </p:nvPr>
        </p:nvSpPr>
        <p:spPr>
          <a:xfrm>
            <a:off x="790045" y="1930400"/>
            <a:ext cx="4185623" cy="3304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1459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 b="0" i="0" sz="1800" u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       </a:t>
            </a:r>
            <a:endParaRPr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21E1F"/>
              </a:buClr>
              <a:buSzPts val="1440"/>
              <a:buFont typeface="Calibri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Increase Customer  GP %</a:t>
            </a:r>
            <a:endParaRPr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21E1F"/>
              </a:buClr>
              <a:buSzPts val="1440"/>
              <a:buFont typeface="Calibri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Increase Internal GP %</a:t>
            </a:r>
            <a:endParaRPr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21E1F"/>
              </a:buClr>
              <a:buSzPts val="1440"/>
              <a:buFont typeface="Calibri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Monitor adj cost</a:t>
            </a:r>
            <a:endParaRPr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20040" lvl="0" marL="457200" rtl="0" algn="l">
              <a:spcBef>
                <a:spcPts val="1000"/>
              </a:spcBef>
              <a:spcAft>
                <a:spcPts val="0"/>
              </a:spcAft>
              <a:buClr>
                <a:srgbClr val="221E1F"/>
              </a:buClr>
              <a:buSzPts val="1440"/>
              <a:buFont typeface="Calibri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Sell more menus</a:t>
            </a:r>
            <a:endParaRPr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21E1F"/>
              </a:buClr>
              <a:buSzPts val="1440"/>
              <a:buFont typeface="Calibri"/>
              <a:buChar char="►"/>
            </a:pPr>
            <a:r>
              <a:t/>
            </a:r>
            <a:endParaRPr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  <p:pic>
        <p:nvPicPr>
          <p:cNvPr id="157" name="Google Shape;157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0" y="1930400"/>
            <a:ext cx="4391638" cy="27816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4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None/>
            </a:pPr>
            <a:br>
              <a:rPr b="0" i="0" lang="en-US" sz="18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Changes in Expense Structure </a:t>
            </a: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163" name="Google Shape;163;p4"/>
          <p:cNvSpPr txBox="1"/>
          <p:nvPr>
            <p:ph idx="1" type="body"/>
          </p:nvPr>
        </p:nvSpPr>
        <p:spPr>
          <a:xfrm>
            <a:off x="677334" y="2160589"/>
            <a:ext cx="4184035" cy="38807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1459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 b="0" i="0" sz="1800" u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21E1F"/>
              </a:buClr>
              <a:buSzPts val="1440"/>
              <a:buFont typeface="Calibri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Monitor hourly employees, eliminate overtime put on split pay</a:t>
            </a:r>
            <a:endParaRPr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21E1F"/>
              </a:buClr>
              <a:buSzPts val="1440"/>
              <a:buFont typeface="Calibri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selling expenses need to be monitored</a:t>
            </a:r>
            <a:endParaRPr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21E1F"/>
              </a:buClr>
              <a:buSzPts val="1440"/>
              <a:buFont typeface="Calibri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 -monitor shop supplies and outside services</a:t>
            </a:r>
            <a:endParaRPr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21E1F"/>
              </a:buClr>
              <a:buSzPts val="1440"/>
              <a:buFont typeface="Calibri"/>
              <a:buChar char="►"/>
            </a:pPr>
            <a:r>
              <a:t/>
            </a:r>
            <a:endParaRPr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  <p:pic>
        <p:nvPicPr>
          <p:cNvPr id="164" name="Google Shape;164;p4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0" y="2160589"/>
            <a:ext cx="3600953" cy="30007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5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None/>
            </a:pPr>
            <a:br>
              <a:rPr b="0" i="0" lang="en-US" sz="18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Productivity</a:t>
            </a: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170" name="Google Shape;170;p5"/>
          <p:cNvSpPr txBox="1"/>
          <p:nvPr>
            <p:ph idx="1" type="body"/>
          </p:nvPr>
        </p:nvSpPr>
        <p:spPr>
          <a:xfrm>
            <a:off x="677334" y="2160589"/>
            <a:ext cx="4184035" cy="38807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Increase tech count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Sell more menus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Daily shop meeting with techs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Daily advisors meetings 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Make techs more productive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  <p:pic>
        <p:nvPicPr>
          <p:cNvPr id="171" name="Google Shape;171;p5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0" y="2160589"/>
            <a:ext cx="4184650" cy="3633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6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None/>
            </a:pPr>
            <a:br>
              <a:rPr b="0" i="0" lang="en-US" sz="18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Facility</a:t>
            </a: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177" name="Google Shape;177;p6"/>
          <p:cNvSpPr txBox="1"/>
          <p:nvPr>
            <p:ph idx="1" type="body"/>
          </p:nvPr>
        </p:nvSpPr>
        <p:spPr>
          <a:xfrm>
            <a:off x="677334" y="2160589"/>
            <a:ext cx="4184035" cy="38807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1459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 b="0" i="0" sz="1800" u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</a:pPr>
            <a:r>
              <a:t/>
            </a:r>
            <a:endParaRPr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21E1F"/>
              </a:buClr>
              <a:buSzPts val="1440"/>
              <a:buFont typeface="Calibri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Need a tech in a bay at all times</a:t>
            </a:r>
            <a:endParaRPr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21E1F"/>
              </a:buClr>
              <a:buSzPts val="1440"/>
              <a:buFont typeface="Calibri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menus sales increase, selling on the lane</a:t>
            </a:r>
            <a:endParaRPr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21E1F"/>
              </a:buClr>
              <a:buSzPts val="1440"/>
              <a:buFont typeface="Calibri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Increase Customer count- advertise </a:t>
            </a:r>
            <a:endParaRPr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20040" lvl="0" marL="457200" rtl="0" algn="l">
              <a:spcBef>
                <a:spcPts val="1000"/>
              </a:spcBef>
              <a:spcAft>
                <a:spcPts val="0"/>
              </a:spcAft>
              <a:buClr>
                <a:srgbClr val="221E1F"/>
              </a:buClr>
              <a:buSzPts val="1440"/>
              <a:buFont typeface="Calibri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Need to increase facility usage </a:t>
            </a:r>
            <a:endParaRPr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  <p:pic>
        <p:nvPicPr>
          <p:cNvPr id="178" name="Google Shape;178;p6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30633" y="2159924"/>
            <a:ext cx="3052070" cy="38814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7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</a:pPr>
            <a:r>
              <a:rPr lang="en-US">
                <a:solidFill>
                  <a:schemeClr val="dk1"/>
                </a:solidFill>
              </a:rPr>
              <a:t>Repair order analysis</a:t>
            </a:r>
            <a:endParaRPr/>
          </a:p>
        </p:txBody>
      </p:sp>
      <p:sp>
        <p:nvSpPr>
          <p:cNvPr id="184" name="Google Shape;184;p7"/>
          <p:cNvSpPr txBox="1"/>
          <p:nvPr>
            <p:ph idx="1" type="body"/>
          </p:nvPr>
        </p:nvSpPr>
        <p:spPr>
          <a:xfrm>
            <a:off x="677334" y="2160589"/>
            <a:ext cx="4184100" cy="38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-Increase hpro on every repair order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t/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 Sell menu items and sell on lane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-Need better MPI, missed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t/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opportunities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t/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-Alot of older vehicles, need to capitalize on all of them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t/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t/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5" name="Google Shape;185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2320" y="983545"/>
            <a:ext cx="5428842" cy="52648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8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</a:pPr>
            <a:r>
              <a:rPr lang="en-US">
                <a:solidFill>
                  <a:schemeClr val="dk1"/>
                </a:solidFill>
              </a:rPr>
              <a:t>SWOT Analysis- Strengths</a:t>
            </a:r>
            <a:br>
              <a:rPr lang="en-US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</p:txBody>
      </p:sp>
      <p:sp>
        <p:nvSpPr>
          <p:cNvPr id="191" name="Google Shape;191;p8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Strengths: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-Long term advisors with lots of knowledge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-Great relationships between parts, service, and sales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 Good CSI, and retention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 tourist location during the summer to increase volume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 world class technicians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9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</a:pPr>
            <a:r>
              <a:rPr lang="en-US">
                <a:solidFill>
                  <a:schemeClr val="dk1"/>
                </a:solidFill>
              </a:rPr>
              <a:t>SWOT Analysis- Weaknesses</a:t>
            </a:r>
            <a:endParaRPr/>
          </a:p>
        </p:txBody>
      </p:sp>
      <p:sp>
        <p:nvSpPr>
          <p:cNvPr id="197" name="Google Shape;197;p9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Weaknesses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-express service needs to be revamped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 low gross profit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 poor tech proficiency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- ASR sales needs improvement </a:t>
            </a:r>
            <a:endParaRPr/>
          </a:p>
          <a:p>
            <a:pPr indent="-251459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acet">
  <a:themeElements>
    <a:clrScheme name="Grayscale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2022-12-04T13:10:55Z</dcterms:created>
  <dc:creator>Hourcle, Laurent</dc:creator>
</cp:coreProperties>
</file>