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74" r:id="rId3"/>
    <p:sldId id="259" r:id="rId4"/>
    <p:sldId id="270" r:id="rId5"/>
    <p:sldId id="271" r:id="rId6"/>
    <p:sldId id="272" r:id="rId7"/>
    <p:sldId id="273" r:id="rId8"/>
    <p:sldId id="275" r:id="rId9"/>
    <p:sldId id="258" r:id="rId10"/>
    <p:sldId id="257" r:id="rId11"/>
    <p:sldId id="262" r:id="rId12"/>
    <p:sldId id="263" r:id="rId13"/>
    <p:sldId id="264" r:id="rId14"/>
    <p:sldId id="265" r:id="rId15"/>
    <p:sldId id="266" r:id="rId16"/>
    <p:sldId id="267" r:id="rId17"/>
    <p:sldId id="268" r:id="rId18"/>
    <p:sldId id="26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3" d="100"/>
          <a:sy n="83" d="100"/>
        </p:scale>
        <p:origin x="686"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277091" y="2404534"/>
            <a:ext cx="8996912" cy="902084"/>
          </a:xfrm>
        </p:spPr>
        <p:txBody>
          <a:bodyPr/>
          <a:lstStyle/>
          <a:p>
            <a:pPr algn="l"/>
            <a:r>
              <a:rPr lang="en-US" dirty="0">
                <a:solidFill>
                  <a:schemeClr val="tx1"/>
                </a:solidFill>
              </a:rPr>
              <a:t>Service</a:t>
            </a:r>
            <a:br>
              <a:rPr lang="en-US" dirty="0">
                <a:solidFill>
                  <a:schemeClr val="tx1"/>
                </a:solidFill>
              </a:rPr>
            </a:br>
            <a:r>
              <a:rPr lang="en-US" dirty="0">
                <a:solidFill>
                  <a:schemeClr val="tx1"/>
                </a:solidFill>
              </a:rPr>
              <a:t>Department Post</a:t>
            </a:r>
            <a:br>
              <a:rPr lang="en-US" dirty="0">
                <a:solidFill>
                  <a:schemeClr val="tx1"/>
                </a:solidFill>
              </a:rPr>
            </a:br>
            <a:r>
              <a:rPr lang="en-US" dirty="0">
                <a:solidFill>
                  <a:schemeClr val="tx1"/>
                </a:solidFill>
              </a:rPr>
              <a:t>Class Assignment</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350982" y="4050833"/>
            <a:ext cx="8923021" cy="1096899"/>
          </a:xfrm>
        </p:spPr>
        <p:txBody>
          <a:bodyPr>
            <a:normAutofit lnSpcReduction="10000"/>
          </a:bodyPr>
          <a:lstStyle/>
          <a:p>
            <a:pPr algn="l"/>
            <a:r>
              <a:rPr lang="en-US" sz="3200" dirty="0"/>
              <a:t>Dealership Alberic CDJR</a:t>
            </a:r>
          </a:p>
          <a:p>
            <a:pPr algn="l"/>
            <a:r>
              <a:rPr lang="en-US" sz="3200" dirty="0"/>
              <a:t>Student Abdel Guindin Class N441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Higher Effective Labor Rate</a:t>
            </a:r>
            <a:r>
              <a:rPr lang="en-US" dirty="0"/>
              <a:t>: Our rate is $8 above the benchmark, indicating our ability to charge more per hour and reflect a high perceived value of our services. In studies we carried out in our region we found that we are one of the most economical service centers in the area. </a:t>
            </a:r>
          </a:p>
          <a:p>
            <a:r>
              <a:rPr lang="en-US" dirty="0"/>
              <a:t>We are at $110, and everyone is at $120. We will integrate small increases over the next 3 months where we predict will be reflected in an increase in the ELR.</a:t>
            </a:r>
          </a:p>
          <a:p>
            <a:r>
              <a:rPr lang="en-US" b="1" dirty="0"/>
              <a:t>Lower Labor Cost: </a:t>
            </a:r>
            <a:r>
              <a:rPr lang="en-US" dirty="0"/>
              <a:t>At 18.61%, our labor costs are well below the benchmark of 24%, showing efficiency in managing labor expenses.</a:t>
            </a:r>
          </a:p>
        </p:txBody>
      </p:sp>
    </p:spTree>
    <p:extLst>
      <p:ext uri="{BB962C8B-B14F-4D97-AF65-F5344CB8AC3E}">
        <p14:creationId xmlns:p14="http://schemas.microsoft.com/office/powerpoint/2010/main" val="3839221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Higher Hours per Job</a:t>
            </a:r>
            <a:r>
              <a:rPr lang="en-US" dirty="0"/>
              <a:t>: At $2.77 hours per Job, we want to exceed the benchmark range of 3 hours per Job, suggesting potential inefficiencies or more complex repair jobs that take longer than average.</a:t>
            </a:r>
          </a:p>
          <a:p>
            <a:r>
              <a:rPr lang="en-US" b="1" dirty="0"/>
              <a:t>Low Competitive and Maintenance Jobs: </a:t>
            </a:r>
            <a:r>
              <a:rPr lang="en-US" dirty="0"/>
              <a:t>Only 42% of our jobs are maintenance and competitive, compared to the benchmark of 60%, indicating we may not be capitalizing on routine services that drive consistent revenue.</a:t>
            </a:r>
          </a:p>
          <a:p>
            <a:r>
              <a:rPr lang="en-US" b="1" dirty="0"/>
              <a:t>High Single Line Jobs</a:t>
            </a:r>
            <a:r>
              <a:rPr lang="en-US" dirty="0"/>
              <a:t>: At 49%, we are well above the benchmark, pointing to missed opportunities for performing multiple services per visit.</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Boost Maintenance Jobs: </a:t>
            </a:r>
            <a:r>
              <a:rPr lang="en-US" dirty="0"/>
              <a:t>Increasing the proportion of competitive and maintenance jobs can drive steady revenue and enhance customer retention.</a:t>
            </a:r>
          </a:p>
          <a:p>
            <a:r>
              <a:rPr lang="en-US" b="1" dirty="0"/>
              <a:t>Upsell Services</a:t>
            </a:r>
            <a:r>
              <a:rPr lang="en-US" dirty="0"/>
              <a:t>: Reducing single line jobs by offering additional services in menus showing the value in them for durability and prevention of damage to their units, that can increase revenue and customer satisfaction.</a:t>
            </a:r>
          </a:p>
          <a:p>
            <a:r>
              <a:rPr lang="en-US" sz="1800" b="1" i="0" u="none" strike="noStrike" baseline="0" dirty="0">
                <a:solidFill>
                  <a:srgbClr val="221E1F"/>
                </a:solidFill>
                <a:latin typeface="Calibri" panose="020F0502020204030204" pitchFamily="34" charset="0"/>
              </a:rPr>
              <a:t>Effective Labor Rate increase</a:t>
            </a:r>
            <a:r>
              <a:rPr lang="en-US" sz="1800"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mj-lt"/>
              </a:rPr>
              <a:t>improve raising the Effective Labor rate from $104.08 to $120.00 which is the CDJR market in Puerto Rico, for a 15% increase in the ELR.</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Customer Dissatisfaction</a:t>
            </a:r>
            <a:r>
              <a:rPr lang="en-US" dirty="0"/>
              <a:t>: Higher hours per job and fewer maintenance services might lead to customer dissatisfaction and loss of repeat business.</a:t>
            </a:r>
          </a:p>
          <a:p>
            <a:r>
              <a:rPr lang="en-US" b="1" dirty="0"/>
              <a:t>Revenue Volatility</a:t>
            </a:r>
            <a:r>
              <a:rPr lang="en-US" dirty="0"/>
              <a:t>: Over-reliance on repair jobs might result in inconsistent revenue compared to the steadiness provided by maintenance services.</a:t>
            </a:r>
          </a:p>
          <a:p>
            <a:r>
              <a:rPr lang="en-US" b="1" dirty="0"/>
              <a:t>Authorization Time: </a:t>
            </a:r>
            <a:r>
              <a:rPr lang="en-US" dirty="0"/>
              <a:t>Waiting time for warranty companies to authorize repairs.</a:t>
            </a:r>
          </a:p>
          <a:p>
            <a:r>
              <a:rPr lang="en-US" b="1" dirty="0"/>
              <a:t>Technician Shortage / Age</a:t>
            </a:r>
            <a:r>
              <a:rPr lang="en-US" dirty="0"/>
              <a:t>: 30% of our Technicians are over 20 years old with us and there is no new generation of them available with the same commitment and sense of duty.</a:t>
            </a:r>
          </a:p>
        </p:txBody>
      </p:sp>
    </p:spTree>
    <p:extLst>
      <p:ext uri="{BB962C8B-B14F-4D97-AF65-F5344CB8AC3E}">
        <p14:creationId xmlns:p14="http://schemas.microsoft.com/office/powerpoint/2010/main" val="627664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82619"/>
            <a:ext cx="8596668" cy="4258744"/>
          </a:xfrm>
        </p:spPr>
        <p:txBody>
          <a:bodyPr>
            <a:normAutofit/>
          </a:bodyPr>
          <a:lstStyle/>
          <a:p>
            <a:r>
              <a:rPr lang="en-US" dirty="0"/>
              <a:t>Our dealership performs well above the NADA benchmarks in effective labor rate and labor cost, highlighting strong pricing power and cost efficiency. However, there are areas for improvement:</a:t>
            </a:r>
          </a:p>
          <a:p>
            <a:pPr>
              <a:buFont typeface="Arial" panose="020B0604020202020204" pitchFamily="34" charset="0"/>
              <a:buChar char="•"/>
            </a:pPr>
            <a:r>
              <a:rPr lang="en-US" b="1" dirty="0"/>
              <a:t>Hours per Job</a:t>
            </a:r>
            <a:r>
              <a:rPr lang="en-US" dirty="0"/>
              <a:t>: Aim to increase the average hours per job to align more closely with the $3 per job benchmark.</a:t>
            </a:r>
          </a:p>
          <a:p>
            <a:pPr>
              <a:buFont typeface="Arial" panose="020B0604020202020204" pitchFamily="34" charset="0"/>
              <a:buChar char="•"/>
            </a:pPr>
            <a:r>
              <a:rPr lang="en-US" b="1" dirty="0"/>
              <a:t>Competitive and Maintenance Jobs</a:t>
            </a:r>
            <a:r>
              <a:rPr lang="en-US" dirty="0"/>
              <a:t>: Increase the proportion of these jobs to meet the benchmark, enhancing customer loyalty and service stability.</a:t>
            </a:r>
          </a:p>
          <a:p>
            <a:pPr>
              <a:buFont typeface="Arial" panose="020B0604020202020204" pitchFamily="34" charset="0"/>
              <a:buChar char="•"/>
            </a:pPr>
            <a:r>
              <a:rPr lang="en-US" b="1" dirty="0"/>
              <a:t>Single Line Jobs</a:t>
            </a:r>
            <a:r>
              <a:rPr lang="en-US" dirty="0"/>
              <a:t>: Explore ways to upsell and offer additional services to reduce the proportion of single line jobs.</a:t>
            </a:r>
          </a:p>
          <a:p>
            <a:r>
              <a:rPr lang="en-US" dirty="0"/>
              <a:t>Focusing on these areas will help us achieve a better balance and further enhance our service department's performance.</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Improve Technician Efficiency</a:t>
            </a:r>
            <a:r>
              <a:rPr lang="en-US" dirty="0"/>
              <a:t>: We will assign a student to each technician to speed up the time the technician wastes looking for the parts or unit to work on so that he or she can dedicate more time to being direct with the diagnosis and prompt repair of each assigned unit. Provide training and implement best practices to reduce overtime job hours.</a:t>
            </a:r>
          </a:p>
          <a:p>
            <a:r>
              <a:rPr lang="en-US" b="1" dirty="0"/>
              <a:t>Promote Routine Maintenance: </a:t>
            </a:r>
            <a:r>
              <a:rPr lang="en-US" dirty="0"/>
              <a:t>Launch marketing campaigns to attract more maintenance jobs.</a:t>
            </a:r>
          </a:p>
          <a:p>
            <a:r>
              <a:rPr lang="en-US" b="1" dirty="0"/>
              <a:t>Encourage Additional Services: </a:t>
            </a:r>
            <a:r>
              <a:rPr lang="en-US" dirty="0"/>
              <a:t>Train staff to identify and recommend additional services.</a:t>
            </a:r>
          </a:p>
          <a:p>
            <a:r>
              <a:rPr lang="en-US" b="1" dirty="0"/>
              <a:t>Service all make an models: </a:t>
            </a:r>
            <a:r>
              <a:rPr lang="en-US" dirty="0"/>
              <a:t>We will begin the campaign of asking customers if they have any units from other brands that we can service.</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Efficiency Workshops</a:t>
            </a:r>
            <a:r>
              <a:rPr lang="en-US" dirty="0"/>
              <a:t>: Conduct regular workshops to train technicians on efficiency and time management.</a:t>
            </a:r>
          </a:p>
          <a:p>
            <a:r>
              <a:rPr lang="en-US" b="1" dirty="0"/>
              <a:t>Automated Maintenance Reminders</a:t>
            </a:r>
            <a:r>
              <a:rPr lang="en-US" dirty="0"/>
              <a:t>: Use email and SMS campaigns to remind customers of scheduled maintenance.</a:t>
            </a:r>
          </a:p>
          <a:p>
            <a:r>
              <a:rPr lang="en-US" b="1" dirty="0"/>
              <a:t>Service Bundles: </a:t>
            </a:r>
            <a:r>
              <a:rPr lang="en-US" dirty="0"/>
              <a:t>Create service bundles offering discounts for multiple services performed during a single visit.</a:t>
            </a:r>
          </a:p>
          <a:p>
            <a:r>
              <a:rPr lang="en-US" b="1" dirty="0"/>
              <a:t>Tech Assistance: </a:t>
            </a:r>
            <a:r>
              <a:rPr lang="en-US" dirty="0"/>
              <a:t>With the integration of the “be a Shadow” program, these will help the technician in searching for the parts and units to be repaired so that they are fully dedicated to the repair.</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pic>
        <p:nvPicPr>
          <p:cNvPr id="6" name="Picture 5">
            <a:extLst>
              <a:ext uri="{FF2B5EF4-FFF2-40B4-BE49-F238E27FC236}">
                <a16:creationId xmlns:a16="http://schemas.microsoft.com/office/drawing/2014/main" id="{14687C8F-4C1A-76B7-DE70-A18693DB4FDD}"/>
              </a:ext>
            </a:extLst>
          </p:cNvPr>
          <p:cNvPicPr>
            <a:picLocks noChangeAspect="1"/>
          </p:cNvPicPr>
          <p:nvPr/>
        </p:nvPicPr>
        <p:blipFill>
          <a:blip r:embed="rId2"/>
          <a:stretch>
            <a:fillRect/>
          </a:stretch>
        </p:blipFill>
        <p:spPr>
          <a:xfrm>
            <a:off x="677334" y="1431636"/>
            <a:ext cx="10554083" cy="5135418"/>
          </a:xfrm>
          <a:prstGeom prst="rect">
            <a:avLst/>
          </a:prstGeom>
        </p:spPr>
      </p:pic>
    </p:spTree>
    <p:extLst>
      <p:ext uri="{BB962C8B-B14F-4D97-AF65-F5344CB8AC3E}">
        <p14:creationId xmlns:p14="http://schemas.microsoft.com/office/powerpoint/2010/main" val="3364109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3" y="609600"/>
            <a:ext cx="9805939" cy="738909"/>
          </a:xfrm>
        </p:spPr>
        <p:txBody>
          <a:bodyPr/>
          <a:lstStyle/>
          <a:p>
            <a:pPr algn="ctr"/>
            <a:r>
              <a:rPr lang="en-US" dirty="0">
                <a:solidFill>
                  <a:schemeClr val="tx1"/>
                </a:solidFill>
              </a:rPr>
              <a:t>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865745"/>
            <a:ext cx="9344121" cy="4710546"/>
          </a:xfrm>
        </p:spPr>
        <p:txBody>
          <a:bodyPr/>
          <a:lstStyle/>
          <a:p>
            <a:r>
              <a:rPr lang="en-US" dirty="0"/>
              <a:t>Our dealership demonstrates strong performance in achieving a higher effective labor rate and maintaining low labor costs, indicating effective pricing strategies and cost management. </a:t>
            </a:r>
          </a:p>
          <a:p>
            <a:r>
              <a:rPr lang="en-US" dirty="0"/>
              <a:t>However, there are areas for improvement, particularly in reducing job duration, increasing maintenance jobs, and minimizing single line jobs. </a:t>
            </a:r>
          </a:p>
          <a:p>
            <a:r>
              <a:rPr lang="en-US" dirty="0"/>
              <a:t>By enhancing technician efficiency, promoting routine maintenance, and implementing upselling techniques, we can better align with NADA benchmarks, improve customer satisfaction, and achieve a more balanced and profitable service department.</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3" y="0"/>
            <a:ext cx="9611975" cy="895928"/>
          </a:xfrm>
        </p:spPr>
        <p:txBody>
          <a:bodyPr>
            <a:normAutofit fontScale="90000"/>
          </a:bodyPr>
          <a:lstStyle/>
          <a:p>
            <a:pPr algn="ct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3" y="1071418"/>
            <a:ext cx="8596668" cy="4969945"/>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1" i="1" u="none" strike="noStrike" baseline="0" dirty="0">
                <a:solidFill>
                  <a:schemeClr val="tx1"/>
                </a:solidFill>
                <a:latin typeface="Calibri" panose="020F0502020204030204" pitchFamily="34" charset="0"/>
              </a:rPr>
              <a:t>Current practices </a:t>
            </a:r>
            <a:r>
              <a:rPr lang="en-US" sz="1800" b="0" i="0" u="none" strike="noStrike" baseline="0" dirty="0">
                <a:solidFill>
                  <a:schemeClr val="tx1"/>
                </a:solidFill>
                <a:latin typeface="Calibri" panose="020F0502020204030204" pitchFamily="34" charset="0"/>
              </a:rPr>
              <a:t>: Our marketing in the service department is currently only from experience, with a score with the manufacturer of 945/1000 pts. Our customers like to have business with us.</a:t>
            </a:r>
          </a:p>
          <a:p>
            <a:r>
              <a:rPr lang="en-US" sz="1800" b="1" i="1" u="none" strike="noStrike" baseline="0" dirty="0">
                <a:solidFill>
                  <a:schemeClr val="tx1"/>
                </a:solidFill>
                <a:latin typeface="Calibri" panose="020F0502020204030204" pitchFamily="34" charset="0"/>
              </a:rPr>
              <a:t>Goals for improvement</a:t>
            </a:r>
            <a:r>
              <a:rPr lang="en-US" sz="1800" b="0" i="0" u="none" strike="noStrike" baseline="0" dirty="0">
                <a:solidFill>
                  <a:schemeClr val="tx1"/>
                </a:solidFill>
                <a:latin typeface="Calibri" panose="020F0502020204030204" pitchFamily="34" charset="0"/>
              </a:rPr>
              <a:t>: However, there is an opportunity to raise the step to 960/1000 pts (3%) more.</a:t>
            </a:r>
          </a:p>
          <a:p>
            <a:r>
              <a:rPr lang="en-US" sz="1800" b="1" i="1" u="none" strike="noStrike" baseline="0" dirty="0">
                <a:solidFill>
                  <a:schemeClr val="tx1"/>
                </a:solidFill>
                <a:latin typeface="Calibri" panose="020F0502020204030204" pitchFamily="34" charset="0"/>
              </a:rPr>
              <a:t>Plans to achieve your goals</a:t>
            </a:r>
            <a:r>
              <a:rPr lang="en-US" sz="1800" b="0" i="0" u="none" strike="noStrike" baseline="0" dirty="0">
                <a:solidFill>
                  <a:schemeClr val="tx1"/>
                </a:solidFill>
                <a:latin typeface="Calibri" panose="020F0502020204030204" pitchFamily="34" charset="0"/>
              </a:rPr>
              <a:t>: By c</a:t>
            </a:r>
            <a:r>
              <a:rPr lang="en-US" dirty="0"/>
              <a:t>reating effective media marketing strategies with a combination of digital and traditional tactics to reach and engage customers. </a:t>
            </a:r>
          </a:p>
          <a:p>
            <a:r>
              <a:rPr lang="en-US" dirty="0"/>
              <a:t>1. Digital Marketing (Social media campaigns, Email marketing, Content Marketing)</a:t>
            </a:r>
          </a:p>
          <a:p>
            <a:r>
              <a:rPr lang="en-US" dirty="0"/>
              <a:t>2. Traditional Marketing Ideas (Local events &amp; Sponsorships, In-Store Promotions)</a:t>
            </a:r>
          </a:p>
          <a:p>
            <a:r>
              <a:rPr lang="en-US" sz="1800" b="0" i="0" u="none" strike="noStrike" baseline="0" dirty="0">
                <a:solidFill>
                  <a:schemeClr val="tx1"/>
                </a:solidFill>
                <a:latin typeface="Calibri" panose="020F0502020204030204" pitchFamily="34" charset="0"/>
              </a:rPr>
              <a:t>3. </a:t>
            </a:r>
            <a:r>
              <a:rPr lang="en-US" dirty="0">
                <a:solidFill>
                  <a:schemeClr val="tx1"/>
                </a:solidFill>
                <a:latin typeface="Calibri" panose="020F0502020204030204" pitchFamily="34" charset="0"/>
              </a:rPr>
              <a:t>Hybrid</a:t>
            </a:r>
            <a:r>
              <a:rPr lang="en-US" sz="1800" b="0" i="0" u="none" strike="noStrike" baseline="0" dirty="0">
                <a:solidFill>
                  <a:schemeClr val="tx1"/>
                </a:solidFill>
                <a:latin typeface="Calibri" panose="020F0502020204030204" pitchFamily="34" charset="0"/>
              </a:rPr>
              <a:t> Digital &amp; Traditional marketing (Cross-Promotions, Consisted Branding, Customer Feedback loop)</a:t>
            </a:r>
          </a:p>
          <a:p>
            <a:r>
              <a:rPr lang="en-US" sz="1800" b="0" i="0" u="none" strike="noStrike" baseline="0" dirty="0">
                <a:solidFill>
                  <a:schemeClr val="tx1"/>
                </a:solidFill>
                <a:latin typeface="Calibri" panose="020F0502020204030204" pitchFamily="34" charset="0"/>
              </a:rPr>
              <a:t> </a:t>
            </a:r>
          </a:p>
          <a:p>
            <a:endParaRPr lang="en-US" dirty="0"/>
          </a:p>
        </p:txBody>
      </p:sp>
      <p:pic>
        <p:nvPicPr>
          <p:cNvPr id="5" name="Picture 4">
            <a:extLst>
              <a:ext uri="{FF2B5EF4-FFF2-40B4-BE49-F238E27FC236}">
                <a16:creationId xmlns:a16="http://schemas.microsoft.com/office/drawing/2014/main" id="{8E63DDBD-472E-8711-2FFD-9B5F9A7705E5}"/>
              </a:ext>
            </a:extLst>
          </p:cNvPr>
          <p:cNvPicPr>
            <a:picLocks noChangeAspect="1"/>
          </p:cNvPicPr>
          <p:nvPr/>
        </p:nvPicPr>
        <p:blipFill>
          <a:blip r:embed="rId2"/>
          <a:stretch>
            <a:fillRect/>
          </a:stretch>
        </p:blipFill>
        <p:spPr>
          <a:xfrm>
            <a:off x="2447636" y="5885354"/>
            <a:ext cx="5384800" cy="884901"/>
          </a:xfrm>
          <a:prstGeom prst="rect">
            <a:avLst/>
          </a:prstGeom>
        </p:spPr>
      </p:pic>
    </p:spTree>
    <p:extLst>
      <p:ext uri="{BB962C8B-B14F-4D97-AF65-F5344CB8AC3E}">
        <p14:creationId xmlns:p14="http://schemas.microsoft.com/office/powerpoint/2010/main" val="466484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3" y="0"/>
            <a:ext cx="9611975" cy="489527"/>
          </a:xfrm>
        </p:spPr>
        <p:txBody>
          <a:bodyPr>
            <a:normAutofit fontScale="90000"/>
          </a:bodyPr>
          <a:lstStyle/>
          <a:p>
            <a:pPr algn="ct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 Cont’d…</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071418"/>
            <a:ext cx="8596668" cy="4969945"/>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b="1" dirty="0"/>
              <a:t>Facebook and Instagram Ads</a:t>
            </a:r>
            <a:r>
              <a:rPr lang="en-US" dirty="0"/>
              <a:t>: Use targeted ads to promote special offers, seasonal maintenance tips, and service discounts. </a:t>
            </a:r>
          </a:p>
          <a:p>
            <a:r>
              <a:rPr lang="en-US" b="1" dirty="0"/>
              <a:t>Behind-the-Scenes Content</a:t>
            </a:r>
            <a:r>
              <a:rPr lang="en-US" dirty="0"/>
              <a:t>: Post photos and videos of your service technicians at work to build trust and transparency.</a:t>
            </a:r>
          </a:p>
          <a:p>
            <a:r>
              <a:rPr lang="en-US" b="1" dirty="0"/>
              <a:t>Service Reminders</a:t>
            </a:r>
            <a:r>
              <a:rPr lang="en-US" dirty="0"/>
              <a:t>: Send automated emails reminding customers when their vehicle is due for maintenance.</a:t>
            </a:r>
          </a:p>
          <a:p>
            <a:r>
              <a:rPr lang="en-US" b="1" dirty="0"/>
              <a:t>How-To Videos</a:t>
            </a:r>
            <a:r>
              <a:rPr lang="en-US" dirty="0"/>
              <a:t>: Create and share videos on basic car maintenance tasks, like changing a tire or checking oil levels.</a:t>
            </a:r>
          </a:p>
          <a:p>
            <a:r>
              <a:rPr lang="en-US" b="1" dirty="0"/>
              <a:t>Google Ads</a:t>
            </a:r>
            <a:r>
              <a:rPr lang="en-US" dirty="0"/>
              <a:t>: Run paid search campaigns targeting local customers searching for car service and repair.</a:t>
            </a:r>
          </a:p>
          <a:p>
            <a:r>
              <a:rPr lang="en-US" b="1" dirty="0"/>
              <a:t>Encourage Reviews</a:t>
            </a:r>
            <a:r>
              <a:rPr lang="en-US" dirty="0"/>
              <a:t>: Ask satisfied customers to leave reviews on Google, Yelp, and other review sites. (</a:t>
            </a:r>
            <a:r>
              <a:rPr lang="en-US" i="1" dirty="0"/>
              <a:t>Use of card with QR Code directed to Google review at the time of delivery of the unit</a:t>
            </a:r>
            <a:r>
              <a:rPr lang="en-US" dirty="0"/>
              <a:t>.)</a:t>
            </a:r>
          </a:p>
        </p:txBody>
      </p:sp>
      <p:pic>
        <p:nvPicPr>
          <p:cNvPr id="9" name="Picture 8">
            <a:extLst>
              <a:ext uri="{FF2B5EF4-FFF2-40B4-BE49-F238E27FC236}">
                <a16:creationId xmlns:a16="http://schemas.microsoft.com/office/drawing/2014/main" id="{3B6D8AA1-57DE-AFD5-63A3-EC6A9E32B6BC}"/>
              </a:ext>
            </a:extLst>
          </p:cNvPr>
          <p:cNvPicPr>
            <a:picLocks noChangeAspect="1"/>
          </p:cNvPicPr>
          <p:nvPr/>
        </p:nvPicPr>
        <p:blipFill>
          <a:blip r:embed="rId2"/>
          <a:stretch>
            <a:fillRect/>
          </a:stretch>
        </p:blipFill>
        <p:spPr>
          <a:xfrm>
            <a:off x="2382982" y="5886883"/>
            <a:ext cx="5495636" cy="971117"/>
          </a:xfrm>
          <a:prstGeom prst="rect">
            <a:avLst/>
          </a:prstGeom>
        </p:spPr>
      </p:pic>
    </p:spTree>
    <p:extLst>
      <p:ext uri="{BB962C8B-B14F-4D97-AF65-F5344CB8AC3E}">
        <p14:creationId xmlns:p14="http://schemas.microsoft.com/office/powerpoint/2010/main" val="2924363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3" y="122385"/>
            <a:ext cx="9443845" cy="902851"/>
          </a:xfrm>
        </p:spPr>
        <p:txBody>
          <a:bodyPr>
            <a:normAutofit fontScale="90000"/>
          </a:bodyPr>
          <a:lstStyle/>
          <a:p>
            <a:pPr algn="ct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Cost of Labor Analysis</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0" y="1385454"/>
            <a:ext cx="4350327" cy="4507345"/>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ratio in all categories should be 76% according to NADA standards and ours is 73.5%. </a:t>
            </a:r>
          </a:p>
          <a:p>
            <a:r>
              <a:rPr lang="en-US" sz="1800" b="0" i="0" u="none" strike="noStrike" baseline="0" dirty="0">
                <a:solidFill>
                  <a:srgbClr val="221E1F"/>
                </a:solidFill>
                <a:latin typeface="Calibri" panose="020F0502020204030204" pitchFamily="34" charset="0"/>
              </a:rPr>
              <a:t>We will work with training of objection handlers for denied services. </a:t>
            </a:r>
          </a:p>
          <a:p>
            <a:r>
              <a:rPr lang="en-US" sz="1800" b="0" i="0" u="none" strike="noStrike" baseline="0" dirty="0">
                <a:solidFill>
                  <a:srgbClr val="221E1F"/>
                </a:solidFill>
                <a:latin typeface="Calibri" panose="020F0502020204030204" pitchFamily="34" charset="0"/>
              </a:rPr>
              <a:t>The integration of the videos to the client in the MPI diagnosis, paying [.1/</a:t>
            </a:r>
            <a:r>
              <a:rPr lang="en-US" sz="1800" b="0" i="0" u="none" strike="noStrike" baseline="0" dirty="0" err="1">
                <a:solidFill>
                  <a:srgbClr val="221E1F"/>
                </a:solidFill>
                <a:latin typeface="Calibri" panose="020F0502020204030204" pitchFamily="34" charset="0"/>
              </a:rPr>
              <a:t>hr</a:t>
            </a:r>
            <a:r>
              <a:rPr lang="en-US" sz="1800" b="0" i="0" u="none" strike="noStrike" baseline="0" dirty="0">
                <a:solidFill>
                  <a:srgbClr val="221E1F"/>
                </a:solidFill>
                <a:latin typeface="Calibri" panose="020F0502020204030204" pitchFamily="34" charset="0"/>
              </a:rPr>
              <a:t>] to the technicians as a motivator to do them. </a:t>
            </a:r>
          </a:p>
          <a:p>
            <a:r>
              <a:rPr lang="en-US" sz="1800" b="0" i="0" u="none" strike="noStrike" baseline="0" dirty="0">
                <a:solidFill>
                  <a:srgbClr val="221E1F"/>
                </a:solidFill>
                <a:latin typeface="Calibri" panose="020F0502020204030204" pitchFamily="34" charset="0"/>
              </a:rPr>
              <a:t>We will verify compared to CDJR market, the Menus pricing and labor time. </a:t>
            </a:r>
          </a:p>
          <a:p>
            <a:r>
              <a:rPr lang="en-US" sz="1800" b="0" i="0" u="none" strike="noStrike" baseline="0" dirty="0">
                <a:solidFill>
                  <a:srgbClr val="221E1F"/>
                </a:solidFill>
                <a:latin typeface="Calibri" panose="020F0502020204030204" pitchFamily="34" charset="0"/>
              </a:rPr>
              <a:t>Measured weekly compared to the same month of the previous year.</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16" name="Content Placeholder 15">
            <a:extLst>
              <a:ext uri="{FF2B5EF4-FFF2-40B4-BE49-F238E27FC236}">
                <a16:creationId xmlns:a16="http://schemas.microsoft.com/office/drawing/2014/main" id="{A2375D29-DA56-3956-F5C9-00267E3AE3DD}"/>
              </a:ext>
            </a:extLst>
          </p:cNvPr>
          <p:cNvPicPr>
            <a:picLocks noGrp="1" noChangeAspect="1"/>
          </p:cNvPicPr>
          <p:nvPr>
            <p:ph sz="quarter" idx="4"/>
          </p:nvPr>
        </p:nvPicPr>
        <p:blipFill>
          <a:blip r:embed="rId2"/>
          <a:stretch>
            <a:fillRect/>
          </a:stretch>
        </p:blipFill>
        <p:spPr>
          <a:xfrm>
            <a:off x="4941453" y="1847272"/>
            <a:ext cx="7038109" cy="3761506"/>
          </a:xfrm>
        </p:spPr>
      </p:pic>
    </p:spTree>
    <p:extLst>
      <p:ext uri="{BB962C8B-B14F-4D97-AF65-F5344CB8AC3E}">
        <p14:creationId xmlns:p14="http://schemas.microsoft.com/office/powerpoint/2010/main" val="3887641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3" y="240146"/>
            <a:ext cx="10018375" cy="1043710"/>
          </a:xfrm>
        </p:spPr>
        <p:txBody>
          <a:bodyPr>
            <a:normAutofit fontScale="90000"/>
          </a:bodyPr>
          <a:lstStyle/>
          <a:p>
            <a:pPr algn="ct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35709" y="1108363"/>
            <a:ext cx="4100947" cy="4821382"/>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observe in the result of the attached table that the sales expenses are at 28% when they should be 47% of the Gross, however the fixed expense is abruptly high at 133%.</a:t>
            </a:r>
          </a:p>
          <a:p>
            <a:r>
              <a:rPr lang="en-US" sz="1800" b="0" i="0" u="none" strike="noStrike" baseline="0" dirty="0">
                <a:solidFill>
                  <a:srgbClr val="221E1F"/>
                </a:solidFill>
                <a:latin typeface="Calibri" panose="020F0502020204030204" pitchFamily="34" charset="0"/>
              </a:rPr>
              <a:t> Which leads us to 2 conclusions: </a:t>
            </a:r>
          </a:p>
          <a:p>
            <a:r>
              <a:rPr lang="en-US" sz="1800" b="0" i="0" u="none" strike="noStrike" baseline="0" dirty="0">
                <a:solidFill>
                  <a:srgbClr val="221E1F"/>
                </a:solidFill>
                <a:latin typeface="Calibri" panose="020F0502020204030204" pitchFamily="34" charset="0"/>
              </a:rPr>
              <a:t>First that there are recognized fixed expenses that belong to Selling expenses. </a:t>
            </a:r>
          </a:p>
          <a:p>
            <a:r>
              <a:rPr lang="en-US" sz="1800" b="0" i="0" u="none" strike="noStrike" baseline="0" dirty="0">
                <a:solidFill>
                  <a:srgbClr val="221E1F"/>
                </a:solidFill>
                <a:latin typeface="Calibri" panose="020F0502020204030204" pitchFamily="34" charset="0"/>
              </a:rPr>
              <a:t>And second, </a:t>
            </a:r>
            <a:r>
              <a:rPr lang="en-US" dirty="0">
                <a:solidFill>
                  <a:srgbClr val="221E1F"/>
                </a:solidFill>
                <a:latin typeface="Calibri" panose="020F0502020204030204" pitchFamily="34" charset="0"/>
              </a:rPr>
              <a:t>t</a:t>
            </a:r>
            <a:r>
              <a:rPr lang="en-US" sz="1800" b="0" i="0" u="none" strike="noStrike" baseline="0" dirty="0">
                <a:solidFill>
                  <a:srgbClr val="221E1F"/>
                </a:solidFill>
                <a:latin typeface="Calibri" panose="020F0502020204030204" pitchFamily="34" charset="0"/>
              </a:rPr>
              <a:t>he fixed expenses to be distributed to Services are more than 33% that should be assigned in the allocation of all departments.</a:t>
            </a:r>
          </a:p>
          <a:p>
            <a:r>
              <a:rPr lang="en-US" sz="1800" b="0" i="0" u="none" strike="noStrike" baseline="0" dirty="0">
                <a:solidFill>
                  <a:srgbClr val="221E1F"/>
                </a:solidFill>
                <a:latin typeface="Calibri" panose="020F0502020204030204" pitchFamily="34" charset="0"/>
              </a:rPr>
              <a:t>We will be meeting with the Comptroller to detail the expenses allocations that are assigned to Service. </a:t>
            </a:r>
          </a:p>
          <a:p>
            <a:endParaRPr lang="en-US" dirty="0"/>
          </a:p>
        </p:txBody>
      </p:sp>
      <p:pic>
        <p:nvPicPr>
          <p:cNvPr id="9" name="Content Placeholder 8">
            <a:extLst>
              <a:ext uri="{FF2B5EF4-FFF2-40B4-BE49-F238E27FC236}">
                <a16:creationId xmlns:a16="http://schemas.microsoft.com/office/drawing/2014/main" id="{F10D7187-9DEC-B29C-5F81-45855F740A2E}"/>
              </a:ext>
            </a:extLst>
          </p:cNvPr>
          <p:cNvPicPr>
            <a:picLocks noGrp="1" noChangeAspect="1"/>
          </p:cNvPicPr>
          <p:nvPr>
            <p:ph sz="half" idx="2"/>
          </p:nvPr>
        </p:nvPicPr>
        <p:blipFill>
          <a:blip r:embed="rId2"/>
          <a:stretch>
            <a:fillRect/>
          </a:stretch>
        </p:blipFill>
        <p:spPr>
          <a:xfrm>
            <a:off x="5594155" y="2355271"/>
            <a:ext cx="5920510" cy="334356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4656"/>
            <a:ext cx="8596668" cy="674254"/>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29310" y="886691"/>
            <a:ext cx="4732060" cy="5708073"/>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In the area of ​​productivity, its results show us several challenges. There are variables that the analysis does not take into consideration, such as vacations for technicians and the difficulty of new recruits for the workshop that the industry faces.</a:t>
            </a:r>
          </a:p>
          <a:p>
            <a:r>
              <a:rPr lang="en-US" sz="1800" b="0" i="0" u="none" strike="noStrike" baseline="0" dirty="0">
                <a:solidFill>
                  <a:srgbClr val="221E1F"/>
                </a:solidFill>
                <a:latin typeface="Calibri" panose="020F0502020204030204" pitchFamily="34" charset="0"/>
              </a:rPr>
              <a:t>We plan to improve raising the Effective Labor rate from $104.08 to $120.00 which is the CDJR market in Puerto Rico, for a 15% increase in the ELR.</a:t>
            </a:r>
          </a:p>
          <a:p>
            <a:r>
              <a:rPr lang="en-US" sz="1800" b="0" i="0" u="none" strike="noStrike" baseline="0" dirty="0">
                <a:solidFill>
                  <a:srgbClr val="221E1F"/>
                </a:solidFill>
                <a:latin typeface="Calibri" panose="020F0502020204030204" pitchFamily="34" charset="0"/>
              </a:rPr>
              <a:t>A bonus program of $22/</a:t>
            </a:r>
            <a:r>
              <a:rPr lang="en-US" sz="1800" b="0" i="0" u="none" strike="noStrike" baseline="0" dirty="0" err="1">
                <a:solidFill>
                  <a:srgbClr val="221E1F"/>
                </a:solidFill>
                <a:latin typeface="Calibri" panose="020F0502020204030204" pitchFamily="34" charset="0"/>
              </a:rPr>
              <a:t>hr</a:t>
            </a:r>
            <a:r>
              <a:rPr lang="en-US" sz="1800" b="0" i="0" u="none" strike="noStrike" baseline="0" dirty="0">
                <a:solidFill>
                  <a:srgbClr val="221E1F"/>
                </a:solidFill>
                <a:latin typeface="Calibri" panose="020F0502020204030204" pitchFamily="34" charset="0"/>
              </a:rPr>
              <a:t> to $30/</a:t>
            </a:r>
            <a:r>
              <a:rPr lang="en-US" sz="1800" b="0" i="0" u="none" strike="noStrike" baseline="0" dirty="0" err="1">
                <a:solidFill>
                  <a:srgbClr val="221E1F"/>
                </a:solidFill>
                <a:latin typeface="Calibri" panose="020F0502020204030204" pitchFamily="34" charset="0"/>
              </a:rPr>
              <a:t>hr</a:t>
            </a:r>
            <a:r>
              <a:rPr lang="en-US" sz="1800" b="0" i="0" u="none" strike="noStrike" baseline="0" dirty="0">
                <a:solidFill>
                  <a:srgbClr val="221E1F"/>
                </a:solidFill>
                <a:latin typeface="Calibri" panose="020F0502020204030204" pitchFamily="34" charset="0"/>
              </a:rPr>
              <a:t> will also be applied to those technicians who achieve 150% production.</a:t>
            </a:r>
          </a:p>
          <a:p>
            <a:r>
              <a:rPr lang="en-US" sz="1800" b="0" i="0" u="none" strike="noStrike" baseline="0" dirty="0">
                <a:solidFill>
                  <a:srgbClr val="221E1F"/>
                </a:solidFill>
                <a:latin typeface="Calibri" panose="020F0502020204030204" pitchFamily="34" charset="0"/>
              </a:rPr>
              <a:t>  </a:t>
            </a:r>
          </a:p>
          <a:p>
            <a:endParaRPr lang="en-US" dirty="0"/>
          </a:p>
        </p:txBody>
      </p:sp>
      <p:pic>
        <p:nvPicPr>
          <p:cNvPr id="8" name="Content Placeholder 7">
            <a:extLst>
              <a:ext uri="{FF2B5EF4-FFF2-40B4-BE49-F238E27FC236}">
                <a16:creationId xmlns:a16="http://schemas.microsoft.com/office/drawing/2014/main" id="{D88A56A0-C22E-036D-3320-C14845F7395F}"/>
              </a:ext>
            </a:extLst>
          </p:cNvPr>
          <p:cNvPicPr>
            <a:picLocks noGrp="1" noChangeAspect="1"/>
          </p:cNvPicPr>
          <p:nvPr>
            <p:ph sz="half" idx="2"/>
          </p:nvPr>
        </p:nvPicPr>
        <p:blipFill>
          <a:blip r:embed="rId2"/>
          <a:stretch>
            <a:fillRect/>
          </a:stretch>
        </p:blipFill>
        <p:spPr>
          <a:xfrm>
            <a:off x="5116945" y="415636"/>
            <a:ext cx="6825672" cy="6179128"/>
          </a:xfrm>
        </p:spPr>
      </p:pic>
    </p:spTree>
    <p:extLst>
      <p:ext uri="{BB962C8B-B14F-4D97-AF65-F5344CB8AC3E}">
        <p14:creationId xmlns:p14="http://schemas.microsoft.com/office/powerpoint/2010/main" val="190147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92365"/>
            <a:ext cx="8596668" cy="840508"/>
          </a:xfrm>
        </p:spPr>
        <p:txBody>
          <a:bodyPr>
            <a:normAutofit fontScale="90000"/>
          </a:bodyPr>
          <a:lstStyle/>
          <a:p>
            <a:pPr algn="ct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 Potential</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47782" y="932872"/>
            <a:ext cx="6179127" cy="5624945"/>
          </a:xfrm>
        </p:spPr>
        <p:txBody>
          <a:bodyPr/>
          <a:lstStyle/>
          <a:p>
            <a:pPr algn="l"/>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We are currently experiencing a lack of technicians like the entire automotive industry. </a:t>
            </a:r>
          </a:p>
          <a:p>
            <a:r>
              <a:rPr lang="en-US" sz="1800" b="0" i="0" u="none" strike="noStrike" baseline="0" dirty="0">
                <a:solidFill>
                  <a:srgbClr val="221E1F"/>
                </a:solidFill>
                <a:latin typeface="Calibri" panose="020F0502020204030204" pitchFamily="34" charset="0"/>
              </a:rPr>
              <a:t>Our goal is to have 26 to 27 technicians in our facilities.</a:t>
            </a:r>
          </a:p>
          <a:p>
            <a:r>
              <a:rPr lang="en-US" sz="1800" b="0" i="0" u="none" strike="noStrike" baseline="0" dirty="0">
                <a:solidFill>
                  <a:srgbClr val="221E1F"/>
                </a:solidFill>
                <a:latin typeface="Calibri" panose="020F0502020204030204" pitchFamily="34" charset="0"/>
              </a:rPr>
              <a:t>With the production potential of the workshop of $926,725 where we are only obtaining 19.31% utilization, we entered into an agreement with Mech Tech (vocational mechanics school) to be a practice workshop for their students and to be a potential place of work for these students once they graduate.</a:t>
            </a:r>
          </a:p>
          <a:p>
            <a:r>
              <a:rPr lang="en-US" sz="1800" b="0" i="0" u="none" strike="noStrike" baseline="0" dirty="0">
                <a:solidFill>
                  <a:srgbClr val="221E1F"/>
                </a:solidFill>
                <a:latin typeface="Calibri" panose="020F0502020204030204" pitchFamily="34" charset="0"/>
              </a:rPr>
              <a:t>We are currently implementing a “be a Shadow” program among students with our Master Technicians.</a:t>
            </a:r>
          </a:p>
          <a:p>
            <a:r>
              <a:rPr lang="en-US" sz="1800" b="0" i="0" u="none" strike="noStrike" baseline="0" dirty="0">
                <a:solidFill>
                  <a:srgbClr val="221E1F"/>
                </a:solidFill>
                <a:latin typeface="Calibri" panose="020F0502020204030204" pitchFamily="34" charset="0"/>
              </a:rPr>
              <a:t> </a:t>
            </a:r>
          </a:p>
          <a:p>
            <a:endParaRPr lang="en-US" dirty="0"/>
          </a:p>
        </p:txBody>
      </p:sp>
      <p:pic>
        <p:nvPicPr>
          <p:cNvPr id="8" name="Content Placeholder 7">
            <a:extLst>
              <a:ext uri="{FF2B5EF4-FFF2-40B4-BE49-F238E27FC236}">
                <a16:creationId xmlns:a16="http://schemas.microsoft.com/office/drawing/2014/main" id="{0C3E8806-BDD6-3C1F-4690-C33CF5F967E9}"/>
              </a:ext>
            </a:extLst>
          </p:cNvPr>
          <p:cNvPicPr>
            <a:picLocks noGrp="1" noChangeAspect="1"/>
          </p:cNvPicPr>
          <p:nvPr>
            <p:ph sz="half" idx="2"/>
          </p:nvPr>
        </p:nvPicPr>
        <p:blipFill>
          <a:blip r:embed="rId2"/>
          <a:stretch>
            <a:fillRect/>
          </a:stretch>
        </p:blipFill>
        <p:spPr>
          <a:xfrm>
            <a:off x="6807537" y="1089891"/>
            <a:ext cx="4313045" cy="4839854"/>
          </a:xfrm>
        </p:spPr>
      </p:pic>
    </p:spTree>
    <p:extLst>
      <p:ext uri="{BB962C8B-B14F-4D97-AF65-F5344CB8AC3E}">
        <p14:creationId xmlns:p14="http://schemas.microsoft.com/office/powerpoint/2010/main" val="3333452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77334" y="101600"/>
            <a:ext cx="8596668" cy="714374"/>
          </a:xfrm>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203200" y="2041237"/>
            <a:ext cx="4658169" cy="2586182"/>
          </a:xfrm>
        </p:spPr>
        <p:txBody>
          <a:bodyPr/>
          <a:lstStyle/>
          <a:p>
            <a:r>
              <a:rPr lang="en-US" dirty="0"/>
              <a:t>This analysis compares our dealer's repair orders with the benchmarks set by the National Automobile Dealers Association (NADA). The comparison provides insights into areas where our performance aligns with or deviates from industry standards, highlighting opportunities for improvement.</a:t>
            </a:r>
          </a:p>
        </p:txBody>
      </p:sp>
      <p:pic>
        <p:nvPicPr>
          <p:cNvPr id="9" name="Content Placeholder 8">
            <a:extLst>
              <a:ext uri="{FF2B5EF4-FFF2-40B4-BE49-F238E27FC236}">
                <a16:creationId xmlns:a16="http://schemas.microsoft.com/office/drawing/2014/main" id="{379D940F-AE3C-23CD-B00F-C8523D35D6BD}"/>
              </a:ext>
            </a:extLst>
          </p:cNvPr>
          <p:cNvPicPr>
            <a:picLocks noGrp="1" noChangeAspect="1"/>
          </p:cNvPicPr>
          <p:nvPr>
            <p:ph sz="half" idx="2"/>
          </p:nvPr>
        </p:nvPicPr>
        <p:blipFill>
          <a:blip r:embed="rId2"/>
          <a:stretch>
            <a:fillRect/>
          </a:stretch>
        </p:blipFill>
        <p:spPr>
          <a:xfrm>
            <a:off x="6014553" y="279400"/>
            <a:ext cx="5660211" cy="6299199"/>
          </a:xfrm>
        </p:spPr>
      </p:pic>
    </p:spTree>
    <p:extLst>
      <p:ext uri="{BB962C8B-B14F-4D97-AF65-F5344CB8AC3E}">
        <p14:creationId xmlns:p14="http://schemas.microsoft.com/office/powerpoint/2010/main" val="28506467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77334" y="101600"/>
            <a:ext cx="8596668" cy="714374"/>
          </a:xfrm>
        </p:spPr>
        <p:txBody>
          <a:bodyPr/>
          <a:lstStyle/>
          <a:p>
            <a:r>
              <a:rPr lang="en-US" dirty="0">
                <a:solidFill>
                  <a:schemeClr val="tx1"/>
                </a:solidFill>
              </a:rPr>
              <a:t>Repair order analysis Cont’d…</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203200" y="903719"/>
            <a:ext cx="4658169" cy="5852681"/>
          </a:xfrm>
        </p:spPr>
        <p:txBody>
          <a:bodyPr/>
          <a:lstStyle/>
          <a:p>
            <a:r>
              <a:rPr lang="en-US" dirty="0"/>
              <a:t>Our </a:t>
            </a:r>
            <a:r>
              <a:rPr lang="en-US" b="1" dirty="0"/>
              <a:t>effective labor rate </a:t>
            </a:r>
            <a:r>
              <a:rPr lang="en-US" dirty="0"/>
              <a:t>is $8 higher than the NADA benchmark, indicating strong pricing power and possibly higher customer value perception. This positive variance suggests efficient labor management and pricing strategy.</a:t>
            </a:r>
          </a:p>
          <a:p>
            <a:r>
              <a:rPr lang="en-US" dirty="0"/>
              <a:t>Our </a:t>
            </a:r>
            <a:r>
              <a:rPr lang="en-US" b="1" dirty="0"/>
              <a:t>labor cost </a:t>
            </a:r>
            <a:r>
              <a:rPr lang="en-US" dirty="0"/>
              <a:t>is significantly lower than the NADA benchmark by 5.39% percentage points. This indicates efficient labor cost management, contributing positively to our profitability.</a:t>
            </a:r>
          </a:p>
          <a:p>
            <a:r>
              <a:rPr lang="en-US" dirty="0"/>
              <a:t>Our percentage of </a:t>
            </a:r>
            <a:r>
              <a:rPr lang="en-US" b="1" dirty="0"/>
              <a:t>Competitive and Maintenance</a:t>
            </a:r>
            <a:r>
              <a:rPr lang="en-US" dirty="0"/>
              <a:t> jobs is 18% percentage points below the NADA benchmark. This suggests that we may not be capturing enough routine maintenance work, which is generally more predictable and can drive customer loyalty and regular business.</a:t>
            </a:r>
          </a:p>
          <a:p>
            <a:endParaRPr lang="en-US" dirty="0"/>
          </a:p>
        </p:txBody>
      </p:sp>
      <p:sp>
        <p:nvSpPr>
          <p:cNvPr id="5" name="Content Placeholder 4">
            <a:extLst>
              <a:ext uri="{FF2B5EF4-FFF2-40B4-BE49-F238E27FC236}">
                <a16:creationId xmlns:a16="http://schemas.microsoft.com/office/drawing/2014/main" id="{6568DE27-3BEF-05DE-A268-3633F908DDDA}"/>
              </a:ext>
            </a:extLst>
          </p:cNvPr>
          <p:cNvSpPr>
            <a:spLocks noGrp="1"/>
          </p:cNvSpPr>
          <p:nvPr>
            <p:ph sz="half" idx="2"/>
          </p:nvPr>
        </p:nvSpPr>
        <p:spPr>
          <a:xfrm>
            <a:off x="6031344" y="471055"/>
            <a:ext cx="4895274" cy="5852681"/>
          </a:xfrm>
        </p:spPr>
        <p:txBody>
          <a:bodyPr/>
          <a:lstStyle/>
          <a:p>
            <a:endParaRPr lang="en-US" dirty="0"/>
          </a:p>
          <a:p>
            <a:r>
              <a:rPr lang="en-US" dirty="0"/>
              <a:t>Our average </a:t>
            </a:r>
            <a:r>
              <a:rPr lang="en-US" b="1" dirty="0"/>
              <a:t>Hours per job </a:t>
            </a:r>
            <a:r>
              <a:rPr lang="en-US" dirty="0"/>
              <a:t>exceed the NADA benchmark range by 0.27 hours. This could imply more comprehensive or complex repairs being performed.</a:t>
            </a:r>
          </a:p>
          <a:p>
            <a:r>
              <a:rPr lang="en-US" dirty="0"/>
              <a:t>The higher percentage of </a:t>
            </a:r>
            <a:r>
              <a:rPr lang="en-US" b="1" dirty="0"/>
              <a:t>Repair jobs </a:t>
            </a:r>
            <a:r>
              <a:rPr lang="en-US" dirty="0"/>
              <a:t>(17% percentage points above the NADA benchmark) indicates a focus on more complex and higher-margin work. However, this also highlights a potential imbalance that might affect customer retention and service consistency.</a:t>
            </a:r>
          </a:p>
          <a:p>
            <a:r>
              <a:rPr lang="en-US" dirty="0"/>
              <a:t>A significantly higher percentage of </a:t>
            </a:r>
            <a:r>
              <a:rPr lang="en-US" b="1" dirty="0"/>
              <a:t>Single line jobs</a:t>
            </a:r>
            <a:r>
              <a:rPr lang="en-US" dirty="0"/>
              <a:t> (34 to 39% percentage points above the benchmark) suggests that many repair orders involve only one service. This could point to missed opportunities for additional sales and services during customer visits.</a:t>
            </a:r>
          </a:p>
          <a:p>
            <a:endParaRPr lang="es-PR" dirty="0"/>
          </a:p>
        </p:txBody>
      </p:sp>
    </p:spTree>
    <p:extLst>
      <p:ext uri="{BB962C8B-B14F-4D97-AF65-F5344CB8AC3E}">
        <p14:creationId xmlns:p14="http://schemas.microsoft.com/office/powerpoint/2010/main" val="4167117408"/>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2760</TotalTime>
  <Words>1823</Words>
  <Application>Microsoft Office PowerPoint</Application>
  <PresentationFormat>Widescreen</PresentationFormat>
  <Paragraphs>98</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Trebuchet MS</vt:lpstr>
      <vt:lpstr>Wingdings 3</vt:lpstr>
      <vt:lpstr>Facet</vt:lpstr>
      <vt:lpstr>Service Department Post Class Assignment</vt:lpstr>
      <vt:lpstr>   Marketing  </vt:lpstr>
      <vt:lpstr>   Marketing Cont’d…  </vt:lpstr>
      <vt:lpstr> Cost of Labor Analysis  </vt:lpstr>
      <vt:lpstr> Changes in Expense Structure    </vt:lpstr>
      <vt:lpstr> Productivity   </vt:lpstr>
      <vt:lpstr> Facility Potential   </vt:lpstr>
      <vt:lpstr>Repair order analysis</vt:lpstr>
      <vt:lpstr>Repair order analysis Cont’d…</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Abdel Guindin</cp:lastModifiedBy>
  <cp:revision>39</cp:revision>
  <dcterms:created xsi:type="dcterms:W3CDTF">2022-12-04T13:10:55Z</dcterms:created>
  <dcterms:modified xsi:type="dcterms:W3CDTF">2024-06-03T16:00:03Z</dcterms:modified>
</cp:coreProperties>
</file>