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0" d="100"/>
          <a:sy n="120" d="100"/>
        </p:scale>
        <p:origin x="23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Roy" userId="33825b89d604e6ac" providerId="LiveId" clId="{FA75E52D-1E28-40B6-8E43-4CDCDC8D64B8}"/>
    <pc:docChg chg="undo custSel modSld">
      <pc:chgData name="Kevin Roy" userId="33825b89d604e6ac" providerId="LiveId" clId="{FA75E52D-1E28-40B6-8E43-4CDCDC8D64B8}" dt="2024-06-07T21:00:10.912" v="1534" actId="20577"/>
      <pc:docMkLst>
        <pc:docMk/>
      </pc:docMkLst>
      <pc:sldChg chg="modSp">
        <pc:chgData name="Kevin Roy" userId="33825b89d604e6ac" providerId="LiveId" clId="{FA75E52D-1E28-40B6-8E43-4CDCDC8D64B8}" dt="2024-06-01T16:27:58.468" v="0"/>
        <pc:sldMkLst>
          <pc:docMk/>
          <pc:sldMk cId="407074056" sldId="256"/>
        </pc:sldMkLst>
        <pc:spChg chg="mod">
          <ac:chgData name="Kevin Roy" userId="33825b89d604e6ac" providerId="LiveId" clId="{FA75E52D-1E28-40B6-8E43-4CDCDC8D64B8}" dt="2024-06-01T16:27:58.468" v="0"/>
          <ac:spMkLst>
            <pc:docMk/>
            <pc:sldMk cId="407074056" sldId="256"/>
            <ac:spMk id="3" creationId="{3D24D94E-9ADE-FBA4-4E04-F5102B2316CA}"/>
          </ac:spMkLst>
        </pc:spChg>
      </pc:sldChg>
      <pc:sldChg chg="modSp mod">
        <pc:chgData name="Kevin Roy" userId="33825b89d604e6ac" providerId="LiveId" clId="{FA75E52D-1E28-40B6-8E43-4CDCDC8D64B8}" dt="2024-06-01T16:29:00.581" v="5" actId="20577"/>
        <pc:sldMkLst>
          <pc:docMk/>
          <pc:sldMk cId="3839221384" sldId="257"/>
        </pc:sldMkLst>
        <pc:spChg chg="mod">
          <ac:chgData name="Kevin Roy" userId="33825b89d604e6ac" providerId="LiveId" clId="{FA75E52D-1E28-40B6-8E43-4CDCDC8D64B8}" dt="2024-06-01T16:27:58.468" v="0"/>
          <ac:spMkLst>
            <pc:docMk/>
            <pc:sldMk cId="3839221384" sldId="257"/>
            <ac:spMk id="2" creationId="{103DC290-7A27-95C0-53A2-21B3816BBA33}"/>
          </ac:spMkLst>
        </pc:spChg>
        <pc:spChg chg="mod">
          <ac:chgData name="Kevin Roy" userId="33825b89d604e6ac" providerId="LiveId" clId="{FA75E52D-1E28-40B6-8E43-4CDCDC8D64B8}" dt="2024-06-01T16:29:00.581" v="5" actId="20577"/>
          <ac:spMkLst>
            <pc:docMk/>
            <pc:sldMk cId="3839221384" sldId="257"/>
            <ac:spMk id="3" creationId="{203A9D90-6288-FF85-A14B-EAAC61E0E9A8}"/>
          </ac:spMkLst>
        </pc:spChg>
      </pc:sldChg>
      <pc:sldChg chg="addSp delSp modSp mod">
        <pc:chgData name="Kevin Roy" userId="33825b89d604e6ac" providerId="LiveId" clId="{FA75E52D-1E28-40B6-8E43-4CDCDC8D64B8}" dt="2024-06-01T19:07:18.049" v="1486" actId="22"/>
        <pc:sldMkLst>
          <pc:docMk/>
          <pc:sldMk cId="4167117408" sldId="258"/>
        </pc:sldMkLst>
        <pc:spChg chg="mod">
          <ac:chgData name="Kevin Roy" userId="33825b89d604e6ac" providerId="LiveId" clId="{FA75E52D-1E28-40B6-8E43-4CDCDC8D64B8}" dt="2024-06-01T16:27:58.468" v="0"/>
          <ac:spMkLst>
            <pc:docMk/>
            <pc:sldMk cId="4167117408" sldId="258"/>
            <ac:spMk id="2" creationId="{5FFE6F10-0BA0-1313-9F7B-7EBE765BA7D5}"/>
          </ac:spMkLst>
        </pc:spChg>
        <pc:spChg chg="mod">
          <ac:chgData name="Kevin Roy" userId="33825b89d604e6ac" providerId="LiveId" clId="{FA75E52D-1E28-40B6-8E43-4CDCDC8D64B8}" dt="2024-06-01T16:27:58.468" v="0"/>
          <ac:spMkLst>
            <pc:docMk/>
            <pc:sldMk cId="4167117408" sldId="258"/>
            <ac:spMk id="3" creationId="{DC1AC215-6A1E-4C59-EFD0-D293BFB95537}"/>
          </ac:spMkLst>
        </pc:spChg>
        <pc:spChg chg="add del mod">
          <ac:chgData name="Kevin Roy" userId="33825b89d604e6ac" providerId="LiveId" clId="{FA75E52D-1E28-40B6-8E43-4CDCDC8D64B8}" dt="2024-06-01T19:07:18.049" v="1486" actId="22"/>
          <ac:spMkLst>
            <pc:docMk/>
            <pc:sldMk cId="4167117408" sldId="258"/>
            <ac:spMk id="5" creationId="{5993E431-6403-203B-1F80-71F5B72854EA}"/>
          </ac:spMkLst>
        </pc:spChg>
        <pc:picChg chg="del mod">
          <ac:chgData name="Kevin Roy" userId="33825b89d604e6ac" providerId="LiveId" clId="{FA75E52D-1E28-40B6-8E43-4CDCDC8D64B8}" dt="2024-06-01T19:07:04.215" v="1485" actId="478"/>
          <ac:picMkLst>
            <pc:docMk/>
            <pc:sldMk cId="4167117408" sldId="258"/>
            <ac:picMk id="6" creationId="{7D7FBF6D-1B6B-4091-9ABF-B967D33EAC3F}"/>
          </ac:picMkLst>
        </pc:picChg>
        <pc:picChg chg="add mod ord">
          <ac:chgData name="Kevin Roy" userId="33825b89d604e6ac" providerId="LiveId" clId="{FA75E52D-1E28-40B6-8E43-4CDCDC8D64B8}" dt="2024-06-01T19:07:18.049" v="1486" actId="22"/>
          <ac:picMkLst>
            <pc:docMk/>
            <pc:sldMk cId="4167117408" sldId="258"/>
            <ac:picMk id="8" creationId="{E6987D88-C610-DA14-992B-34CCF868B0E3}"/>
          </ac:picMkLst>
        </pc:picChg>
      </pc:sldChg>
      <pc:sldChg chg="modSp">
        <pc:chgData name="Kevin Roy" userId="33825b89d604e6ac" providerId="LiveId" clId="{FA75E52D-1E28-40B6-8E43-4CDCDC8D64B8}" dt="2024-06-01T16:27:58.468" v="0"/>
        <pc:sldMkLst>
          <pc:docMk/>
          <pc:sldMk cId="2924363353" sldId="259"/>
        </pc:sldMkLst>
        <pc:spChg chg="mod">
          <ac:chgData name="Kevin Roy" userId="33825b89d604e6ac" providerId="LiveId" clId="{FA75E52D-1E28-40B6-8E43-4CDCDC8D64B8}" dt="2024-06-01T16:27:58.468" v="0"/>
          <ac:spMkLst>
            <pc:docMk/>
            <pc:sldMk cId="2924363353" sldId="259"/>
            <ac:spMk id="2" creationId="{CCC0419E-50F3-1F2F-1B8E-FED52940944C}"/>
          </ac:spMkLst>
        </pc:spChg>
        <pc:spChg chg="mod">
          <ac:chgData name="Kevin Roy" userId="33825b89d604e6ac" providerId="LiveId" clId="{FA75E52D-1E28-40B6-8E43-4CDCDC8D64B8}" dt="2024-06-01T16:27:58.468" v="0"/>
          <ac:spMkLst>
            <pc:docMk/>
            <pc:sldMk cId="2924363353" sldId="259"/>
            <ac:spMk id="3" creationId="{0CC31931-4847-F763-D4D1-1433E7E0CE49}"/>
          </ac:spMkLst>
        </pc:spChg>
      </pc:sldChg>
      <pc:sldChg chg="modSp mod">
        <pc:chgData name="Kevin Roy" userId="33825b89d604e6ac" providerId="LiveId" clId="{FA75E52D-1E28-40B6-8E43-4CDCDC8D64B8}" dt="2024-06-01T16:29:31.745" v="15" actId="27636"/>
        <pc:sldMkLst>
          <pc:docMk/>
          <pc:sldMk cId="2417698126" sldId="262"/>
        </pc:sldMkLst>
        <pc:spChg chg="mod">
          <ac:chgData name="Kevin Roy" userId="33825b89d604e6ac" providerId="LiveId" clId="{FA75E52D-1E28-40B6-8E43-4CDCDC8D64B8}" dt="2024-06-01T16:27:58.468" v="0"/>
          <ac:spMkLst>
            <pc:docMk/>
            <pc:sldMk cId="2417698126" sldId="262"/>
            <ac:spMk id="2" creationId="{103DC290-7A27-95C0-53A2-21B3816BBA33}"/>
          </ac:spMkLst>
        </pc:spChg>
        <pc:spChg chg="mod">
          <ac:chgData name="Kevin Roy" userId="33825b89d604e6ac" providerId="LiveId" clId="{FA75E52D-1E28-40B6-8E43-4CDCDC8D64B8}" dt="2024-06-01T16:29:31.745" v="15" actId="27636"/>
          <ac:spMkLst>
            <pc:docMk/>
            <pc:sldMk cId="2417698126" sldId="262"/>
            <ac:spMk id="3" creationId="{203A9D90-6288-FF85-A14B-EAAC61E0E9A8}"/>
          </ac:spMkLst>
        </pc:spChg>
      </pc:sldChg>
      <pc:sldChg chg="modSp mod">
        <pc:chgData name="Kevin Roy" userId="33825b89d604e6ac" providerId="LiveId" clId="{FA75E52D-1E28-40B6-8E43-4CDCDC8D64B8}" dt="2024-06-01T16:30:10.373" v="26" actId="20577"/>
        <pc:sldMkLst>
          <pc:docMk/>
          <pc:sldMk cId="3912869560" sldId="263"/>
        </pc:sldMkLst>
        <pc:spChg chg="mod">
          <ac:chgData name="Kevin Roy" userId="33825b89d604e6ac" providerId="LiveId" clId="{FA75E52D-1E28-40B6-8E43-4CDCDC8D64B8}" dt="2024-06-01T16:27:58.468" v="0"/>
          <ac:spMkLst>
            <pc:docMk/>
            <pc:sldMk cId="3912869560" sldId="263"/>
            <ac:spMk id="2" creationId="{103DC290-7A27-95C0-53A2-21B3816BBA33}"/>
          </ac:spMkLst>
        </pc:spChg>
        <pc:spChg chg="mod">
          <ac:chgData name="Kevin Roy" userId="33825b89d604e6ac" providerId="LiveId" clId="{FA75E52D-1E28-40B6-8E43-4CDCDC8D64B8}" dt="2024-06-01T16:30:10.373" v="26" actId="20577"/>
          <ac:spMkLst>
            <pc:docMk/>
            <pc:sldMk cId="3912869560" sldId="263"/>
            <ac:spMk id="3" creationId="{203A9D90-6288-FF85-A14B-EAAC61E0E9A8}"/>
          </ac:spMkLst>
        </pc:spChg>
      </pc:sldChg>
      <pc:sldChg chg="modSp mod">
        <pc:chgData name="Kevin Roy" userId="33825b89d604e6ac" providerId="LiveId" clId="{FA75E52D-1E28-40B6-8E43-4CDCDC8D64B8}" dt="2024-06-01T16:30:28.195" v="29"/>
        <pc:sldMkLst>
          <pc:docMk/>
          <pc:sldMk cId="627664966" sldId="264"/>
        </pc:sldMkLst>
        <pc:spChg chg="mod">
          <ac:chgData name="Kevin Roy" userId="33825b89d604e6ac" providerId="LiveId" clId="{FA75E52D-1E28-40B6-8E43-4CDCDC8D64B8}" dt="2024-06-01T16:27:58.468" v="0"/>
          <ac:spMkLst>
            <pc:docMk/>
            <pc:sldMk cId="627664966" sldId="264"/>
            <ac:spMk id="2" creationId="{103DC290-7A27-95C0-53A2-21B3816BBA33}"/>
          </ac:spMkLst>
        </pc:spChg>
        <pc:spChg chg="mod">
          <ac:chgData name="Kevin Roy" userId="33825b89d604e6ac" providerId="LiveId" clId="{FA75E52D-1E28-40B6-8E43-4CDCDC8D64B8}" dt="2024-06-01T16:30:28.195" v="29"/>
          <ac:spMkLst>
            <pc:docMk/>
            <pc:sldMk cId="627664966" sldId="264"/>
            <ac:spMk id="3" creationId="{203A9D90-6288-FF85-A14B-EAAC61E0E9A8}"/>
          </ac:spMkLst>
        </pc:spChg>
      </pc:sldChg>
      <pc:sldChg chg="modSp mod">
        <pc:chgData name="Kevin Roy" userId="33825b89d604e6ac" providerId="LiveId" clId="{FA75E52D-1E28-40B6-8E43-4CDCDC8D64B8}" dt="2024-06-01T16:44:58.632" v="1472" actId="20577"/>
        <pc:sldMkLst>
          <pc:docMk/>
          <pc:sldMk cId="3985272254" sldId="265"/>
        </pc:sldMkLst>
        <pc:spChg chg="mod">
          <ac:chgData name="Kevin Roy" userId="33825b89d604e6ac" providerId="LiveId" clId="{FA75E52D-1E28-40B6-8E43-4CDCDC8D64B8}" dt="2024-06-01T16:27:58.468" v="0"/>
          <ac:spMkLst>
            <pc:docMk/>
            <pc:sldMk cId="3985272254" sldId="265"/>
            <ac:spMk id="2" creationId="{103DC290-7A27-95C0-53A2-21B3816BBA33}"/>
          </ac:spMkLst>
        </pc:spChg>
        <pc:spChg chg="mod">
          <ac:chgData name="Kevin Roy" userId="33825b89d604e6ac" providerId="LiveId" clId="{FA75E52D-1E28-40B6-8E43-4CDCDC8D64B8}" dt="2024-06-01T16:44:58.632" v="1472" actId="20577"/>
          <ac:spMkLst>
            <pc:docMk/>
            <pc:sldMk cId="3985272254" sldId="265"/>
            <ac:spMk id="3" creationId="{203A9D90-6288-FF85-A14B-EAAC61E0E9A8}"/>
          </ac:spMkLst>
        </pc:spChg>
      </pc:sldChg>
      <pc:sldChg chg="modSp">
        <pc:chgData name="Kevin Roy" userId="33825b89d604e6ac" providerId="LiveId" clId="{FA75E52D-1E28-40B6-8E43-4CDCDC8D64B8}" dt="2024-06-01T16:27:58.468" v="0"/>
        <pc:sldMkLst>
          <pc:docMk/>
          <pc:sldMk cId="4226099158" sldId="266"/>
        </pc:sldMkLst>
        <pc:spChg chg="mod">
          <ac:chgData name="Kevin Roy" userId="33825b89d604e6ac" providerId="LiveId" clId="{FA75E52D-1E28-40B6-8E43-4CDCDC8D64B8}" dt="2024-06-01T16:27:58.468" v="0"/>
          <ac:spMkLst>
            <pc:docMk/>
            <pc:sldMk cId="4226099158" sldId="266"/>
            <ac:spMk id="2" creationId="{103DC290-7A27-95C0-53A2-21B3816BBA33}"/>
          </ac:spMkLst>
        </pc:spChg>
        <pc:spChg chg="mod">
          <ac:chgData name="Kevin Roy" userId="33825b89d604e6ac" providerId="LiveId" clId="{FA75E52D-1E28-40B6-8E43-4CDCDC8D64B8}" dt="2024-06-01T16:27:58.468" v="0"/>
          <ac:spMkLst>
            <pc:docMk/>
            <pc:sldMk cId="4226099158" sldId="266"/>
            <ac:spMk id="3" creationId="{203A9D90-6288-FF85-A14B-EAAC61E0E9A8}"/>
          </ac:spMkLst>
        </pc:spChg>
      </pc:sldChg>
      <pc:sldChg chg="modSp">
        <pc:chgData name="Kevin Roy" userId="33825b89d604e6ac" providerId="LiveId" clId="{FA75E52D-1E28-40B6-8E43-4CDCDC8D64B8}" dt="2024-06-01T16:27:58.468" v="0"/>
        <pc:sldMkLst>
          <pc:docMk/>
          <pc:sldMk cId="850427537" sldId="267"/>
        </pc:sldMkLst>
        <pc:spChg chg="mod">
          <ac:chgData name="Kevin Roy" userId="33825b89d604e6ac" providerId="LiveId" clId="{FA75E52D-1E28-40B6-8E43-4CDCDC8D64B8}" dt="2024-06-01T16:27:58.468" v="0"/>
          <ac:spMkLst>
            <pc:docMk/>
            <pc:sldMk cId="850427537" sldId="267"/>
            <ac:spMk id="2" creationId="{103DC290-7A27-95C0-53A2-21B3816BBA33}"/>
          </ac:spMkLst>
        </pc:spChg>
        <pc:spChg chg="mod">
          <ac:chgData name="Kevin Roy" userId="33825b89d604e6ac" providerId="LiveId" clId="{FA75E52D-1E28-40B6-8E43-4CDCDC8D64B8}" dt="2024-06-01T16:27:58.468" v="0"/>
          <ac:spMkLst>
            <pc:docMk/>
            <pc:sldMk cId="850427537" sldId="267"/>
            <ac:spMk id="3" creationId="{203A9D90-6288-FF85-A14B-EAAC61E0E9A8}"/>
          </ac:spMkLst>
        </pc:spChg>
      </pc:sldChg>
      <pc:sldChg chg="modSp mod">
        <pc:chgData name="Kevin Roy" userId="33825b89d604e6ac" providerId="LiveId" clId="{FA75E52D-1E28-40B6-8E43-4CDCDC8D64B8}" dt="2024-06-07T20:59:01.075" v="1527" actId="20577"/>
        <pc:sldMkLst>
          <pc:docMk/>
          <pc:sldMk cId="3364109993" sldId="268"/>
        </pc:sldMkLst>
        <pc:spChg chg="mod">
          <ac:chgData name="Kevin Roy" userId="33825b89d604e6ac" providerId="LiveId" clId="{FA75E52D-1E28-40B6-8E43-4CDCDC8D64B8}" dt="2024-06-01T16:27:58.468" v="0"/>
          <ac:spMkLst>
            <pc:docMk/>
            <pc:sldMk cId="3364109993" sldId="268"/>
            <ac:spMk id="2" creationId="{103DC290-7A27-95C0-53A2-21B3816BBA33}"/>
          </ac:spMkLst>
        </pc:spChg>
        <pc:graphicFrameChg chg="modGraphic">
          <ac:chgData name="Kevin Roy" userId="33825b89d604e6ac" providerId="LiveId" clId="{FA75E52D-1E28-40B6-8E43-4CDCDC8D64B8}" dt="2024-06-07T20:59:01.075" v="1527" actId="20577"/>
          <ac:graphicFrameMkLst>
            <pc:docMk/>
            <pc:sldMk cId="3364109993" sldId="268"/>
            <ac:graphicFrameMk id="4" creationId="{BC8B6778-11BB-9A9A-F0BF-8949F85F8237}"/>
          </ac:graphicFrameMkLst>
        </pc:graphicFrameChg>
      </pc:sldChg>
      <pc:sldChg chg="modSp">
        <pc:chgData name="Kevin Roy" userId="33825b89d604e6ac" providerId="LiveId" clId="{FA75E52D-1E28-40B6-8E43-4CDCDC8D64B8}" dt="2024-06-01T16:27:58.468" v="0"/>
        <pc:sldMkLst>
          <pc:docMk/>
          <pc:sldMk cId="3799370086" sldId="269"/>
        </pc:sldMkLst>
        <pc:spChg chg="mod">
          <ac:chgData name="Kevin Roy" userId="33825b89d604e6ac" providerId="LiveId" clId="{FA75E52D-1E28-40B6-8E43-4CDCDC8D64B8}" dt="2024-06-01T16:27:58.468" v="0"/>
          <ac:spMkLst>
            <pc:docMk/>
            <pc:sldMk cId="3799370086" sldId="269"/>
            <ac:spMk id="2" creationId="{103DC290-7A27-95C0-53A2-21B3816BBA33}"/>
          </ac:spMkLst>
        </pc:spChg>
        <pc:spChg chg="mod">
          <ac:chgData name="Kevin Roy" userId="33825b89d604e6ac" providerId="LiveId" clId="{FA75E52D-1E28-40B6-8E43-4CDCDC8D64B8}" dt="2024-06-01T16:27:58.468" v="0"/>
          <ac:spMkLst>
            <pc:docMk/>
            <pc:sldMk cId="3799370086" sldId="269"/>
            <ac:spMk id="3" creationId="{203A9D90-6288-FF85-A14B-EAAC61E0E9A8}"/>
          </ac:spMkLst>
        </pc:spChg>
      </pc:sldChg>
      <pc:sldChg chg="addSp delSp modSp mod">
        <pc:chgData name="Kevin Roy" userId="33825b89d604e6ac" providerId="LiveId" clId="{FA75E52D-1E28-40B6-8E43-4CDCDC8D64B8}" dt="2024-06-01T19:01:07.429" v="1476" actId="22"/>
        <pc:sldMkLst>
          <pc:docMk/>
          <pc:sldMk cId="3887641486" sldId="270"/>
        </pc:sldMkLst>
        <pc:spChg chg="mod">
          <ac:chgData name="Kevin Roy" userId="33825b89d604e6ac" providerId="LiveId" clId="{FA75E52D-1E28-40B6-8E43-4CDCDC8D64B8}" dt="2024-06-01T16:27:58.468" v="0"/>
          <ac:spMkLst>
            <pc:docMk/>
            <pc:sldMk cId="3887641486" sldId="270"/>
            <ac:spMk id="2" creationId="{CCC0419E-50F3-1F2F-1B8E-FED52940944C}"/>
          </ac:spMkLst>
        </pc:spChg>
        <pc:spChg chg="add del mod">
          <ac:chgData name="Kevin Roy" userId="33825b89d604e6ac" providerId="LiveId" clId="{FA75E52D-1E28-40B6-8E43-4CDCDC8D64B8}" dt="2024-06-01T19:01:07.429" v="1476" actId="22"/>
          <ac:spMkLst>
            <pc:docMk/>
            <pc:sldMk cId="3887641486" sldId="270"/>
            <ac:spMk id="5" creationId="{D2A48F2D-4BA4-22B1-A6F7-445199A8ED57}"/>
          </ac:spMkLst>
        </pc:spChg>
        <pc:graphicFrameChg chg="add mod">
          <ac:chgData name="Kevin Roy" userId="33825b89d604e6ac" providerId="LiveId" clId="{FA75E52D-1E28-40B6-8E43-4CDCDC8D64B8}" dt="2024-06-01T18:59:42.806" v="1475"/>
          <ac:graphicFrameMkLst>
            <pc:docMk/>
            <pc:sldMk cId="3887641486" sldId="270"/>
            <ac:graphicFrameMk id="6" creationId="{11A8D9D4-AF3A-97FC-0E43-38D408AAF138}"/>
          </ac:graphicFrameMkLst>
        </pc:graphicFrameChg>
        <pc:picChg chg="add mod ord">
          <ac:chgData name="Kevin Roy" userId="33825b89d604e6ac" providerId="LiveId" clId="{FA75E52D-1E28-40B6-8E43-4CDCDC8D64B8}" dt="2024-06-01T19:01:07.429" v="1476" actId="22"/>
          <ac:picMkLst>
            <pc:docMk/>
            <pc:sldMk cId="3887641486" sldId="270"/>
            <ac:picMk id="8" creationId="{78EF3FCF-D793-1A5B-8466-8DA46519F4EB}"/>
          </ac:picMkLst>
        </pc:picChg>
        <pc:picChg chg="del">
          <ac:chgData name="Kevin Roy" userId="33825b89d604e6ac" providerId="LiveId" clId="{FA75E52D-1E28-40B6-8E43-4CDCDC8D64B8}" dt="2024-06-01T18:58:31.180" v="1473" actId="21"/>
          <ac:picMkLst>
            <pc:docMk/>
            <pc:sldMk cId="3887641486" sldId="270"/>
            <ac:picMk id="10" creationId="{C3022619-ABD1-BF3C-F7D9-E56C642C5D22}"/>
          </ac:picMkLst>
        </pc:picChg>
      </pc:sldChg>
      <pc:sldChg chg="addSp delSp modSp mod">
        <pc:chgData name="Kevin Roy" userId="33825b89d604e6ac" providerId="LiveId" clId="{FA75E52D-1E28-40B6-8E43-4CDCDC8D64B8}" dt="2024-06-01T19:01:48.119" v="1478" actId="22"/>
        <pc:sldMkLst>
          <pc:docMk/>
          <pc:sldMk cId="1306592365" sldId="271"/>
        </pc:sldMkLst>
        <pc:spChg chg="mod">
          <ac:chgData name="Kevin Roy" userId="33825b89d604e6ac" providerId="LiveId" clId="{FA75E52D-1E28-40B6-8E43-4CDCDC8D64B8}" dt="2024-06-01T16:27:58.468" v="0"/>
          <ac:spMkLst>
            <pc:docMk/>
            <pc:sldMk cId="1306592365" sldId="271"/>
            <ac:spMk id="2" creationId="{CCC0419E-50F3-1F2F-1B8E-FED52940944C}"/>
          </ac:spMkLst>
        </pc:spChg>
        <pc:spChg chg="mod">
          <ac:chgData name="Kevin Roy" userId="33825b89d604e6ac" providerId="LiveId" clId="{FA75E52D-1E28-40B6-8E43-4CDCDC8D64B8}" dt="2024-06-01T16:27:58.468" v="0"/>
          <ac:spMkLst>
            <pc:docMk/>
            <pc:sldMk cId="1306592365" sldId="271"/>
            <ac:spMk id="3" creationId="{0CC31931-4847-F763-D4D1-1433E7E0CE49}"/>
          </ac:spMkLst>
        </pc:spChg>
        <pc:spChg chg="add del mod">
          <ac:chgData name="Kevin Roy" userId="33825b89d604e6ac" providerId="LiveId" clId="{FA75E52D-1E28-40B6-8E43-4CDCDC8D64B8}" dt="2024-06-01T19:01:48.119" v="1478" actId="22"/>
          <ac:spMkLst>
            <pc:docMk/>
            <pc:sldMk cId="1306592365" sldId="271"/>
            <ac:spMk id="5" creationId="{76978205-0197-62C2-FCE5-8879774DA336}"/>
          </ac:spMkLst>
        </pc:spChg>
        <pc:picChg chg="del mod">
          <ac:chgData name="Kevin Roy" userId="33825b89d604e6ac" providerId="LiveId" clId="{FA75E52D-1E28-40B6-8E43-4CDCDC8D64B8}" dt="2024-06-01T19:01:28.246" v="1477" actId="21"/>
          <ac:picMkLst>
            <pc:docMk/>
            <pc:sldMk cId="1306592365" sldId="271"/>
            <ac:picMk id="6" creationId="{C2A3775D-51A5-D12F-8A3D-32A5B63F1D82}"/>
          </ac:picMkLst>
        </pc:picChg>
        <pc:picChg chg="add mod ord">
          <ac:chgData name="Kevin Roy" userId="33825b89d604e6ac" providerId="LiveId" clId="{FA75E52D-1E28-40B6-8E43-4CDCDC8D64B8}" dt="2024-06-01T19:01:48.119" v="1478" actId="22"/>
          <ac:picMkLst>
            <pc:docMk/>
            <pc:sldMk cId="1306592365" sldId="271"/>
            <ac:picMk id="8" creationId="{0538876B-C798-0B74-5144-E6BF0CA98757}"/>
          </ac:picMkLst>
        </pc:picChg>
      </pc:sldChg>
      <pc:sldChg chg="addSp delSp modSp mod">
        <pc:chgData name="Kevin Roy" userId="33825b89d604e6ac" providerId="LiveId" clId="{FA75E52D-1E28-40B6-8E43-4CDCDC8D64B8}" dt="2024-06-07T21:00:10.912" v="1534" actId="20577"/>
        <pc:sldMkLst>
          <pc:docMk/>
          <pc:sldMk cId="1901477980" sldId="272"/>
        </pc:sldMkLst>
        <pc:spChg chg="mod">
          <ac:chgData name="Kevin Roy" userId="33825b89d604e6ac" providerId="LiveId" clId="{FA75E52D-1E28-40B6-8E43-4CDCDC8D64B8}" dt="2024-06-01T16:27:58.468" v="0"/>
          <ac:spMkLst>
            <pc:docMk/>
            <pc:sldMk cId="1901477980" sldId="272"/>
            <ac:spMk id="2" creationId="{CCC0419E-50F3-1F2F-1B8E-FED52940944C}"/>
          </ac:spMkLst>
        </pc:spChg>
        <pc:spChg chg="mod">
          <ac:chgData name="Kevin Roy" userId="33825b89d604e6ac" providerId="LiveId" clId="{FA75E52D-1E28-40B6-8E43-4CDCDC8D64B8}" dt="2024-06-07T21:00:10.912" v="1534" actId="20577"/>
          <ac:spMkLst>
            <pc:docMk/>
            <pc:sldMk cId="1901477980" sldId="272"/>
            <ac:spMk id="3" creationId="{0CC31931-4847-F763-D4D1-1433E7E0CE49}"/>
          </ac:spMkLst>
        </pc:spChg>
        <pc:spChg chg="add del mod">
          <ac:chgData name="Kevin Roy" userId="33825b89d604e6ac" providerId="LiveId" clId="{FA75E52D-1E28-40B6-8E43-4CDCDC8D64B8}" dt="2024-06-01T19:02:37.595" v="1480" actId="22"/>
          <ac:spMkLst>
            <pc:docMk/>
            <pc:sldMk cId="1901477980" sldId="272"/>
            <ac:spMk id="5" creationId="{55F37E3E-5FDE-AFB1-A314-CEDAB0B86DBC}"/>
          </ac:spMkLst>
        </pc:spChg>
        <pc:picChg chg="del">
          <ac:chgData name="Kevin Roy" userId="33825b89d604e6ac" providerId="LiveId" clId="{FA75E52D-1E28-40B6-8E43-4CDCDC8D64B8}" dt="2024-06-01T19:01:53.813" v="1479" actId="478"/>
          <ac:picMkLst>
            <pc:docMk/>
            <pc:sldMk cId="1901477980" sldId="272"/>
            <ac:picMk id="6" creationId="{D4C80DC3-BDC2-5C76-B2D1-6B01142DEC0F}"/>
          </ac:picMkLst>
        </pc:picChg>
        <pc:picChg chg="add mod ord">
          <ac:chgData name="Kevin Roy" userId="33825b89d604e6ac" providerId="LiveId" clId="{FA75E52D-1E28-40B6-8E43-4CDCDC8D64B8}" dt="2024-06-01T19:02:37.595" v="1480" actId="22"/>
          <ac:picMkLst>
            <pc:docMk/>
            <pc:sldMk cId="1901477980" sldId="272"/>
            <ac:picMk id="8" creationId="{336474AA-0144-A7BE-168A-FBEED980B2C1}"/>
          </ac:picMkLst>
        </pc:picChg>
      </pc:sldChg>
      <pc:sldChg chg="addSp delSp modSp mod">
        <pc:chgData name="Kevin Roy" userId="33825b89d604e6ac" providerId="LiveId" clId="{FA75E52D-1E28-40B6-8E43-4CDCDC8D64B8}" dt="2024-06-01T19:06:00.594" v="1484" actId="22"/>
        <pc:sldMkLst>
          <pc:docMk/>
          <pc:sldMk cId="3333452679" sldId="273"/>
        </pc:sldMkLst>
        <pc:spChg chg="mod">
          <ac:chgData name="Kevin Roy" userId="33825b89d604e6ac" providerId="LiveId" clId="{FA75E52D-1E28-40B6-8E43-4CDCDC8D64B8}" dt="2024-06-01T16:27:58.468" v="0"/>
          <ac:spMkLst>
            <pc:docMk/>
            <pc:sldMk cId="3333452679" sldId="273"/>
            <ac:spMk id="2" creationId="{CCC0419E-50F3-1F2F-1B8E-FED52940944C}"/>
          </ac:spMkLst>
        </pc:spChg>
        <pc:spChg chg="mod">
          <ac:chgData name="Kevin Roy" userId="33825b89d604e6ac" providerId="LiveId" clId="{FA75E52D-1E28-40B6-8E43-4CDCDC8D64B8}" dt="2024-06-01T16:27:58.468" v="0"/>
          <ac:spMkLst>
            <pc:docMk/>
            <pc:sldMk cId="3333452679" sldId="273"/>
            <ac:spMk id="3" creationId="{0CC31931-4847-F763-D4D1-1433E7E0CE49}"/>
          </ac:spMkLst>
        </pc:spChg>
        <pc:spChg chg="add del mod">
          <ac:chgData name="Kevin Roy" userId="33825b89d604e6ac" providerId="LiveId" clId="{FA75E52D-1E28-40B6-8E43-4CDCDC8D64B8}" dt="2024-06-01T19:06:00.594" v="1484" actId="22"/>
          <ac:spMkLst>
            <pc:docMk/>
            <pc:sldMk cId="3333452679" sldId="273"/>
            <ac:spMk id="8" creationId="{B7078902-38CF-3F7F-213E-63B8AF17F0EE}"/>
          </ac:spMkLst>
        </pc:spChg>
        <pc:picChg chg="add del">
          <ac:chgData name="Kevin Roy" userId="33825b89d604e6ac" providerId="LiveId" clId="{FA75E52D-1E28-40B6-8E43-4CDCDC8D64B8}" dt="2024-06-01T19:05:57.085" v="1482" actId="22"/>
          <ac:picMkLst>
            <pc:docMk/>
            <pc:sldMk cId="3333452679" sldId="273"/>
            <ac:picMk id="5" creationId="{222C3E4B-F324-46DD-44F7-F74134868435}"/>
          </ac:picMkLst>
        </pc:picChg>
        <pc:picChg chg="del mod">
          <ac:chgData name="Kevin Roy" userId="33825b89d604e6ac" providerId="LiveId" clId="{FA75E52D-1E28-40B6-8E43-4CDCDC8D64B8}" dt="2024-06-01T19:05:58.744" v="1483" actId="478"/>
          <ac:picMkLst>
            <pc:docMk/>
            <pc:sldMk cId="3333452679" sldId="273"/>
            <ac:picMk id="6" creationId="{681EB027-545B-A4F6-0B0F-100EA5E6CAB4}"/>
          </ac:picMkLst>
        </pc:picChg>
        <pc:picChg chg="add mod ord">
          <ac:chgData name="Kevin Roy" userId="33825b89d604e6ac" providerId="LiveId" clId="{FA75E52D-1E28-40B6-8E43-4CDCDC8D64B8}" dt="2024-06-01T19:06:00.594" v="1484" actId="22"/>
          <ac:picMkLst>
            <pc:docMk/>
            <pc:sldMk cId="3333452679" sldId="273"/>
            <ac:picMk id="10" creationId="{C8F44622-99E2-0D71-B2A9-0344EEF9C415}"/>
          </ac:picMkLst>
        </pc:pic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0810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5495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41195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892517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66170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79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848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596436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B61BEF0D-F0BB-DE4B-95CE-6DB70DBA9567}" type="datetimeFigureOut">
              <a:rPr lang="en-US" smtClean="0"/>
              <a:pPr/>
              <a:t>6/7/2024</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6451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378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10957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522078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34380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3827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236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0768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0122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6/7/2024</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0975165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121134" y="2404534"/>
            <a:ext cx="8587409" cy="1646302"/>
          </a:xfrm>
        </p:spPr>
        <p:txBody>
          <a:bodyPr/>
          <a:lstStyle/>
          <a:p>
            <a:pPr algn="ctr"/>
            <a:r>
              <a:rPr lang="en-US" dirty="0"/>
              <a:t>Crosstown Motors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Service Department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Opportunities</a:t>
            </a:r>
          </a:p>
          <a:p>
            <a:endParaRPr lang="en-US" dirty="0"/>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Better visibility on social media; FB IG TT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Re-training or upgrading underperforming employees.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More organization of department and creating a friendlier/cleaner/efficient work environment.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Attain a minimum standard of 100% tech efficiency on a weekly basis.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Better use of technology like pencil wrench, DMPI w/ customer video</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Package Deals based on season</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BDC to increase workload</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Social Media Promotions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Be involved with community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Use of window tags for technicians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Health and happiness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Pride in ones work and work ethic</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Get new employees up to speed faster</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Employee attitude/negativity/absence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Decline in car sales leading to a decline in fixed ops opportunities.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Increased price of good and service.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Aging of technician workforce and lack of young knowledgeable replacements.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Lowest warranty hours for repairs in the industry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Cost of living out pacing wages.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EV vehicles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Repair Quality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Evolving customers that are not being heard by auto manufacturers.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Continued or worsening supply chains.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r>
              <a:rPr lang="en-US" sz="1200" dirty="0"/>
              <a:t>Improve work life balance for employees with-out sacrificing customer convenience and departmental gross profit</a:t>
            </a:r>
          </a:p>
          <a:p>
            <a:r>
              <a:rPr lang="en-US" sz="1200" dirty="0"/>
              <a:t>Correct the dysfunction on the service drive, train new staff and retrain current staff, evaluate and retain best 2 players</a:t>
            </a:r>
          </a:p>
          <a:p>
            <a:r>
              <a:rPr lang="en-US" sz="1200" dirty="0"/>
              <a:t>Reduce the % of one line Ro’s though effective selling practices.</a:t>
            </a:r>
          </a:p>
          <a:p>
            <a:r>
              <a:rPr lang="en-US" sz="1200" dirty="0"/>
              <a:t>Increase profit retention through menu pricing reviews, reviewing expenses like shop supplies, subscriptions, taking advantage of bulk purchases, maximizing dealer rewards.  </a:t>
            </a:r>
          </a:p>
          <a:p>
            <a:r>
              <a:rPr lang="en-US" sz="1200" dirty="0"/>
              <a:t>Improve the efficiency and proficiency of technicians through service drive sales</a:t>
            </a:r>
          </a:p>
          <a:p>
            <a:r>
              <a:rPr lang="en-US" sz="1200" dirty="0"/>
              <a:t>Improve moral of fixed operations departments though a revised vision/ operational standards/ employee centric schedules and clear objectives</a:t>
            </a:r>
          </a:p>
          <a:p>
            <a:r>
              <a:rPr lang="en-US" sz="1200" dirty="0"/>
              <a:t>Increase our social media footprint using FB and IG platforms to give our customers a better understanding of our operation, our people and our product. </a:t>
            </a:r>
          </a:p>
          <a:p>
            <a:endParaRPr lang="en-US" sz="12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0321" y="2336873"/>
            <a:ext cx="10007344" cy="3599316"/>
          </a:xfrm>
        </p:spPr>
        <p:txBody>
          <a:bodyPr/>
          <a:lstStyle/>
          <a:p>
            <a:r>
              <a:rPr lang="en-US" dirty="0"/>
              <a:t>Strategies</a:t>
            </a:r>
          </a:p>
          <a:p>
            <a:r>
              <a:rPr lang="en-US" sz="1600" dirty="0"/>
              <a:t>Refocus our service staff by way of realigning the department goals with the needs of our staff to create a more positive environment, and increase in production and strengthen our counter staff meet our overall goals as a team.</a:t>
            </a:r>
          </a:p>
          <a:p>
            <a:r>
              <a:rPr lang="en-US" sz="1600" dirty="0"/>
              <a:t>Institute a hybrid schedule for service staff. Implement metrics for technicians and service advisors , review them daily/weekly/monthly and help them track their achievement of the goals. Implement corrective actions quickly when any team member is not achieving their objectives affectively reducing out ability to reach our overall goals.</a:t>
            </a:r>
          </a:p>
          <a:p>
            <a:r>
              <a:rPr lang="en-US" sz="1600" dirty="0"/>
              <a:t>Train new service advisor, retrain tenured advisors with a 90 day goal of selecting 2 top associates to move us forward into the back half of 2024 and into 2025.</a:t>
            </a:r>
          </a:p>
          <a:p>
            <a:r>
              <a:rPr lang="en-US" sz="1600" dirty="0"/>
              <a:t>Increase shop proficiency through a stronger service desk, increase shop utilization, monitor and reduce controllable expenses, better utilize our social media platforms to better engage our current customers and reach new customers.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0321" y="2336872"/>
            <a:ext cx="10243318" cy="4290069"/>
          </a:xfrm>
        </p:spPr>
        <p:txBody>
          <a:bodyPr/>
          <a:lstStyle/>
          <a:p>
            <a:r>
              <a:rPr lang="en-US" dirty="0"/>
              <a:t>Tactics</a:t>
            </a:r>
          </a:p>
          <a:p>
            <a:r>
              <a:rPr lang="en-US" sz="1600" dirty="0"/>
              <a:t>SM to implement hybrid schedule for service team, two teams, standardized schedule for each team. Trial period 90 days and access its effectiveness. </a:t>
            </a:r>
          </a:p>
          <a:p>
            <a:r>
              <a:rPr lang="en-US" sz="1600" dirty="0"/>
              <a:t>Set specific goals to achieve department growth in individual technician proficiency, daily/weekly/monthly sold hours, provide reporting so progress can be tracked, implement corrective action for under performance.</a:t>
            </a:r>
          </a:p>
          <a:p>
            <a:r>
              <a:rPr lang="en-US" sz="1600" dirty="0"/>
              <a:t>Set specific sales goals for advisors, daily/weekly/monthly sales, ELR HPRO and other relevant metrics, review daily/weekly and implement corrective action for under performance. </a:t>
            </a:r>
          </a:p>
          <a:p>
            <a:r>
              <a:rPr lang="en-US" sz="1600" dirty="0"/>
              <a:t>GM to task sales associate with producing social media posts for Service and Sales to increase following and exposure for all departments, personnel, community functions etc.</a:t>
            </a:r>
          </a:p>
          <a:p>
            <a:r>
              <a:rPr lang="en-US" sz="1600" dirty="0"/>
              <a:t>SM to one on one train newly hired service advisor and implement sales/communication/customer handling processes and retrain current advisor staff to his preferred operational processes. </a:t>
            </a:r>
          </a:p>
          <a:p>
            <a:endParaRPr lang="en-US" sz="1600"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99068177"/>
              </p:ext>
            </p:extLst>
          </p:nvPr>
        </p:nvGraphicFramePr>
        <p:xfrm>
          <a:off x="766915" y="2104104"/>
          <a:ext cx="8993748" cy="4504943"/>
        </p:xfrm>
        <a:graphic>
          <a:graphicData uri="http://schemas.openxmlformats.org/drawingml/2006/table">
            <a:tbl>
              <a:tblPr firstRow="1" bandRow="1">
                <a:tableStyleId>{5C22544A-7EE6-4342-B048-85BDC9FD1C3A}</a:tableStyleId>
              </a:tblPr>
              <a:tblGrid>
                <a:gridCol w="2997916">
                  <a:extLst>
                    <a:ext uri="{9D8B030D-6E8A-4147-A177-3AD203B41FA5}">
                      <a16:colId xmlns:a16="http://schemas.microsoft.com/office/drawing/2014/main" val="2235853955"/>
                    </a:ext>
                  </a:extLst>
                </a:gridCol>
                <a:gridCol w="2997916">
                  <a:extLst>
                    <a:ext uri="{9D8B030D-6E8A-4147-A177-3AD203B41FA5}">
                      <a16:colId xmlns:a16="http://schemas.microsoft.com/office/drawing/2014/main" val="4174400132"/>
                    </a:ext>
                  </a:extLst>
                </a:gridCol>
                <a:gridCol w="2997916">
                  <a:extLst>
                    <a:ext uri="{9D8B030D-6E8A-4147-A177-3AD203B41FA5}">
                      <a16:colId xmlns:a16="http://schemas.microsoft.com/office/drawing/2014/main" val="1146395385"/>
                    </a:ext>
                  </a:extLst>
                </a:gridCol>
              </a:tblGrid>
              <a:tr h="273351">
                <a:tc>
                  <a:txBody>
                    <a:bodyPr/>
                    <a:lstStyle/>
                    <a:p>
                      <a:r>
                        <a:rPr lang="en-US" sz="1400" dirty="0"/>
                        <a:t>TASK</a:t>
                      </a:r>
                    </a:p>
                  </a:txBody>
                  <a:tcPr/>
                </a:tc>
                <a:tc>
                  <a:txBody>
                    <a:bodyPr/>
                    <a:lstStyle/>
                    <a:p>
                      <a:r>
                        <a:rPr lang="en-US" sz="1400" dirty="0"/>
                        <a:t>Position responsible</a:t>
                      </a:r>
                    </a:p>
                  </a:txBody>
                  <a:tcPr/>
                </a:tc>
                <a:tc>
                  <a:txBody>
                    <a:bodyPr/>
                    <a:lstStyle/>
                    <a:p>
                      <a:r>
                        <a:rPr lang="en-US" sz="1400" dirty="0"/>
                        <a:t>Check in/completion schedule</a:t>
                      </a:r>
                    </a:p>
                  </a:txBody>
                  <a:tcPr/>
                </a:tc>
                <a:extLst>
                  <a:ext uri="{0D108BD9-81ED-4DB2-BD59-A6C34878D82A}">
                    <a16:rowId xmlns:a16="http://schemas.microsoft.com/office/drawing/2014/main" val="1083418974"/>
                  </a:ext>
                </a:extLst>
              </a:tr>
              <a:tr h="464697">
                <a:tc>
                  <a:txBody>
                    <a:bodyPr/>
                    <a:lstStyle/>
                    <a:p>
                      <a:r>
                        <a:rPr lang="en-US" sz="1400" dirty="0"/>
                        <a:t>Review</a:t>
                      </a:r>
                      <a:r>
                        <a:rPr lang="en-US" sz="1400" baseline="0" dirty="0"/>
                        <a:t> &amp; approve a hybrid service dept. schedule</a:t>
                      </a:r>
                      <a:endParaRPr lang="en-US" sz="1400" dirty="0"/>
                    </a:p>
                  </a:txBody>
                  <a:tcPr/>
                </a:tc>
                <a:tc>
                  <a:txBody>
                    <a:bodyPr/>
                    <a:lstStyle/>
                    <a:p>
                      <a:r>
                        <a:rPr lang="en-US" sz="1400" dirty="0"/>
                        <a:t>GM/SM</a:t>
                      </a:r>
                    </a:p>
                  </a:txBody>
                  <a:tcPr/>
                </a:tc>
                <a:tc>
                  <a:txBody>
                    <a:bodyPr/>
                    <a:lstStyle/>
                    <a:p>
                      <a:r>
                        <a:rPr lang="en-US" sz="1400" dirty="0"/>
                        <a:t>6/6/2024</a:t>
                      </a:r>
                    </a:p>
                  </a:txBody>
                  <a:tcPr/>
                </a:tc>
                <a:extLst>
                  <a:ext uri="{0D108BD9-81ED-4DB2-BD59-A6C34878D82A}">
                    <a16:rowId xmlns:a16="http://schemas.microsoft.com/office/drawing/2014/main" val="2400365483"/>
                  </a:ext>
                </a:extLst>
              </a:tr>
              <a:tr h="847389">
                <a:tc>
                  <a:txBody>
                    <a:bodyPr/>
                    <a:lstStyle/>
                    <a:p>
                      <a:r>
                        <a:rPr lang="en-US" sz="1400" dirty="0"/>
                        <a:t>Select</a:t>
                      </a:r>
                      <a:r>
                        <a:rPr lang="en-US" sz="1400" baseline="0" dirty="0"/>
                        <a:t> teams, implement new schedule, metrics for measurement, rewards/consequences </a:t>
                      </a:r>
                      <a:endParaRPr lang="en-US" sz="1400" dirty="0"/>
                    </a:p>
                  </a:txBody>
                  <a:tcPr/>
                </a:tc>
                <a:tc>
                  <a:txBody>
                    <a:bodyPr/>
                    <a:lstStyle/>
                    <a:p>
                      <a:r>
                        <a:rPr lang="en-US" sz="1400" dirty="0"/>
                        <a:t>SM</a:t>
                      </a:r>
                    </a:p>
                  </a:txBody>
                  <a:tcPr/>
                </a:tc>
                <a:tc>
                  <a:txBody>
                    <a:bodyPr/>
                    <a:lstStyle/>
                    <a:p>
                      <a:r>
                        <a:rPr lang="en-US" sz="1400" dirty="0"/>
                        <a:t>Rollout 2</a:t>
                      </a:r>
                      <a:r>
                        <a:rPr lang="en-US" sz="1400" baseline="30000" dirty="0"/>
                        <a:t>nd</a:t>
                      </a:r>
                      <a:r>
                        <a:rPr lang="en-US" sz="1400" dirty="0"/>
                        <a:t> week of June</a:t>
                      </a:r>
                    </a:p>
                    <a:p>
                      <a:r>
                        <a:rPr lang="en-US" sz="1400" dirty="0"/>
                        <a:t>Starts 6/17</a:t>
                      </a:r>
                    </a:p>
                  </a:txBody>
                  <a:tcPr/>
                </a:tc>
                <a:extLst>
                  <a:ext uri="{0D108BD9-81ED-4DB2-BD59-A6C34878D82A}">
                    <a16:rowId xmlns:a16="http://schemas.microsoft.com/office/drawing/2014/main" val="107845787"/>
                  </a:ext>
                </a:extLst>
              </a:tr>
              <a:tr h="464697">
                <a:tc>
                  <a:txBody>
                    <a:bodyPr/>
                    <a:lstStyle/>
                    <a:p>
                      <a:r>
                        <a:rPr lang="en-US" sz="1400" dirty="0"/>
                        <a:t>Review hybrid</a:t>
                      </a:r>
                      <a:r>
                        <a:rPr lang="en-US" sz="1400" baseline="0" dirty="0"/>
                        <a:t> schedule </a:t>
                      </a:r>
                      <a:r>
                        <a:rPr lang="en-US" sz="1400" dirty="0"/>
                        <a:t>@</a:t>
                      </a:r>
                      <a:r>
                        <a:rPr lang="en-US" sz="1400" baseline="0" dirty="0"/>
                        <a:t> 30/60/90 days </a:t>
                      </a:r>
                      <a:endParaRPr lang="en-US" sz="1400" dirty="0"/>
                    </a:p>
                  </a:txBody>
                  <a:tcPr/>
                </a:tc>
                <a:tc>
                  <a:txBody>
                    <a:bodyPr/>
                    <a:lstStyle/>
                    <a:p>
                      <a:r>
                        <a:rPr lang="en-US" sz="1400" dirty="0"/>
                        <a:t>GM/SM</a:t>
                      </a:r>
                    </a:p>
                  </a:txBody>
                  <a:tcPr/>
                </a:tc>
                <a:tc>
                  <a:txBody>
                    <a:bodyPr/>
                    <a:lstStyle/>
                    <a:p>
                      <a:r>
                        <a:rPr lang="en-US" sz="1400" dirty="0"/>
                        <a:t>7/17 8/20</a:t>
                      </a:r>
                      <a:r>
                        <a:rPr lang="en-US" sz="1400" baseline="0" dirty="0"/>
                        <a:t> 9/27</a:t>
                      </a:r>
                      <a:endParaRPr lang="en-US" sz="1400" dirty="0"/>
                    </a:p>
                  </a:txBody>
                  <a:tcPr/>
                </a:tc>
                <a:extLst>
                  <a:ext uri="{0D108BD9-81ED-4DB2-BD59-A6C34878D82A}">
                    <a16:rowId xmlns:a16="http://schemas.microsoft.com/office/drawing/2014/main" val="1530126605"/>
                  </a:ext>
                </a:extLst>
              </a:tr>
              <a:tr h="656043">
                <a:tc>
                  <a:txBody>
                    <a:bodyPr/>
                    <a:lstStyle/>
                    <a:p>
                      <a:r>
                        <a:rPr lang="en-US" sz="1400" dirty="0"/>
                        <a:t>Train new advisor</a:t>
                      </a:r>
                      <a:r>
                        <a:rPr lang="en-US" sz="1400" baseline="0" dirty="0"/>
                        <a:t> 90-120 days. Access and retain 2 top performers.</a:t>
                      </a:r>
                      <a:endParaRPr lang="en-US" sz="1400" dirty="0"/>
                    </a:p>
                  </a:txBody>
                  <a:tcPr/>
                </a:tc>
                <a:tc>
                  <a:txBody>
                    <a:bodyPr/>
                    <a:lstStyle/>
                    <a:p>
                      <a:r>
                        <a:rPr lang="en-US" sz="1400" dirty="0"/>
                        <a:t>SM</a:t>
                      </a:r>
                    </a:p>
                  </a:txBody>
                  <a:tcPr/>
                </a:tc>
                <a:tc>
                  <a:txBody>
                    <a:bodyPr/>
                    <a:lstStyle/>
                    <a:p>
                      <a:r>
                        <a:rPr lang="en-US" sz="1400" dirty="0"/>
                        <a:t>10/18</a:t>
                      </a:r>
                    </a:p>
                  </a:txBody>
                  <a:tcPr/>
                </a:tc>
                <a:extLst>
                  <a:ext uri="{0D108BD9-81ED-4DB2-BD59-A6C34878D82A}">
                    <a16:rowId xmlns:a16="http://schemas.microsoft.com/office/drawing/2014/main" val="1950345431"/>
                  </a:ext>
                </a:extLst>
              </a:tr>
              <a:tr h="656043">
                <a:tc>
                  <a:txBody>
                    <a:bodyPr/>
                    <a:lstStyle/>
                    <a:p>
                      <a:r>
                        <a:rPr lang="en-US" sz="1400" dirty="0"/>
                        <a:t>Labor</a:t>
                      </a:r>
                      <a:r>
                        <a:rPr lang="en-US" sz="1400" baseline="0" dirty="0"/>
                        <a:t> rate change $169.95 LD $229.95 HD/EV/Diag. $1.00 increase ever 45 days. </a:t>
                      </a:r>
                      <a:endParaRPr lang="en-US" sz="1400" dirty="0"/>
                    </a:p>
                  </a:txBody>
                  <a:tcPr/>
                </a:tc>
                <a:tc>
                  <a:txBody>
                    <a:bodyPr/>
                    <a:lstStyle/>
                    <a:p>
                      <a:r>
                        <a:rPr lang="en-US" sz="1400" dirty="0"/>
                        <a:t>SM</a:t>
                      </a:r>
                    </a:p>
                  </a:txBody>
                  <a:tcPr/>
                </a:tc>
                <a:tc>
                  <a:txBody>
                    <a:bodyPr/>
                    <a:lstStyle/>
                    <a:p>
                      <a:r>
                        <a:rPr lang="en-US" sz="1400" dirty="0"/>
                        <a:t>5/1</a:t>
                      </a:r>
                      <a:r>
                        <a:rPr lang="en-US" sz="1400" baseline="0" dirty="0"/>
                        <a:t> and every 45 days </a:t>
                      </a:r>
                      <a:endParaRPr lang="en-US" sz="1400" dirty="0"/>
                    </a:p>
                  </a:txBody>
                  <a:tcPr/>
                </a:tc>
                <a:extLst>
                  <a:ext uri="{0D108BD9-81ED-4DB2-BD59-A6C34878D82A}">
                    <a16:rowId xmlns:a16="http://schemas.microsoft.com/office/drawing/2014/main" val="1960891333"/>
                  </a:ext>
                </a:extLst>
              </a:tr>
              <a:tr h="390143">
                <a:tc>
                  <a:txBody>
                    <a:bodyPr/>
                    <a:lstStyle/>
                    <a:p>
                      <a:endParaRPr lang="en-US" sz="1400" dirty="0"/>
                    </a:p>
                  </a:txBody>
                  <a:tcPr/>
                </a:tc>
                <a:tc>
                  <a:txBody>
                    <a:bodyPr/>
                    <a:lstStyle/>
                    <a:p>
                      <a:endParaRPr lang="en-US" sz="1400" dirty="0"/>
                    </a:p>
                  </a:txBody>
                  <a:tcPr/>
                </a:tc>
                <a:tc>
                  <a:txBody>
                    <a:bodyPr/>
                    <a:lstStyle/>
                    <a:p>
                      <a:endParaRPr lang="en-US" sz="1400" dirty="0"/>
                    </a:p>
                  </a:txBody>
                  <a:tcPr/>
                </a:tc>
                <a:extLst>
                  <a:ext uri="{0D108BD9-81ED-4DB2-BD59-A6C34878D82A}">
                    <a16:rowId xmlns:a16="http://schemas.microsoft.com/office/drawing/2014/main" val="4137224325"/>
                  </a:ext>
                </a:extLst>
              </a:tr>
              <a:tr h="328022">
                <a:tc>
                  <a:txBody>
                    <a:bodyPr/>
                    <a:lstStyle/>
                    <a:p>
                      <a:endParaRPr lang="en-US" sz="1600"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0321" y="2336873"/>
            <a:ext cx="9613861" cy="4191746"/>
          </a:xfrm>
        </p:spPr>
        <p:txBody>
          <a:bodyPr>
            <a:normAutofit/>
          </a:bodyPr>
          <a:lstStyle/>
          <a:p>
            <a:r>
              <a:rPr lang="en-US" dirty="0"/>
              <a:t>Synopsis</a:t>
            </a:r>
          </a:p>
          <a:p>
            <a:r>
              <a:rPr lang="en-US" sz="1600" dirty="0"/>
              <a:t>It goes without saying that we have some strong team members, some good processes and many successes all made possible by the hard work, knowledge and dedication of our team members. We have also uncovered and highlighted areas of great opportunity that lie largely in technician proficiency, advisor performance, employee morale/satisfaction, communication between departments, communication with customers and at times inter-department communication. Technician performance: Though employee feedback related to work/life balance and the perception some employees have a  come &amp; go as you please schedule mostly due to family obligations a hybrid schedule has been drafted for implementation and review over 90 days. Success will be evaluated using employee adherence to the schedule, technician proficiency must meet a minimum standard of 90%, a team average of 110%, improved employee satisfaction and morale. Advisor performance: It is clear that we have missed revenue due to inadequate counter sales resulting in disproportionately high % of 1 line Ro’s, glaring inconsistencies with job quoting by underselling hours, labor dollars or both and a lack of adherence to established policies and trained processes. The decision to hire &amp; train a new advisor, add short term personnel expense &amp; training expense is necessary to attain the long term goals of sales growth $165,000 average monthly sales, improved customer communication and satisfaction. </a:t>
            </a: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Currently most marketing for parts and service is word of mouth, news paper, e-mail communications and website.</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Assess current advertising in news papers, reduce spend in areas with poor ROI and focus more on social media advertising on platforms like FB, IG and TT.</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Service manager will review advertising spends in news paper and other forms of “paper” advertising, continue in high yield areas and cut poor performing areas. GM &amp; SM will work to coordinate weekly social media posts with a newly appointed, in house, social media associate.</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Review changes to paper advertising and social media advertising to see if there is a measurable increase or decrease in Ro counts. Review market data within Stellantis reporting to look for changes in market penetration. Monitor social media followers, did the numbers increase, did engagement increase or decrease over 90 day period.</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57317" y="1930400"/>
            <a:ext cx="5299586" cy="3968955"/>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Currently we have a department that operates 7am-5pm, 8 technicians ranging from C to A level of skill. Pay structure is 40 hour guarantee, approximately 80% productivity. CP/Int are billed at our door rate and warranty rate is approximately $10.00 less.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ultimate goal</a:t>
            </a:r>
            <a:r>
              <a:rPr lang="en-US" sz="1800" b="0" i="0" u="none" strike="noStrike" dirty="0">
                <a:solidFill>
                  <a:srgbClr val="221E1F"/>
                </a:solidFill>
                <a:latin typeface="Calibri" panose="020F0502020204030204" pitchFamily="34" charset="0"/>
              </a:rPr>
              <a:t> would be 76% CP GP. First, a 90 day goal to achieve 74% CP GP. In order to achieve 74% Int GP would require a shift from billin</a:t>
            </a:r>
            <a:r>
              <a:rPr lang="en-US" sz="1800" dirty="0">
                <a:solidFill>
                  <a:srgbClr val="221E1F"/>
                </a:solidFill>
                <a:latin typeface="Calibri" panose="020F0502020204030204" pitchFamily="34" charset="0"/>
              </a:rPr>
              <a:t>g policy at cost to retail. SM and GM to review for future process changes.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Step</a:t>
            </a:r>
            <a:r>
              <a:rPr lang="en-US" sz="1800" b="0" i="0" u="none" strike="noStrike" dirty="0">
                <a:solidFill>
                  <a:srgbClr val="221E1F"/>
                </a:solidFill>
                <a:latin typeface="Calibri" panose="020F0502020204030204" pitchFamily="34" charset="0"/>
              </a:rPr>
              <a:t> 1 incremental changes to door rate.</a:t>
            </a:r>
            <a:r>
              <a:rPr lang="en-US" sz="1800" b="0" i="0" u="none" strike="noStrike" baseline="0" dirty="0">
                <a:solidFill>
                  <a:srgbClr val="221E1F"/>
                </a:solidFill>
                <a:latin typeface="Calibri" panose="020F0502020204030204" pitchFamily="34" charset="0"/>
              </a:rPr>
              <a:t> Initial rate</a:t>
            </a:r>
            <a:r>
              <a:rPr lang="en-US" sz="1800" b="0" i="0" u="none" strike="noStrike" dirty="0">
                <a:solidFill>
                  <a:srgbClr val="221E1F"/>
                </a:solidFill>
                <a:latin typeface="Calibri" panose="020F0502020204030204" pitchFamily="34" charset="0"/>
              </a:rPr>
              <a:t> change complete 5/1/2024. Every 45 days labor rate to increase by $1 through the end of 2024. Step 2 review and adopt a hybrid schedule for technicians and advisors working in shifts to cover service hours and better control work flow, improve ESI, morale and proficiency.</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Once a hybrid system has been approved  and adopted it will be the SM responsibility to monitor proficiency, of each team member, create corrective action plans when team members are not hitting daily/weekly/monthly metrics.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78EF3FCF-D793-1A5B-8466-8DA46519F4EB}"/>
              </a:ext>
            </a:extLst>
          </p:cNvPr>
          <p:cNvPicPr>
            <a:picLocks noGrp="1" noChangeAspect="1"/>
          </p:cNvPicPr>
          <p:nvPr>
            <p:ph sz="quarter" idx="4"/>
          </p:nvPr>
        </p:nvPicPr>
        <p:blipFill>
          <a:blip r:embed="rId2"/>
          <a:stretch>
            <a:fillRect/>
          </a:stretch>
        </p:blipFill>
        <p:spPr>
          <a:xfrm>
            <a:off x="5594350" y="3174918"/>
            <a:ext cx="4700588" cy="2616364"/>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As a group our personnel expense runs higher than guide partly due to low turn over, seasoned personnel and we rarely make changes to pay-plans as sales/profits increase. As for semi-fixed expenses policy is always an area of opportunity, company vehicle (rental/loaner), supplies/supplies recovery and unapplied labor.</a:t>
            </a:r>
            <a:r>
              <a:rPr lang="en-US" sz="1800" b="0" i="0" u="none" strike="noStrike" baseline="0" dirty="0">
                <a:solidFill>
                  <a:srgbClr val="221E1F"/>
                </a:solidFill>
                <a:latin typeface="Calibri" panose="020F0502020204030204" pitchFamily="34" charset="0"/>
              </a:rPr>
              <a:t> </a:t>
            </a:r>
          </a:p>
          <a:p>
            <a:r>
              <a:rPr lang="en-US" sz="1800" dirty="0">
                <a:solidFill>
                  <a:srgbClr val="221E1F"/>
                </a:solidFill>
                <a:latin typeface="Calibri" panose="020F0502020204030204" pitchFamily="34" charset="0"/>
              </a:rPr>
              <a:t>SM to hire and train new advisor to his preferred sales style and continue to work with our 2 current service advisor for 90 days  at which time evaluations will be performed and the strongest 2 advisors will  be the face of our department. </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SM started the hiring process in early May, selected the advisor he felt confident in training and has a start date of June 10</a:t>
            </a:r>
            <a:r>
              <a:rPr lang="en-US" sz="1800" baseline="30000" dirty="0">
                <a:solidFill>
                  <a:srgbClr val="221E1F"/>
                </a:solidFill>
                <a:latin typeface="Calibri" panose="020F0502020204030204" pitchFamily="34" charset="0"/>
              </a:rPr>
              <a:t>th</a:t>
            </a:r>
            <a:r>
              <a:rPr lang="en-US" sz="1800"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Over the next 90 days SM will train our new service advisor </a:t>
            </a:r>
            <a:r>
              <a:rPr lang="en-US" sz="1800" dirty="0">
                <a:solidFill>
                  <a:srgbClr val="221E1F"/>
                </a:solidFill>
                <a:latin typeface="Calibri" panose="020F0502020204030204" pitchFamily="34" charset="0"/>
              </a:rPr>
              <a:t>to sell maintenance, hours, value and provide exceptional customer service as he sees fit. The metrics for evaluation should include ELR , HPRO, total parts and labor sales, GP, and CSI compared to guides and peers. Through this trial period employee expense will increase, however the objective is to train a stronger advisor  at an adjusted income level more inline with our sales and GP volume.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0538876B-C798-0B74-5144-E6BF0CA98757}"/>
              </a:ext>
            </a:extLst>
          </p:cNvPr>
          <p:cNvPicPr>
            <a:picLocks noGrp="1" noChangeAspect="1"/>
          </p:cNvPicPr>
          <p:nvPr>
            <p:ph sz="half" idx="2"/>
          </p:nvPr>
        </p:nvPicPr>
        <p:blipFill>
          <a:blip r:embed="rId2"/>
          <a:stretch>
            <a:fillRect/>
          </a:stretch>
        </p:blipFill>
        <p:spPr>
          <a:xfrm>
            <a:off x="6120352" y="2626308"/>
            <a:ext cx="3648584" cy="3019846"/>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a:t>
            </a:r>
            <a:r>
              <a:rPr lang="en-US" sz="1800" b="0" i="0" u="none" strike="noStrike" dirty="0">
                <a:solidFill>
                  <a:srgbClr val="221E1F"/>
                </a:solidFill>
                <a:latin typeface="Calibri" panose="020F0502020204030204" pitchFamily="34" charset="0"/>
              </a:rPr>
              <a:t> we have department hours of operation 7-5 M-F with multiple techs and advisors that have modified hours that is ultimately creating </a:t>
            </a:r>
            <a:r>
              <a:rPr lang="en-US" sz="1800" b="0" i="0" u="none" strike="noStrike" baseline="0" dirty="0">
                <a:solidFill>
                  <a:srgbClr val="221E1F"/>
                </a:solidFill>
                <a:latin typeface="Calibri" panose="020F0502020204030204" pitchFamily="34" charset="0"/>
              </a:rPr>
              <a:t> friction,</a:t>
            </a:r>
            <a:r>
              <a:rPr lang="en-US" sz="1800" b="0" i="0" u="none" strike="noStrike" dirty="0">
                <a:solidFill>
                  <a:srgbClr val="221E1F"/>
                </a:solidFill>
                <a:latin typeface="Calibri" panose="020F0502020204030204" pitchFamily="34" charset="0"/>
              </a:rPr>
              <a:t> moral issues, and are undoubtedly creating productivity issues.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Increase</a:t>
            </a:r>
            <a:r>
              <a:rPr lang="en-US" sz="1800" b="0" i="0" u="none" strike="noStrike" dirty="0">
                <a:solidFill>
                  <a:srgbClr val="221E1F"/>
                </a:solidFill>
                <a:latin typeface="Calibri" panose="020F0502020204030204" pitchFamily="34" charset="0"/>
              </a:rPr>
              <a:t> tech productivity with a minimum standard of 90%, goal of 100% and stretch goal of 130%. </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Hybrid schedule for all service personnel. Team A M-F 7am to 4pm, Team B 8am to 5pm. Advisors will work 3 weeks 7am to 8 and 1 week 8am to 5:30. SM will be at dispatch counter or have an assigned advisor to dispatch at 7am. Technicians and advisors must be prepared and working by start of day. Any deviance from hybrid schedule will be strictly monitored and subject to flex time/PTO charges.  </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In order to see this change as a success technician proficiency must get to 90% minimum standard. </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336474AA-0144-A7BE-168A-FBEED980B2C1}"/>
              </a:ext>
            </a:extLst>
          </p:cNvPr>
          <p:cNvPicPr>
            <a:picLocks noGrp="1" noChangeAspect="1"/>
          </p:cNvPicPr>
          <p:nvPr>
            <p:ph sz="half" idx="2"/>
          </p:nvPr>
        </p:nvPicPr>
        <p:blipFill>
          <a:blip r:embed="rId2"/>
          <a:stretch>
            <a:fillRect/>
          </a:stretch>
        </p:blipFill>
        <p:spPr>
          <a:xfrm>
            <a:off x="5836192" y="2336800"/>
            <a:ext cx="4216904" cy="359886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a:t>
            </a:r>
            <a:r>
              <a:rPr lang="en-US" sz="1800" b="0" i="0" u="none" strike="noStrike" dirty="0">
                <a:solidFill>
                  <a:srgbClr val="221E1F"/>
                </a:solidFill>
                <a:latin typeface="Calibri" panose="020F0502020204030204" pitchFamily="34" charset="0"/>
              </a:rPr>
              <a:t> facility is currently being significantly under utilized. At this time we have 8 technicians and 3 dedicated reconditioning personnel and 2 bays (alignment rack, 18k truck rack and 30k truck rack do not have dedicated technicians). </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Shop diagnostician has expressed interest in relocating to 18k lift opening up a lift for an additional main line technician. </a:t>
            </a:r>
            <a:r>
              <a:rPr lang="en-US" sz="1800" b="0" i="0" u="none" strike="noStrike" baseline="0" dirty="0">
                <a:solidFill>
                  <a:srgbClr val="221E1F"/>
                </a:solidFill>
                <a:latin typeface="Calibri" panose="020F0502020204030204" pitchFamily="34" charset="0"/>
              </a:rPr>
              <a:t> </a:t>
            </a:r>
          </a:p>
          <a:p>
            <a:r>
              <a:rPr lang="en-US" sz="1800" dirty="0">
                <a:solidFill>
                  <a:srgbClr val="221E1F"/>
                </a:solidFill>
                <a:latin typeface="Calibri" panose="020F0502020204030204" pitchFamily="34" charset="0"/>
              </a:rPr>
              <a:t>We are currently advertising for an entry level reconditioning technician to elevate a current recon tech with mechanical experience to an entry level tech position.</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We are looking to increase our shop utilization from the 44.7% to 55% or average labor sales of $165,000. </a:t>
            </a:r>
            <a:endParaRPr lang="en-US" sz="1800" b="0" i="0" u="none" strike="noStrike" baseline="0" dirty="0">
              <a:solidFill>
                <a:srgbClr val="221E1F"/>
              </a:solidFill>
              <a:latin typeface="Calibri" panose="020F0502020204030204" pitchFamily="34" charset="0"/>
            </a:endParaRPr>
          </a:p>
        </p:txBody>
      </p:sp>
      <p:pic>
        <p:nvPicPr>
          <p:cNvPr id="10" name="Content Placeholder 9">
            <a:extLst>
              <a:ext uri="{FF2B5EF4-FFF2-40B4-BE49-F238E27FC236}">
                <a16:creationId xmlns:a16="http://schemas.microsoft.com/office/drawing/2014/main" id="{C8F44622-99E2-0D71-B2A9-0344EEF9C415}"/>
              </a:ext>
            </a:extLst>
          </p:cNvPr>
          <p:cNvPicPr>
            <a:picLocks noGrp="1" noChangeAspect="1"/>
          </p:cNvPicPr>
          <p:nvPr>
            <p:ph sz="half" idx="2"/>
          </p:nvPr>
        </p:nvPicPr>
        <p:blipFill>
          <a:blip r:embed="rId2"/>
          <a:stretch>
            <a:fillRect/>
          </a:stretch>
        </p:blipFill>
        <p:spPr>
          <a:xfrm>
            <a:off x="6511975" y="2336800"/>
            <a:ext cx="2865337" cy="3598863"/>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r>
              <a:rPr lang="en-US" dirty="0"/>
              <a:t>The repair order analysis highlighted the fact that we have a weakness on our service drive that is bigger than a training issue. The one line Ro’s, below Average ELR and HPRO are being driven by the amount of 1 line RO’s and a service advisor that refuses to follow our selling and billing practices sacrifices selling adequate hours for technicians because it “feels like too much” and is having an impact on counter sales, technician upsells and technician productivity. This review was one of many catalysts for making the decision to bring in a new team member to strengthen our service drive. </a:t>
            </a:r>
          </a:p>
        </p:txBody>
      </p:sp>
      <p:pic>
        <p:nvPicPr>
          <p:cNvPr id="8" name="Content Placeholder 7">
            <a:extLst>
              <a:ext uri="{FF2B5EF4-FFF2-40B4-BE49-F238E27FC236}">
                <a16:creationId xmlns:a16="http://schemas.microsoft.com/office/drawing/2014/main" id="{E6987D88-C610-DA14-992B-34CCF868B0E3}"/>
              </a:ext>
            </a:extLst>
          </p:cNvPr>
          <p:cNvPicPr>
            <a:picLocks noGrp="1" noChangeAspect="1"/>
          </p:cNvPicPr>
          <p:nvPr>
            <p:ph sz="half" idx="2"/>
          </p:nvPr>
        </p:nvPicPr>
        <p:blipFill>
          <a:blip r:embed="rId2"/>
          <a:stretch>
            <a:fillRect/>
          </a:stretch>
        </p:blipFill>
        <p:spPr>
          <a:xfrm>
            <a:off x="5818573" y="2336800"/>
            <a:ext cx="4252141" cy="3598863"/>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endParaRPr lang="en-US" dirty="0"/>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Seasoned technicians w/good knowledge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Training is always available to all employees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Manager and Parts Manager that care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Strong client base and repeat customers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Good reputation and name recognition in community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Good working environment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Customer Service</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Shop workload</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Weaknesses</a:t>
            </a:r>
          </a:p>
          <a:p>
            <a:endParaRPr lang="en-US" dirty="0"/>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Advisors have significant shortcomings in their performance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Technician performance less than 100%</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Moral.. Seems nothing is ever good enough.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Very few if any employees care about the facility or operation, just themselves.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are not convenient for our customers.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Lack of social media content showing employees, our operations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calls back to customers, follow up on denied recommendations or overdue for service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Internal communication</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 Life balance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Special schedules for employees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Training not getting done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Waiting for parts quotes/deliveries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Wrong inventory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Poor RO write ups, descriptions lack of info</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Berlin</Template>
  <TotalTime>595</TotalTime>
  <Words>2127</Words>
  <Application>Microsoft Office PowerPoint</Application>
  <PresentationFormat>Widescreen</PresentationFormat>
  <Paragraphs>140</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Trebuchet MS</vt:lpstr>
      <vt:lpstr>Berlin</vt:lpstr>
      <vt:lpstr>Crosstown Motors</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Kevin Roy</cp:lastModifiedBy>
  <cp:revision>27</cp:revision>
  <dcterms:created xsi:type="dcterms:W3CDTF">2022-12-04T13:10:55Z</dcterms:created>
  <dcterms:modified xsi:type="dcterms:W3CDTF">2024-06-07T21:00:48Z</dcterms:modified>
</cp:coreProperties>
</file>