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7" autoAdjust="0"/>
    <p:restoredTop sz="94660"/>
  </p:normalViewPr>
  <p:slideViewPr>
    <p:cSldViewPr snapToGrid="0">
      <p:cViewPr>
        <p:scale>
          <a:sx n="122" d="100"/>
          <a:sy n="122" d="100"/>
        </p:scale>
        <p:origin x="480" y="4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3147090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5/28/24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596325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646143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126052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64589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129723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EB712588-04B1-427B-82EE-E8DB90309F08}" type="datetimeFigureOut">
              <a:rPr lang="en-US" smtClean="0"/>
              <a:t>5/28/24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2130213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86993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4452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5/28/24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8285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42A54C80-263E-416B-A8E0-580EDEADCBDC}" type="datetimeFigureOut">
              <a:rPr lang="en-US" smtClean="0"/>
              <a:t>5/28/24</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020475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61BEF0D-F0BB-DE4B-95CE-6DB70DBA9567}" type="datetimeFigureOut">
              <a:rPr lang="en-US" smtClean="0"/>
              <a:pPr/>
              <a:t>5/28/24</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7108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61BEF0D-F0BB-DE4B-95CE-6DB70DBA9567}" type="datetimeFigureOut">
              <a:rPr lang="en-US" smtClean="0"/>
              <a:pPr/>
              <a:t>5/28/24</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7845186"/>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Dave Tedder – N441 – April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56238"/>
            <a:ext cx="8596668" cy="747652"/>
          </a:xfrm>
        </p:spPr>
        <p:txBody>
          <a:bodyPr>
            <a:normAutofit fontScale="90000"/>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882869"/>
            <a:ext cx="10505673" cy="6905297"/>
          </a:xfrm>
        </p:spPr>
        <p:txBody>
          <a:bodyPr>
            <a:normAutofit/>
          </a:bodyPr>
          <a:lstStyle/>
          <a:p>
            <a:r>
              <a:rPr lang="en-US" sz="1500" dirty="0"/>
              <a:t>- Spiffs/Bonus structure</a:t>
            </a:r>
          </a:p>
          <a:p>
            <a:r>
              <a:rPr lang="en-US" sz="1500" dirty="0"/>
              <a:t>- Team building activities that aren’t centered around social committee events</a:t>
            </a:r>
          </a:p>
          <a:p>
            <a:r>
              <a:rPr lang="en-US" sz="1500" dirty="0"/>
              <a:t>- An anonymous suggestion/issue box to be gone through and issues address accordingly</a:t>
            </a:r>
          </a:p>
          <a:p>
            <a:r>
              <a:rPr lang="en-US" sz="1500" dirty="0"/>
              <a:t>- Incentives to keep up a friendly competition to boost morale </a:t>
            </a:r>
          </a:p>
          <a:p>
            <a:r>
              <a:rPr lang="en-US" sz="1500" dirty="0"/>
              <a:t>- The structure of the dept needs to be adjusted to properly outline everyone's role. There seems to be overlaps among the required tasks of employees which causes    tension. Some of the rolls are not clearly defined. </a:t>
            </a:r>
          </a:p>
          <a:p>
            <a:r>
              <a:rPr lang="en-US" sz="1500" dirty="0"/>
              <a:t>- Increase of diagnostic tools for tech teams. More Nanos</a:t>
            </a:r>
          </a:p>
          <a:p>
            <a:r>
              <a:rPr lang="en-US" sz="1500" dirty="0"/>
              <a:t>- If main shop jobs are being given to apprentice team, then we should consider giving them warranty/diagnostic jobs. </a:t>
            </a:r>
          </a:p>
          <a:p>
            <a:r>
              <a:rPr lang="en-US" sz="1500" dirty="0"/>
              <a:t>- Dedicated location for ADAS aiming equipment </a:t>
            </a:r>
          </a:p>
          <a:p>
            <a:r>
              <a:rPr lang="en-US" sz="1500" dirty="0"/>
              <a:t>- More functional area for the advisor team's workspace – currently tripping over each other. </a:t>
            </a:r>
          </a:p>
          <a:p>
            <a:r>
              <a:rPr lang="en-US" sz="1500" dirty="0"/>
              <a:t>- Research ways to attract talented staff</a:t>
            </a:r>
          </a:p>
          <a:p>
            <a:r>
              <a:rPr lang="en-US" sz="1500" dirty="0"/>
              <a:t>- Reduce staff turnover </a:t>
            </a:r>
          </a:p>
          <a:p>
            <a:r>
              <a:rPr lang="en-US" sz="1500" dirty="0"/>
              <a:t>- Finding ways to communicate with the team that is received as constructive as opposed to direct insults to their ability or quality of work </a:t>
            </a:r>
          </a:p>
          <a:p>
            <a:r>
              <a:rPr lang="en-US" sz="1500" dirty="0"/>
              <a:t>- Motivation to encourage a hustle in the shop, need to circumvent current rebellion happening in the shop</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40396" y="168165"/>
            <a:ext cx="8596668" cy="667741"/>
          </a:xfrm>
        </p:spPr>
        <p:txBody>
          <a:bodyPr>
            <a:normAutofit fontScale="90000"/>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93252" y="920369"/>
            <a:ext cx="10921414" cy="5343797"/>
          </a:xfrm>
        </p:spPr>
        <p:txBody>
          <a:bodyPr>
            <a:normAutofit/>
          </a:bodyPr>
          <a:lstStyle/>
          <a:p>
            <a:r>
              <a:rPr lang="en-US" sz="1500" dirty="0"/>
              <a:t>- N/A</a:t>
            </a:r>
          </a:p>
          <a:p>
            <a:r>
              <a:rPr lang="en-US" sz="1500" dirty="0"/>
              <a:t>- Lack of Communication</a:t>
            </a:r>
          </a:p>
          <a:p>
            <a:r>
              <a:rPr lang="en-US" sz="1500" dirty="0"/>
              <a:t>- Overbooking of service appointments in a day makes it unmanageable to accomplish all work without pulling people from different departments. </a:t>
            </a:r>
          </a:p>
          <a:p>
            <a:r>
              <a:rPr lang="en-US" sz="1500" dirty="0"/>
              <a:t>- Advisors setting unrealistic promise times for customers who have maintenance and detail work booked in the same day</a:t>
            </a:r>
          </a:p>
          <a:p>
            <a:r>
              <a:rPr lang="en-US" sz="1500" dirty="0"/>
              <a:t>- Some of your employees are not team players which makes it very hard for others to succeed</a:t>
            </a:r>
          </a:p>
          <a:p>
            <a:r>
              <a:rPr lang="en-US" sz="1500" dirty="0"/>
              <a:t>- Advisors circumventing the dispatch priority to get their work in to make more money/loads up apprentices with easy money-making jobs</a:t>
            </a:r>
          </a:p>
          <a:p>
            <a:r>
              <a:rPr lang="en-US" sz="1500" dirty="0"/>
              <a:t>- Receiving 0.0 hours for warranty diagnostic work that results in a service bulletin. </a:t>
            </a:r>
          </a:p>
          <a:p>
            <a:r>
              <a:rPr lang="en-US" sz="1500" dirty="0"/>
              <a:t>- Failure to have work re-booked for the tech who called the work (booked on days off or over book the same tech) </a:t>
            </a:r>
          </a:p>
          <a:p>
            <a:r>
              <a:rPr lang="en-US" sz="1500" dirty="0"/>
              <a:t>- Quality Competitors in town</a:t>
            </a:r>
          </a:p>
          <a:p>
            <a:r>
              <a:rPr lang="en-US" sz="1500" dirty="0"/>
              <a:t>- Local competitors with lower prices</a:t>
            </a:r>
          </a:p>
          <a:p>
            <a:r>
              <a:rPr lang="en-US" sz="1500" dirty="0"/>
              <a:t>- Staff maturity, inability to receive feedback or be self aware as to how their actions may affect the dealership as a whole.</a:t>
            </a:r>
          </a:p>
          <a:p>
            <a:r>
              <a:rPr lang="en-US" sz="1500" dirty="0"/>
              <a:t>- Many long term staff are unaware of the reality of an actual poor work environment, they have been very comfortable for too long and are unappreciative of the quality of their workplace and management team. </a:t>
            </a:r>
          </a:p>
          <a:p>
            <a:endParaRPr lang="en-US" sz="1000"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11936" y="194103"/>
            <a:ext cx="7729728" cy="793869"/>
          </a:xfrm>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82823"/>
            <a:ext cx="8596668" cy="4660625"/>
          </a:xfrm>
        </p:spPr>
        <p:txBody>
          <a:bodyPr>
            <a:normAutofit/>
          </a:bodyPr>
          <a:lstStyle/>
          <a:p>
            <a:pPr marL="0" indent="0">
              <a:buNone/>
            </a:pPr>
            <a:r>
              <a:rPr lang="en-US" dirty="0"/>
              <a:t>- Increase tech team moral </a:t>
            </a:r>
          </a:p>
          <a:p>
            <a:pPr marL="0" indent="0">
              <a:buNone/>
            </a:pPr>
            <a:r>
              <a:rPr lang="en-US" dirty="0"/>
              <a:t>- Increase BDC awareness of tech schedule and the need to book follow-up or recommended work to the original tech</a:t>
            </a:r>
          </a:p>
          <a:p>
            <a:pPr marL="0" indent="0">
              <a:buNone/>
            </a:pPr>
            <a:r>
              <a:rPr lang="en-US" dirty="0"/>
              <a:t>- F.O.M. to delivery feedback in a better way</a:t>
            </a:r>
          </a:p>
          <a:p>
            <a:pPr marL="0" indent="0">
              <a:buNone/>
            </a:pPr>
            <a:r>
              <a:rPr lang="en-US" dirty="0"/>
              <a:t>- Hire one experienced senior advisor to aid in drive through talent mix </a:t>
            </a:r>
          </a:p>
          <a:p>
            <a:pPr marL="0" indent="0">
              <a:buNone/>
            </a:pPr>
            <a:r>
              <a:rPr lang="en-US" dirty="0"/>
              <a:t>- Ensure technician compensation is on par with local market and industry guide</a:t>
            </a:r>
          </a:p>
          <a:p>
            <a:pPr marL="0" indent="0">
              <a:buNone/>
            </a:pPr>
            <a:r>
              <a:rPr lang="en-US" dirty="0"/>
              <a:t>- Introduce technician/apprentice incentive program to aid in compensation concerns</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61720" y="365602"/>
            <a:ext cx="7729728" cy="695942"/>
          </a:xfrm>
        </p:spPr>
        <p:txBody>
          <a:bodyPr>
            <a:normAutofit fontScale="90000"/>
          </a:bodyPr>
          <a:lstStyle/>
          <a:p>
            <a:br>
              <a:rPr lang="en-US" dirty="0">
                <a:solidFill>
                  <a:schemeClr val="tx1"/>
                </a:solidFill>
              </a:rPr>
            </a:br>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61720" y="1270000"/>
            <a:ext cx="8596668" cy="3880773"/>
          </a:xfrm>
        </p:spPr>
        <p:txBody>
          <a:bodyPr>
            <a:normAutofit/>
          </a:bodyPr>
          <a:lstStyle/>
          <a:p>
            <a:pPr marL="0" indent="0">
              <a:buNone/>
            </a:pPr>
            <a:endParaRPr lang="en-US" dirty="0"/>
          </a:p>
          <a:p>
            <a:r>
              <a:rPr lang="en-US" dirty="0"/>
              <a:t>- Bring up tech feedback with BDC team at weekly BDC huddles</a:t>
            </a:r>
          </a:p>
          <a:p>
            <a:r>
              <a:rPr lang="en-US" dirty="0"/>
              <a:t>- F.O.M. will interview each tech team member individually to gather intel into how approach can be improved</a:t>
            </a:r>
          </a:p>
          <a:p>
            <a:r>
              <a:rPr lang="en-US" dirty="0"/>
              <a:t>- Share shop loading techniques with the tech team</a:t>
            </a:r>
          </a:p>
          <a:p>
            <a:r>
              <a:rPr lang="en-US" dirty="0"/>
              <a:t>- Get ideas from tech team for out of work moral boosting activities</a:t>
            </a:r>
          </a:p>
          <a:p>
            <a:r>
              <a:rPr lang="en-US" dirty="0"/>
              <a:t>-  Dry run tech incentive program with foreman for a month</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38970" y="155396"/>
            <a:ext cx="7729728" cy="969211"/>
          </a:xfrm>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8613"/>
            <a:ext cx="8596668" cy="3880773"/>
          </a:xfrm>
        </p:spPr>
        <p:txBody>
          <a:bodyPr>
            <a:normAutofit fontScale="92500"/>
          </a:bodyPr>
          <a:lstStyle/>
          <a:p>
            <a:pPr marL="0" indent="0">
              <a:buNone/>
            </a:pPr>
            <a:r>
              <a:rPr lang="en-US" dirty="0"/>
              <a:t>- Provide BDC team with technician schedule for each week as well as a daily “tech capacity” calendar so they know how much work is booked for a specific tech each day. We do this now for details so it should be easily converted to monitor specific tech pre-sold work. </a:t>
            </a:r>
          </a:p>
          <a:p>
            <a:pPr marL="0" indent="0">
              <a:buNone/>
            </a:pPr>
            <a:r>
              <a:rPr lang="en-US" dirty="0"/>
              <a:t>- F.O.M. to share feedback in a good-bad-good fashion. Give them a positive before giving them their opportunity and then finish strong with something else positive. EX: Great work last week you billed 55 hours, I noticed your productivity was only at 75%. Can we try to remember punching on jobs for their full duration? Thank you for staying late yesterday and getting that PDI done, I appreciate that! </a:t>
            </a:r>
          </a:p>
          <a:p>
            <a:pPr marL="0" indent="0">
              <a:buNone/>
            </a:pPr>
            <a:r>
              <a:rPr lang="en-US" dirty="0"/>
              <a:t>- Invite tech team to join in a shop capacity settings meeting so they can learn and provide input into setting the actual main shop capacities as well as express capacities. </a:t>
            </a:r>
          </a:p>
          <a:p>
            <a:pPr marL="0" indent="0">
              <a:buNone/>
            </a:pPr>
            <a:r>
              <a:rPr lang="en-US" dirty="0"/>
              <a:t>-  Inform and educate shop foreman on technician incentive program. Work through DMS kinks as well as with accounting manager to ensure all parties involved in adding a bonus plan understand how it works and when it will start. </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70334"/>
            <a:ext cx="8596668" cy="3332149"/>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04033896"/>
              </p:ext>
            </p:extLst>
          </p:nvPr>
        </p:nvGraphicFramePr>
        <p:xfrm>
          <a:off x="677334" y="1270000"/>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Dry run incentive program</a:t>
                      </a:r>
                    </a:p>
                  </a:txBody>
                  <a:tcPr/>
                </a:tc>
                <a:tc>
                  <a:txBody>
                    <a:bodyPr/>
                    <a:lstStyle/>
                    <a:p>
                      <a:r>
                        <a:rPr lang="en-US" dirty="0"/>
                        <a:t>Foreman, ASM, FOM</a:t>
                      </a:r>
                    </a:p>
                  </a:txBody>
                  <a:tcPr/>
                </a:tc>
                <a:tc>
                  <a:txBody>
                    <a:bodyPr/>
                    <a:lstStyle/>
                    <a:p>
                      <a:r>
                        <a:rPr lang="en-US" dirty="0"/>
                        <a:t>June 3</a:t>
                      </a:r>
                      <a:r>
                        <a:rPr lang="en-US" baseline="30000" dirty="0"/>
                        <a:t>rd</a:t>
                      </a:r>
                      <a:r>
                        <a:rPr lang="en-US" dirty="0"/>
                        <a:t> / June 30</a:t>
                      </a:r>
                      <a:r>
                        <a:rPr lang="en-US" baseline="30000" dirty="0"/>
                        <a:t>th</a:t>
                      </a:r>
                      <a:r>
                        <a:rPr lang="en-US" dirty="0"/>
                        <a:t> </a:t>
                      </a:r>
                    </a:p>
                  </a:txBody>
                  <a:tcPr/>
                </a:tc>
                <a:extLst>
                  <a:ext uri="{0D108BD9-81ED-4DB2-BD59-A6C34878D82A}">
                    <a16:rowId xmlns:a16="http://schemas.microsoft.com/office/drawing/2014/main" val="2400365483"/>
                  </a:ext>
                </a:extLst>
              </a:tr>
              <a:tr h="565004">
                <a:tc>
                  <a:txBody>
                    <a:bodyPr/>
                    <a:lstStyle/>
                    <a:p>
                      <a:r>
                        <a:rPr lang="en-US" dirty="0"/>
                        <a:t>BDC weekly huddle</a:t>
                      </a:r>
                    </a:p>
                  </a:txBody>
                  <a:tcPr/>
                </a:tc>
                <a:tc>
                  <a:txBody>
                    <a:bodyPr/>
                    <a:lstStyle/>
                    <a:p>
                      <a:r>
                        <a:rPr lang="en-US" dirty="0"/>
                        <a:t>BDC members, FOM</a:t>
                      </a:r>
                    </a:p>
                  </a:txBody>
                  <a:tcPr/>
                </a:tc>
                <a:tc>
                  <a:txBody>
                    <a:bodyPr/>
                    <a:lstStyle/>
                    <a:p>
                      <a:r>
                        <a:rPr lang="en-US" dirty="0"/>
                        <a:t>Tuesdays 3pm / Ongoing </a:t>
                      </a:r>
                    </a:p>
                  </a:txBody>
                  <a:tcPr/>
                </a:tc>
                <a:extLst>
                  <a:ext uri="{0D108BD9-81ED-4DB2-BD59-A6C34878D82A}">
                    <a16:rowId xmlns:a16="http://schemas.microsoft.com/office/drawing/2014/main" val="107845787"/>
                  </a:ext>
                </a:extLst>
              </a:tr>
              <a:tr h="565004">
                <a:tc>
                  <a:txBody>
                    <a:bodyPr/>
                    <a:lstStyle/>
                    <a:p>
                      <a:r>
                        <a:rPr lang="en-US" dirty="0"/>
                        <a:t>Shop loading meeting</a:t>
                      </a:r>
                    </a:p>
                  </a:txBody>
                  <a:tcPr/>
                </a:tc>
                <a:tc>
                  <a:txBody>
                    <a:bodyPr/>
                    <a:lstStyle/>
                    <a:p>
                      <a:r>
                        <a:rPr lang="en-US" dirty="0"/>
                        <a:t>Technicians, Foreman, ASM, FOM</a:t>
                      </a:r>
                    </a:p>
                  </a:txBody>
                  <a:tcPr/>
                </a:tc>
                <a:tc>
                  <a:txBody>
                    <a:bodyPr/>
                    <a:lstStyle/>
                    <a:p>
                      <a:r>
                        <a:rPr lang="en-US" dirty="0"/>
                        <a:t>July 2024 / TBD</a:t>
                      </a:r>
                    </a:p>
                  </a:txBody>
                  <a:tcPr/>
                </a:tc>
                <a:extLst>
                  <a:ext uri="{0D108BD9-81ED-4DB2-BD59-A6C34878D82A}">
                    <a16:rowId xmlns:a16="http://schemas.microsoft.com/office/drawing/2014/main" val="1530126605"/>
                  </a:ext>
                </a:extLst>
              </a:tr>
              <a:tr h="565004">
                <a:tc>
                  <a:txBody>
                    <a:bodyPr/>
                    <a:lstStyle/>
                    <a:p>
                      <a:r>
                        <a:rPr lang="en-US" dirty="0"/>
                        <a:t>Team moral event</a:t>
                      </a:r>
                    </a:p>
                  </a:txBody>
                  <a:tcPr/>
                </a:tc>
                <a:tc>
                  <a:txBody>
                    <a:bodyPr/>
                    <a:lstStyle/>
                    <a:p>
                      <a:r>
                        <a:rPr lang="en-US" dirty="0"/>
                        <a:t>All</a:t>
                      </a:r>
                    </a:p>
                  </a:txBody>
                  <a:tcPr/>
                </a:tc>
                <a:tc>
                  <a:txBody>
                    <a:bodyPr/>
                    <a:lstStyle/>
                    <a:p>
                      <a:r>
                        <a:rPr lang="en-US" dirty="0"/>
                        <a:t>August 2024 </a:t>
                      </a:r>
                    </a:p>
                  </a:txBody>
                  <a:tcPr/>
                </a:tc>
                <a:extLst>
                  <a:ext uri="{0D108BD9-81ED-4DB2-BD59-A6C34878D82A}">
                    <a16:rowId xmlns:a16="http://schemas.microsoft.com/office/drawing/2014/main" val="1950345431"/>
                  </a:ext>
                </a:extLst>
              </a:tr>
              <a:tr h="565004">
                <a:tc>
                  <a:txBody>
                    <a:bodyPr/>
                    <a:lstStyle/>
                    <a:p>
                      <a:r>
                        <a:rPr lang="en-US" dirty="0"/>
                        <a:t>High level leadership training (NCM or equivalent) </a:t>
                      </a:r>
                    </a:p>
                  </a:txBody>
                  <a:tcPr/>
                </a:tc>
                <a:tc>
                  <a:txBody>
                    <a:bodyPr/>
                    <a:lstStyle/>
                    <a:p>
                      <a:r>
                        <a:rPr lang="en-US" dirty="0"/>
                        <a:t>FOM</a:t>
                      </a:r>
                    </a:p>
                  </a:txBody>
                  <a:tcPr/>
                </a:tc>
                <a:tc>
                  <a:txBody>
                    <a:bodyPr/>
                    <a:lstStyle/>
                    <a:p>
                      <a:r>
                        <a:rPr lang="en-US" dirty="0"/>
                        <a:t>By end of 2024 </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906833" y="81280"/>
            <a:ext cx="7729728" cy="1188720"/>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03761" y="1270000"/>
            <a:ext cx="9801479" cy="4978400"/>
          </a:xfrm>
        </p:spPr>
        <p:txBody>
          <a:bodyPr>
            <a:normAutofit/>
          </a:bodyPr>
          <a:lstStyle/>
          <a:p>
            <a:r>
              <a:rPr lang="en-US" dirty="0"/>
              <a:t>Overall, our service dept is profitable and meeting many industry benchmarks. The month used is historically our worst month of the year and paints a poor picture in some of the expense categories. </a:t>
            </a:r>
          </a:p>
          <a:p>
            <a:r>
              <a:rPr lang="en-US" dirty="0"/>
              <a:t>The facility utilization stat always hits home as we do this during our annual forecast and its like “wow, looks what possible if we had all bays firing” its nice to know there is more left in the tank even when we beat our monthly dept records year after year. Educating and then holding the younger apprentice team accountable has been our focus going into 2024 and will remain at the forefront of our decision making. </a:t>
            </a:r>
          </a:p>
          <a:p>
            <a:r>
              <a:rPr lang="en-US" dirty="0"/>
              <a:t>It is clear from the SWAT that our tech team do feel they are compensated fairly. I will review our CADA work force study report for 2023 to see if there is any truth to this. </a:t>
            </a:r>
          </a:p>
          <a:p>
            <a:r>
              <a:rPr lang="en-US" dirty="0"/>
              <a:t>I am feeling very confident that once our tech incentive program is launched and the team feels their compensation is better, we will see some of the “negative </a:t>
            </a:r>
            <a:r>
              <a:rPr lang="en-US" dirty="0" err="1"/>
              <a:t>nellys</a:t>
            </a:r>
            <a:r>
              <a:rPr lang="en-US" dirty="0"/>
              <a:t>” come around attitude wise. Add to this a team building or Moral activity and I think we will be on track to have a wonderful Q3 and remainder of the year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0343"/>
            <a:ext cx="8596668" cy="646546"/>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404091"/>
            <a:ext cx="11251430" cy="6453909"/>
          </a:xfrm>
        </p:spPr>
        <p:txBody>
          <a:bodyPr>
            <a:normAutofit/>
          </a:bodyPr>
          <a:lstStyle/>
          <a:p>
            <a:pPr marL="0" indent="0" algn="l">
              <a:buNone/>
            </a:pPr>
            <a:endParaRPr lang="en-US" sz="1800" b="0" i="0" u="none" strike="noStrike" baseline="0" dirty="0">
              <a:solidFill>
                <a:srgbClr val="000000"/>
              </a:solidFill>
              <a:latin typeface="Calibri" panose="020F0502020204030204" pitchFamily="34" charset="0"/>
            </a:endParaRPr>
          </a:p>
          <a:p>
            <a:pPr marL="0" indent="0">
              <a:buNone/>
            </a:pPr>
            <a:r>
              <a:rPr lang="en-US" sz="1100" b="1" i="0" u="sng" strike="noStrike" baseline="0" dirty="0">
                <a:solidFill>
                  <a:schemeClr val="tx1"/>
                </a:solidFill>
                <a:latin typeface="Calibri" panose="020F0502020204030204" pitchFamily="34" charset="0"/>
              </a:rPr>
              <a:t>Current practices </a:t>
            </a:r>
            <a:br>
              <a:rPr lang="en-US" sz="1100" u="sng"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Monthly service specials are created and emailed from our marketing company to 3 separate lists of customers. Active = 0-6 months, In-Active = 7-12 months, Lost = 12+ months no visit. Example below of June 2024 Specials. Two weeks after our marketing company has sent the emails out to our database, we will begin texting the customers with similar verbiage referencing the emails. This is done with our BDC team. </a:t>
            </a:r>
          </a:p>
          <a:p>
            <a:endParaRPr lang="en-US" sz="1800" b="0" i="0" u="none" strike="noStrike" baseline="0" dirty="0">
              <a:solidFill>
                <a:schemeClr val="tx1"/>
              </a:solidFill>
              <a:latin typeface="Calibri" panose="020F0502020204030204" pitchFamily="34" charset="0"/>
            </a:endParaRPr>
          </a:p>
          <a:p>
            <a:pPr marL="0" indent="0">
              <a:buNone/>
            </a:pPr>
            <a:endParaRPr lang="en-US" sz="1800" b="0" i="0" u="none" strike="noStrike" baseline="0" dirty="0">
              <a:solidFill>
                <a:schemeClr val="tx1"/>
              </a:solidFill>
              <a:latin typeface="Calibri" panose="020F0502020204030204" pitchFamily="34" charset="0"/>
            </a:endParaRPr>
          </a:p>
          <a:p>
            <a:pPr marL="0" indent="0">
              <a:buNone/>
            </a:pPr>
            <a:r>
              <a:rPr lang="en-US" sz="1800" b="0" i="0" u="none" strike="noStrike" baseline="0" dirty="0">
                <a:solidFill>
                  <a:schemeClr val="tx1"/>
                </a:solidFill>
                <a:latin typeface="Calibri" panose="020F0502020204030204" pitchFamily="34" charset="0"/>
              </a:rPr>
              <a:t>- </a:t>
            </a:r>
            <a:r>
              <a:rPr lang="en-US" sz="1100" b="0" i="0" u="none" strike="noStrike" baseline="0" dirty="0">
                <a:solidFill>
                  <a:schemeClr val="tx1"/>
                </a:solidFill>
                <a:latin typeface="Calibri" panose="020F0502020204030204" pitchFamily="34" charset="0"/>
              </a:rPr>
              <a:t>Our BDC team is given the declined work list each month for the past month and will text customers with a “Service Manager Special 15% off” if they would like to return for the work. We have about a 10% success rate with these texts. Example below from a few years back. </a:t>
            </a:r>
          </a:p>
          <a:p>
            <a:pPr marL="0" indent="0">
              <a:buNone/>
            </a:pPr>
            <a:endParaRPr lang="en-US" sz="1100" b="0" i="0" u="none" strike="noStrike" baseline="0" dirty="0">
              <a:solidFill>
                <a:schemeClr val="tx1"/>
              </a:solidFill>
              <a:latin typeface="Calibri" panose="020F0502020204030204" pitchFamily="34" charset="0"/>
            </a:endParaRPr>
          </a:p>
          <a:p>
            <a:pPr marL="0" indent="0">
              <a:buNone/>
            </a:pPr>
            <a:endParaRPr lang="en-US" sz="1800" b="0" i="0" u="none" strike="noStrike" baseline="0" dirty="0">
              <a:solidFill>
                <a:schemeClr val="tx1"/>
              </a:solidFill>
              <a:latin typeface="Calibri" panose="020F0502020204030204" pitchFamily="34" charset="0"/>
            </a:endParaRPr>
          </a:p>
          <a:p>
            <a:pPr marL="0" indent="0">
              <a:buNone/>
            </a:pPr>
            <a:br>
              <a:rPr lang="en-US" dirty="0">
                <a:solidFill>
                  <a:schemeClr val="tx1"/>
                </a:solidFill>
                <a:latin typeface="Calibri" panose="020F0502020204030204" pitchFamily="34" charset="0"/>
              </a:rPr>
            </a:br>
            <a:r>
              <a:rPr lang="en-US" sz="1100" b="1" i="0" u="sng" strike="noStrike" baseline="0" dirty="0">
                <a:solidFill>
                  <a:schemeClr val="tx1"/>
                </a:solidFill>
                <a:latin typeface="Calibri" panose="020F0502020204030204" pitchFamily="34" charset="0"/>
              </a:rPr>
              <a:t>Goals for improvement</a:t>
            </a:r>
            <a:br>
              <a:rPr lang="en-US" sz="1100" b="0" i="0" u="sng" strike="noStrike" baseline="0" dirty="0">
                <a:solidFill>
                  <a:schemeClr val="tx1"/>
                </a:solidFill>
                <a:latin typeface="Calibri" panose="020F0502020204030204" pitchFamily="34" charset="0"/>
              </a:rPr>
            </a:br>
            <a:r>
              <a:rPr lang="en-US" sz="1100" b="0" i="0" strike="noStrike" baseline="0" dirty="0">
                <a:solidFill>
                  <a:schemeClr val="tx1"/>
                </a:solidFill>
                <a:latin typeface="Calibri" panose="020F0502020204030204" pitchFamily="34" charset="0"/>
              </a:rPr>
              <a:t>- </a:t>
            </a:r>
            <a:r>
              <a:rPr lang="en-US" sz="1100" b="0" i="0" u="none" strike="noStrike" baseline="0" dirty="0">
                <a:solidFill>
                  <a:schemeClr val="tx1"/>
                </a:solidFill>
                <a:latin typeface="Calibri" panose="020F0502020204030204" pitchFamily="34" charset="0"/>
              </a:rPr>
              <a:t>We were doing “Tech Tip Tuesdays” with social posts that were well received. We could share common repair topics with our customers or little tips and tricks during seasonal tire change season. </a:t>
            </a:r>
            <a:r>
              <a:rPr lang="en-US" sz="1100" dirty="0">
                <a:solidFill>
                  <a:schemeClr val="tx1"/>
                </a:solidFill>
                <a:latin typeface="Calibri" panose="020F0502020204030204" pitchFamily="34" charset="0"/>
              </a:rPr>
              <a:t>Our social media person has been inconsistent with our posts and has switched hands a couple times so this has not been a priority. The goal will be to make this a consistent post every Tuesday starting July 2024. I will also put a larger focus on our declined work texts with the BDC team. We are sending out all of the messages however maybe we can improve from 1% to 20% redemption by the end of the year. </a:t>
            </a:r>
            <a:endParaRPr lang="en-US" sz="1100" b="0" i="0" u="none" strike="noStrike" baseline="0" dirty="0">
              <a:solidFill>
                <a:schemeClr val="tx1"/>
              </a:solidFill>
              <a:latin typeface="Calibri" panose="020F0502020204030204" pitchFamily="34" charset="0"/>
            </a:endParaRPr>
          </a:p>
          <a:p>
            <a:pPr marL="0" indent="0">
              <a:buNone/>
            </a:pPr>
            <a:r>
              <a:rPr lang="en-US" sz="1100" b="1" i="0" u="sng" strike="noStrike" baseline="0" dirty="0">
                <a:solidFill>
                  <a:schemeClr val="tx1"/>
                </a:solidFill>
                <a:latin typeface="Calibri" panose="020F0502020204030204" pitchFamily="34" charset="0"/>
              </a:rPr>
              <a:t>Plans to achieve your goals </a:t>
            </a:r>
            <a:br>
              <a:rPr lang="en-US" sz="1100" u="sng"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I will create more lucrative offers for our 7-12 and 12+ month customers to try and entice them back. </a:t>
            </a:r>
            <a:br>
              <a:rPr lang="en-US" sz="1100"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I will add the tech tip Tuesdays to our weekly BDC huddles. We will make a point to map out each month's posts ahead of time so that they auto post each Tuesday morning. </a:t>
            </a:r>
            <a:br>
              <a:rPr lang="en-US" sz="1100"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I will create a tracking sheet for the BDC agent who does the declined work specials campaign for us. I will ask her to record when she books a successful appointment from her list. </a:t>
            </a:r>
            <a:endParaRPr lang="en-US" sz="1100" b="0" i="0" u="sng" strike="noStrike" baseline="0" dirty="0">
              <a:solidFill>
                <a:schemeClr val="tx1"/>
              </a:solidFill>
              <a:latin typeface="Calibri" panose="020F0502020204030204" pitchFamily="34" charset="0"/>
            </a:endParaRPr>
          </a:p>
          <a:p>
            <a:pPr marL="0" indent="0">
              <a:buNone/>
            </a:pPr>
            <a:r>
              <a:rPr lang="en-US" sz="1100" b="1" i="0" u="sng" strike="noStrike" baseline="0" dirty="0">
                <a:solidFill>
                  <a:schemeClr val="tx1"/>
                </a:solidFill>
                <a:latin typeface="Calibri" panose="020F0502020204030204" pitchFamily="34" charset="0"/>
              </a:rPr>
              <a:t>Plans to evaluate your changes </a:t>
            </a:r>
            <a:br>
              <a:rPr lang="en-US" sz="1100" b="0" i="0" u="sng" strike="noStrike" baseline="0"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I will request the report from our marketing company that shows redemption from customers who were emailed each offer. We have 5+ years historical data so I will compare each month against the year before to see if the increasingly better offers are making a difference in redemptions. </a:t>
            </a:r>
            <a:br>
              <a:rPr lang="en-US" sz="1100"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I will monitor our social posts and topics posted to ensure they are relevant and engaging. </a:t>
            </a:r>
            <a:br>
              <a:rPr lang="en-US" sz="1100" dirty="0">
                <a:solidFill>
                  <a:schemeClr val="tx1"/>
                </a:solidFill>
                <a:latin typeface="Calibri" panose="020F0502020204030204" pitchFamily="34" charset="0"/>
              </a:rPr>
            </a:br>
            <a:r>
              <a:rPr lang="en-US" sz="1100" dirty="0">
                <a:solidFill>
                  <a:schemeClr val="tx1"/>
                </a:solidFill>
                <a:latin typeface="Calibri" panose="020F0502020204030204" pitchFamily="34" charset="0"/>
              </a:rPr>
              <a:t>- I will track the newly generated report for declined work offer redemption at the first BDC huddle of every month. I will tweak verbiage etc. as needed. Goal is 20% </a:t>
            </a:r>
            <a:endParaRPr lang="en-US" sz="1100" b="0" i="0" u="sng" strike="noStrike" baseline="0" dirty="0">
              <a:solidFill>
                <a:schemeClr val="tx1"/>
              </a:solidFill>
              <a:latin typeface="Calibri" panose="020F0502020204030204" pitchFamily="34" charset="0"/>
            </a:endParaRPr>
          </a:p>
        </p:txBody>
      </p:sp>
      <p:pic>
        <p:nvPicPr>
          <p:cNvPr id="4" name="Picture 3">
            <a:extLst>
              <a:ext uri="{FF2B5EF4-FFF2-40B4-BE49-F238E27FC236}">
                <a16:creationId xmlns:a16="http://schemas.microsoft.com/office/drawing/2014/main" id="{C3DAA356-4A30-2664-1FDE-7A2CACB07844}"/>
              </a:ext>
            </a:extLst>
          </p:cNvPr>
          <p:cNvPicPr>
            <a:picLocks noChangeAspect="1"/>
          </p:cNvPicPr>
          <p:nvPr/>
        </p:nvPicPr>
        <p:blipFill>
          <a:blip r:embed="rId2"/>
          <a:stretch>
            <a:fillRect/>
          </a:stretch>
        </p:blipFill>
        <p:spPr>
          <a:xfrm>
            <a:off x="677334" y="1544267"/>
            <a:ext cx="2897139" cy="893820"/>
          </a:xfrm>
          <a:prstGeom prst="rect">
            <a:avLst/>
          </a:prstGeom>
        </p:spPr>
      </p:pic>
      <p:pic>
        <p:nvPicPr>
          <p:cNvPr id="6" name="Picture 5">
            <a:extLst>
              <a:ext uri="{FF2B5EF4-FFF2-40B4-BE49-F238E27FC236}">
                <a16:creationId xmlns:a16="http://schemas.microsoft.com/office/drawing/2014/main" id="{54E3A073-A69A-8946-2172-4F5C224AF327}"/>
              </a:ext>
            </a:extLst>
          </p:cNvPr>
          <p:cNvPicPr>
            <a:picLocks noChangeAspect="1"/>
          </p:cNvPicPr>
          <p:nvPr/>
        </p:nvPicPr>
        <p:blipFill>
          <a:blip r:embed="rId3"/>
          <a:stretch>
            <a:fillRect/>
          </a:stretch>
        </p:blipFill>
        <p:spPr>
          <a:xfrm>
            <a:off x="677334" y="2918872"/>
            <a:ext cx="6199472" cy="893821"/>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85508" y="987136"/>
            <a:ext cx="6003257" cy="5195905"/>
          </a:xfrm>
        </p:spPr>
        <p:txBody>
          <a:bodyPr>
            <a:normAutofit fontScale="85000" lnSpcReduction="20000"/>
          </a:bodyPr>
          <a:lstStyle/>
          <a:p>
            <a:pPr marL="0" indent="0" algn="l">
              <a:buNone/>
            </a:pPr>
            <a:endParaRPr lang="en-US" sz="1800" b="0" i="0" u="none" strike="noStrike" baseline="0" dirty="0">
              <a:solidFill>
                <a:srgbClr val="000000"/>
              </a:solidFill>
              <a:latin typeface="Calibri" panose="020F0502020204030204" pitchFamily="34" charset="0"/>
            </a:endParaRPr>
          </a:p>
          <a:p>
            <a:r>
              <a:rPr lang="en-US" sz="1300" b="1" i="0" u="sng" strike="noStrike" baseline="0" dirty="0">
                <a:solidFill>
                  <a:srgbClr val="221E1F"/>
                </a:solidFill>
                <a:latin typeface="Calibri" panose="020F0502020204030204" pitchFamily="34" charset="0"/>
              </a:rPr>
              <a:t>Current practices </a:t>
            </a:r>
          </a:p>
          <a:p>
            <a:r>
              <a:rPr lang="en-US" sz="1300" dirty="0">
                <a:solidFill>
                  <a:srgbClr val="221E1F"/>
                </a:solidFill>
                <a:latin typeface="Calibri" panose="020F0502020204030204" pitchFamily="34" charset="0"/>
              </a:rPr>
              <a:t>As you'll see from our gross margins, we are in decent shape in most </a:t>
            </a:r>
            <a:r>
              <a:rPr lang="en-US" sz="1300" dirty="0" err="1">
                <a:solidFill>
                  <a:srgbClr val="221E1F"/>
                </a:solidFill>
                <a:latin typeface="Calibri" panose="020F0502020204030204" pitchFamily="34" charset="0"/>
              </a:rPr>
              <a:t>labour</a:t>
            </a:r>
            <a:r>
              <a:rPr lang="en-US" sz="1300" dirty="0">
                <a:solidFill>
                  <a:srgbClr val="221E1F"/>
                </a:solidFill>
                <a:latin typeface="Calibri" panose="020F0502020204030204" pitchFamily="34" charset="0"/>
              </a:rPr>
              <a:t> types. It is to be expected that warranty margin usually slips below the desired 76%+ as the higher skill/higher costed techs are required to do the work. Our internal tech due to tenure with the company is one of our highest paid techs. This is resulting in the slightly lower internal margin at 76.65%</a:t>
            </a:r>
            <a:endParaRPr lang="en-US" sz="1300" b="0" i="0" u="none" strike="noStrike" baseline="0" dirty="0">
              <a:solidFill>
                <a:srgbClr val="221E1F"/>
              </a:solidFill>
              <a:latin typeface="Calibri" panose="020F0502020204030204" pitchFamily="34" charset="0"/>
            </a:endParaRPr>
          </a:p>
          <a:p>
            <a:r>
              <a:rPr lang="en-US" sz="1300" b="1" i="0" u="sng" strike="noStrike" baseline="0" dirty="0">
                <a:solidFill>
                  <a:srgbClr val="221E1F"/>
                </a:solidFill>
                <a:latin typeface="Calibri" panose="020F0502020204030204" pitchFamily="34" charset="0"/>
              </a:rPr>
              <a:t>Goals for improvement </a:t>
            </a:r>
          </a:p>
          <a:p>
            <a:r>
              <a:rPr lang="en-US" sz="1300" dirty="0">
                <a:solidFill>
                  <a:srgbClr val="221E1F"/>
                </a:solidFill>
                <a:latin typeface="Calibri" panose="020F0502020204030204" pitchFamily="34" charset="0"/>
              </a:rPr>
              <a:t>We currently do not mark up our sublet work when sending vehicles out. Two reasons come into play. When warranty we are not allowed to mark up sublet invoices. The other has just been our stores policy as the sales departments have in the past done most of the leg work sending vehicles out to 3</a:t>
            </a:r>
            <a:r>
              <a:rPr lang="en-US" sz="1300" baseline="30000" dirty="0">
                <a:solidFill>
                  <a:srgbClr val="221E1F"/>
                </a:solidFill>
                <a:latin typeface="Calibri" panose="020F0502020204030204" pitchFamily="34" charset="0"/>
              </a:rPr>
              <a:t>rd</a:t>
            </a:r>
            <a:r>
              <a:rPr lang="en-US" sz="1300" dirty="0">
                <a:solidFill>
                  <a:srgbClr val="221E1F"/>
                </a:solidFill>
                <a:latin typeface="Calibri" panose="020F0502020204030204" pitchFamily="34" charset="0"/>
              </a:rPr>
              <a:t> party vendors. With the creation of an internal advisor role two years ago we have slowly tried to add markups and take over the subletting events. For obvious reasons, our sales team prefers to continue to arrange most sublets. We have hired a GSM starting June 2024 who may have a different perspective on sublet work. I am of the mindset that sales needs to focus on selling and selling only. Let service do the leg work.  </a:t>
            </a:r>
            <a:endParaRPr lang="en-US" sz="1300" b="0" i="0" strike="noStrike" baseline="0" dirty="0">
              <a:solidFill>
                <a:srgbClr val="221E1F"/>
              </a:solidFill>
              <a:latin typeface="Calibri" panose="020F0502020204030204" pitchFamily="34" charset="0"/>
            </a:endParaRPr>
          </a:p>
          <a:p>
            <a:r>
              <a:rPr lang="en-US" sz="1300" b="1" i="0" u="sng" strike="noStrike" baseline="0" dirty="0">
                <a:solidFill>
                  <a:srgbClr val="221E1F"/>
                </a:solidFill>
                <a:latin typeface="Calibri" panose="020F0502020204030204" pitchFamily="34" charset="0"/>
              </a:rPr>
              <a:t>Plans to achieve your goals </a:t>
            </a:r>
          </a:p>
          <a:p>
            <a:r>
              <a:rPr lang="en-US" sz="1300" b="0" i="0" u="none" strike="noStrike" baseline="0" dirty="0">
                <a:solidFill>
                  <a:srgbClr val="221E1F"/>
                </a:solidFill>
                <a:latin typeface="Calibri" panose="020F0502020204030204" pitchFamily="34" charset="0"/>
              </a:rPr>
              <a:t>Set meeting with GM &amp; GSM as well as internal coordinator to discuss what it would look like if service took over all sublets for the new and used car departments. This would include all accessories as well as Bodyshop work and window tint applications. </a:t>
            </a:r>
          </a:p>
          <a:p>
            <a:r>
              <a:rPr lang="en-US" sz="1300" b="1" i="0" u="sng" strike="noStrike" baseline="0" dirty="0">
                <a:solidFill>
                  <a:srgbClr val="221E1F"/>
                </a:solidFill>
                <a:latin typeface="Calibri" panose="020F0502020204030204" pitchFamily="34" charset="0"/>
              </a:rPr>
              <a:t>Plans to evaluate your changes</a:t>
            </a:r>
          </a:p>
          <a:p>
            <a:r>
              <a:rPr lang="en-US" sz="1300" b="0" i="0" u="none" strike="noStrike" baseline="0" dirty="0">
                <a:solidFill>
                  <a:srgbClr val="221E1F"/>
                </a:solidFill>
                <a:latin typeface="Calibri" panose="020F0502020204030204" pitchFamily="34" charset="0"/>
              </a:rPr>
              <a:t>I will monitor our POS report daily as well as our DOC to ensure all sublets going through th</a:t>
            </a:r>
            <a:r>
              <a:rPr lang="en-US" sz="1300" dirty="0">
                <a:solidFill>
                  <a:srgbClr val="221E1F"/>
                </a:solidFill>
                <a:latin typeface="Calibri" panose="020F0502020204030204" pitchFamily="34" charset="0"/>
              </a:rPr>
              <a:t>e service dept. are at the agreed upon mark up. I will ask the sales managers at our Bi-Weekly managers meeting how service is doing taking on all sublets for them. We will adapt and critique as we go. This is a significant enough of an opportunity for service to pick up a few more gross dollars while allowing sales to focus on what they are good at. </a:t>
            </a:r>
            <a:endParaRPr lang="en-US" sz="1300" b="0" i="0" u="none" strike="noStrike" baseline="0" dirty="0">
              <a:solidFill>
                <a:srgbClr val="221E1F"/>
              </a:solidFill>
              <a:latin typeface="Calibri" panose="020F0502020204030204" pitchFamily="34" charset="0"/>
            </a:endParaRPr>
          </a:p>
          <a:p>
            <a:r>
              <a:rPr lang="en-US" sz="1300" b="0" i="0" u="none" strike="noStrike" baseline="0" dirty="0">
                <a:solidFill>
                  <a:srgbClr val="221E1F"/>
                </a:solidFill>
                <a:latin typeface="Calibri" panose="020F0502020204030204" pitchFamily="34" charset="0"/>
              </a:rPr>
              <a:t> </a:t>
            </a:r>
          </a:p>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162341"/>
            <a:ext cx="8596668" cy="512618"/>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7" name="Picture 6">
            <a:extLst>
              <a:ext uri="{FF2B5EF4-FFF2-40B4-BE49-F238E27FC236}">
                <a16:creationId xmlns:a16="http://schemas.microsoft.com/office/drawing/2014/main" id="{2C463E14-CC43-51CC-F639-C5EE04CC5656}"/>
              </a:ext>
            </a:extLst>
          </p:cNvPr>
          <p:cNvPicPr>
            <a:picLocks noChangeAspect="1"/>
          </p:cNvPicPr>
          <p:nvPr/>
        </p:nvPicPr>
        <p:blipFill>
          <a:blip r:embed="rId2"/>
          <a:stretch>
            <a:fillRect/>
          </a:stretch>
        </p:blipFill>
        <p:spPr>
          <a:xfrm>
            <a:off x="6541511" y="2044701"/>
            <a:ext cx="5464981" cy="288290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63035" y="94594"/>
            <a:ext cx="8596668" cy="662152"/>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r>
              <a:rPr lang="en-US" sz="4000"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02130" y="412124"/>
            <a:ext cx="6593305" cy="6527691"/>
          </a:xfrm>
        </p:spPr>
        <p:txBody>
          <a:bodyPr>
            <a:normAutofit/>
          </a:bodyPr>
          <a:lstStyle/>
          <a:p>
            <a:pPr marL="0" indent="0" algn="l">
              <a:buNone/>
            </a:pPr>
            <a:endParaRPr lang="en-US" sz="1800" b="0" i="0" u="none" strike="noStrike" baseline="0" dirty="0">
              <a:solidFill>
                <a:srgbClr val="000000"/>
              </a:solidFill>
              <a:latin typeface="Calibri" panose="020F0502020204030204" pitchFamily="34" charset="0"/>
            </a:endParaRPr>
          </a:p>
          <a:p>
            <a:r>
              <a:rPr lang="en-US" sz="1200" b="1" i="0" u="sng" strike="noStrike" baseline="0" dirty="0">
                <a:solidFill>
                  <a:srgbClr val="221E1F"/>
                </a:solidFill>
                <a:latin typeface="Calibri" panose="020F0502020204030204" pitchFamily="34" charset="0"/>
              </a:rPr>
              <a:t>Current </a:t>
            </a:r>
            <a:r>
              <a:rPr lang="en-US" sz="1200" b="1" u="sng" dirty="0">
                <a:solidFill>
                  <a:srgbClr val="221E1F"/>
                </a:solidFill>
                <a:latin typeface="Calibri" panose="020F0502020204030204" pitchFamily="34" charset="0"/>
              </a:rPr>
              <a:t>P</a:t>
            </a:r>
            <a:r>
              <a:rPr lang="en-US" sz="1200" b="1" i="0" u="sng" strike="noStrike" baseline="0" dirty="0">
                <a:solidFill>
                  <a:srgbClr val="221E1F"/>
                </a:solidFill>
                <a:latin typeface="Calibri" panose="020F0502020204030204" pitchFamily="34" charset="0"/>
              </a:rPr>
              <a:t>ractices</a:t>
            </a:r>
          </a:p>
          <a:p>
            <a:r>
              <a:rPr lang="en-US" sz="1100" b="1" i="0" strike="noStrike" baseline="0" dirty="0">
                <a:solidFill>
                  <a:srgbClr val="221E1F"/>
                </a:solidFill>
                <a:latin typeface="Calibri" panose="020F0502020204030204" pitchFamily="34" charset="0"/>
              </a:rPr>
              <a:t>- </a:t>
            </a:r>
            <a:r>
              <a:rPr lang="en-US" sz="1100" i="0" strike="noStrike" baseline="0" dirty="0">
                <a:solidFill>
                  <a:srgbClr val="221E1F"/>
                </a:solidFill>
                <a:latin typeface="Calibri" panose="020F0502020204030204" pitchFamily="34" charset="0"/>
              </a:rPr>
              <a:t>February 2024 is always a tough month for expenses in general. </a:t>
            </a:r>
            <a:r>
              <a:rPr lang="en-US" sz="1100" dirty="0">
                <a:solidFill>
                  <a:srgbClr val="221E1F"/>
                </a:solidFill>
                <a:latin typeface="Calibri" panose="020F0502020204030204" pitchFamily="34" charset="0"/>
              </a:rPr>
              <a:t>We usually run a small deficit mid way through Q1. Our fall tire season is wrapped up and the spring season hasn’t started. We do not lay people off as we value our staff loyalty and tenure. We try to keep the hourly staff productive around the store however this leads to higher personal expense. For comparison we usually finish the year at 50% for personnel as a % of GP. Our Semi Fixed were also quite a bit higher than the B.O.C. of just under 9% for Feb 2024 however a portion of my NADA course was expensed this month to training as well as we received multiple EV vehicle specialty tools in Feb which hurt our semi fixed expenses. We were unable to depreciate it as there were multiple smaller value tools. Most other semi-fixed accounts are inline benchmarks. </a:t>
            </a:r>
            <a:endParaRPr lang="en-US" sz="1100" i="0" strike="noStrike" baseline="0" dirty="0">
              <a:solidFill>
                <a:srgbClr val="221E1F"/>
              </a:solidFill>
              <a:latin typeface="Calibri" panose="020F0502020204030204" pitchFamily="34" charset="0"/>
            </a:endParaRPr>
          </a:p>
          <a:p>
            <a:r>
              <a:rPr lang="en-US" sz="1200" b="1" i="0" u="sng" strike="noStrike" baseline="0" dirty="0">
                <a:solidFill>
                  <a:srgbClr val="221E1F"/>
                </a:solidFill>
                <a:latin typeface="Calibri" panose="020F0502020204030204" pitchFamily="34" charset="0"/>
              </a:rPr>
              <a:t>Goals for improvement</a:t>
            </a:r>
            <a:endParaRPr lang="en-US" dirty="0">
              <a:solidFill>
                <a:srgbClr val="221E1F"/>
              </a:solidFill>
              <a:latin typeface="Calibri" panose="020F0502020204030204" pitchFamily="34" charset="0"/>
            </a:endParaRPr>
          </a:p>
          <a:p>
            <a:r>
              <a:rPr lang="en-US" sz="1100" b="0" i="0" u="none" strike="noStrike" baseline="0" dirty="0">
                <a:solidFill>
                  <a:srgbClr val="221E1F"/>
                </a:solidFill>
                <a:latin typeface="Calibri" panose="020F0502020204030204" pitchFamily="34" charset="0"/>
              </a:rPr>
              <a:t>- I would like to see 2 of our 3 apprentices switched to flat rate pay to get them off our wage expense. One of them is ready to write their 310S test and the othe</a:t>
            </a:r>
            <a:r>
              <a:rPr lang="en-US" sz="1100" dirty="0">
                <a:solidFill>
                  <a:srgbClr val="221E1F"/>
                </a:solidFill>
                <a:latin typeface="Calibri" panose="020F0502020204030204" pitchFamily="34" charset="0"/>
              </a:rPr>
              <a:t>r two are halfway through their schooling. We are working with our accounting to try and package our specialty tools into a package that can be depreciated which would allow us to get them off Feb 2024 tool expense. </a:t>
            </a:r>
            <a:endParaRPr lang="en-US" sz="1100" b="0" i="0" u="none" strike="noStrike" baseline="0" dirty="0">
              <a:solidFill>
                <a:srgbClr val="221E1F"/>
              </a:solidFill>
              <a:latin typeface="Calibri" panose="020F0502020204030204" pitchFamily="34" charset="0"/>
            </a:endParaRPr>
          </a:p>
          <a:p>
            <a:r>
              <a:rPr lang="en-US" sz="1200" b="1" i="0" u="sng" strike="noStrike" baseline="0" dirty="0">
                <a:solidFill>
                  <a:srgbClr val="221E1F"/>
                </a:solidFill>
                <a:latin typeface="Calibri" panose="020F0502020204030204" pitchFamily="34" charset="0"/>
              </a:rPr>
              <a:t>Plans to achieve your goals </a:t>
            </a:r>
          </a:p>
          <a:p>
            <a:r>
              <a:rPr lang="en-US" sz="1100" dirty="0">
                <a:solidFill>
                  <a:srgbClr val="221E1F"/>
                </a:solidFill>
                <a:latin typeface="Calibri" panose="020F0502020204030204" pitchFamily="34" charset="0"/>
              </a:rPr>
              <a:t>- Initiate meeting with shop foreman and Nick one of apprentices to discuss what flat rate would look like for him given he would still be doing 50% express work and 50% main shop work. I will review his last 6 months billed hours report with him to give a realistic income idea. I will also consider increasing his rate slightly to encourage the switch to flat rate. Mike our most senior apprentice has been given the deadline of July 1</a:t>
            </a:r>
            <a:r>
              <a:rPr lang="en-US" sz="1100" baseline="30000" dirty="0">
                <a:solidFill>
                  <a:srgbClr val="221E1F"/>
                </a:solidFill>
                <a:latin typeface="Calibri" panose="020F0502020204030204" pitchFamily="34" charset="0"/>
              </a:rPr>
              <a:t>st</a:t>
            </a:r>
            <a:r>
              <a:rPr lang="en-US" sz="1100" dirty="0">
                <a:solidFill>
                  <a:srgbClr val="221E1F"/>
                </a:solidFill>
                <a:latin typeface="Calibri" panose="020F0502020204030204" pitchFamily="34" charset="0"/>
              </a:rPr>
              <a:t>, 2024, to write his test. Assuming he passes he will be switched to our main shop and flat rate pay. I will increase his rate slightly however this will have a positive impact on our wage expense as he will be removed from this. </a:t>
            </a:r>
            <a:endParaRPr lang="en-US" sz="1100" b="0" i="0" u="none" strike="noStrike" baseline="0" dirty="0">
              <a:solidFill>
                <a:srgbClr val="221E1F"/>
              </a:solidFill>
              <a:latin typeface="Calibri" panose="020F0502020204030204" pitchFamily="34" charset="0"/>
            </a:endParaRPr>
          </a:p>
          <a:p>
            <a:r>
              <a:rPr lang="en-US" sz="1200" b="1" i="0" u="sng" strike="noStrike" baseline="0" dirty="0">
                <a:solidFill>
                  <a:srgbClr val="221E1F"/>
                </a:solidFill>
                <a:latin typeface="Calibri" panose="020F0502020204030204" pitchFamily="34" charset="0"/>
              </a:rPr>
              <a:t>Plans to evaluate your changes </a:t>
            </a:r>
          </a:p>
          <a:p>
            <a:r>
              <a:rPr lang="en-US" sz="1100" dirty="0">
                <a:solidFill>
                  <a:srgbClr val="221E1F"/>
                </a:solidFill>
                <a:latin typeface="Calibri" panose="020F0502020204030204" pitchFamily="34" charset="0"/>
              </a:rPr>
              <a:t>-  I will aim to implement the flat rate pay for Nick and Mike by the end of Q3 this year right before our fall tire season. I will also hold Mike accountable to become licensed by July.  </a:t>
            </a:r>
            <a:endParaRPr lang="en-US" sz="1100" b="0" i="0"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04688B2A-AF86-54D9-90B3-830D4E90BAF6}"/>
              </a:ext>
            </a:extLst>
          </p:cNvPr>
          <p:cNvPicPr>
            <a:picLocks noChangeAspect="1"/>
          </p:cNvPicPr>
          <p:nvPr/>
        </p:nvPicPr>
        <p:blipFill>
          <a:blip r:embed="rId2"/>
          <a:stretch>
            <a:fillRect/>
          </a:stretch>
        </p:blipFill>
        <p:spPr>
          <a:xfrm>
            <a:off x="7102303" y="1860550"/>
            <a:ext cx="4114800" cy="31369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546538"/>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909858"/>
            <a:ext cx="4184035" cy="5669618"/>
          </a:xfrm>
        </p:spPr>
        <p:txBody>
          <a:bodyPr>
            <a:normAutofit/>
          </a:bodyPr>
          <a:lstStyle/>
          <a:p>
            <a:pPr marL="0" indent="0">
              <a:buNone/>
            </a:pPr>
            <a:r>
              <a:rPr lang="en-US" sz="1100" b="1" i="0" u="sng" strike="noStrike" baseline="0" dirty="0">
                <a:solidFill>
                  <a:srgbClr val="221E1F"/>
                </a:solidFill>
                <a:latin typeface="Calibri" panose="020F0502020204030204" pitchFamily="34" charset="0"/>
              </a:rPr>
              <a:t>Current </a:t>
            </a:r>
            <a:r>
              <a:rPr lang="en-US" sz="1100" b="1" u="sng" dirty="0">
                <a:solidFill>
                  <a:srgbClr val="221E1F"/>
                </a:solidFill>
                <a:latin typeface="Calibri" panose="020F0502020204030204" pitchFamily="34" charset="0"/>
              </a:rPr>
              <a:t>P</a:t>
            </a:r>
            <a:r>
              <a:rPr lang="en-US" sz="1100" b="1" i="0" u="sng" strike="noStrike" baseline="0" dirty="0">
                <a:solidFill>
                  <a:srgbClr val="221E1F"/>
                </a:solidFill>
                <a:latin typeface="Calibri" panose="020F0502020204030204" pitchFamily="34" charset="0"/>
              </a:rPr>
              <a:t>ractices </a:t>
            </a:r>
          </a:p>
          <a:p>
            <a:pPr marL="0" indent="0">
              <a:buNone/>
            </a:pPr>
            <a:r>
              <a:rPr lang="en-US" sz="1100" i="0" u="none" strike="noStrike" baseline="0" dirty="0">
                <a:solidFill>
                  <a:srgbClr val="221E1F"/>
                </a:solidFill>
                <a:latin typeface="Calibri" panose="020F0502020204030204" pitchFamily="34" charset="0"/>
              </a:rPr>
              <a:t>- In our shop we have the “great divide” between our techs. We have half the shop who consistently hit above 110% proficiency every pay period and we have half the shop who are under 100%. We currently do not have an incentive bonus in place. We do track and share hours with each tech individually as well as share weekly/monthly targets with them. Side note our detail door rate is $69.95 </a:t>
            </a:r>
          </a:p>
          <a:p>
            <a:pPr marL="0" indent="0">
              <a:buNone/>
            </a:pPr>
            <a:r>
              <a:rPr lang="en-US" sz="1100" b="1" i="0" u="sng" strike="noStrike" baseline="0" dirty="0">
                <a:solidFill>
                  <a:srgbClr val="221E1F"/>
                </a:solidFill>
                <a:latin typeface="Calibri" panose="020F0502020204030204" pitchFamily="34" charset="0"/>
              </a:rPr>
              <a:t>Goals for improvement </a:t>
            </a:r>
            <a:endParaRPr lang="en-US" sz="1100" b="1" u="sng" dirty="0">
              <a:solidFill>
                <a:srgbClr val="221E1F"/>
              </a:solidFill>
              <a:latin typeface="Calibri" panose="020F0502020204030204" pitchFamily="34" charset="0"/>
            </a:endParaRPr>
          </a:p>
          <a:p>
            <a:pPr marL="0" indent="0">
              <a:buNone/>
            </a:pPr>
            <a:r>
              <a:rPr lang="en-US" sz="1100" i="0" u="none" strike="noStrike" baseline="0" dirty="0">
                <a:solidFill>
                  <a:srgbClr val="221E1F"/>
                </a:solidFill>
                <a:latin typeface="Calibri" panose="020F0502020204030204" pitchFamily="34" charset="0"/>
              </a:rPr>
              <a:t>- I plan to </a:t>
            </a:r>
            <a:r>
              <a:rPr lang="en-US" sz="1100" dirty="0">
                <a:solidFill>
                  <a:srgbClr val="221E1F"/>
                </a:solidFill>
                <a:latin typeface="Calibri" panose="020F0502020204030204" pitchFamily="34" charset="0"/>
              </a:rPr>
              <a:t>implement a performance bonus for each tech based on their personal billed hours per pay period. The goal for our shop proficiency will be 100% by end of Q3 and then 125% by the end of 2024. </a:t>
            </a:r>
            <a:endParaRPr lang="en-US" sz="1100" i="0" u="none" strike="noStrike" baseline="0" dirty="0">
              <a:solidFill>
                <a:srgbClr val="221E1F"/>
              </a:solidFill>
              <a:latin typeface="Calibri" panose="020F0502020204030204" pitchFamily="34" charset="0"/>
            </a:endParaRPr>
          </a:p>
          <a:p>
            <a:pPr marL="0" indent="0">
              <a:buNone/>
            </a:pPr>
            <a:r>
              <a:rPr lang="en-US" sz="1100" b="1" i="0" u="sng" strike="noStrike" baseline="0" dirty="0">
                <a:solidFill>
                  <a:srgbClr val="221E1F"/>
                </a:solidFill>
                <a:latin typeface="Calibri" panose="020F0502020204030204" pitchFamily="34" charset="0"/>
              </a:rPr>
              <a:t>Plans to achieve your goals </a:t>
            </a:r>
          </a:p>
          <a:p>
            <a:pPr marL="0" indent="0">
              <a:buNone/>
            </a:pPr>
            <a:r>
              <a:rPr lang="en-US" sz="1100" i="0" u="none" strike="noStrike" baseline="0" dirty="0">
                <a:solidFill>
                  <a:srgbClr val="221E1F"/>
                </a:solidFill>
                <a:latin typeface="Calibri" panose="020F0502020204030204" pitchFamily="34" charset="0"/>
              </a:rPr>
              <a:t>- Each tech will have their 6-week rolling average calculated for billed hours. They will receive $1/hour increase at 3 hours over their average. $2/hour rate increase at 5 hours above their average. $3/hour 6+ hours above their average. By doing it this way the rolling 6-week average will not be affected by seasonal swings. It also means the top performers and bottom performers are only competing against themselves. </a:t>
            </a:r>
          </a:p>
          <a:p>
            <a:pPr marL="0" indent="0">
              <a:buNone/>
            </a:pPr>
            <a:r>
              <a:rPr lang="en-US" sz="1100" b="1" i="0" u="sng" strike="noStrike" baseline="0" dirty="0">
                <a:solidFill>
                  <a:srgbClr val="221E1F"/>
                </a:solidFill>
                <a:latin typeface="Calibri" panose="020F0502020204030204" pitchFamily="34" charset="0"/>
              </a:rPr>
              <a:t>Plans to evaluate your changes </a:t>
            </a:r>
          </a:p>
          <a:p>
            <a:pPr marL="0" indent="0">
              <a:buNone/>
            </a:pPr>
            <a:r>
              <a:rPr lang="en-US" sz="1100" i="0" strike="noStrike" baseline="0" dirty="0">
                <a:solidFill>
                  <a:srgbClr val="221E1F"/>
                </a:solidFill>
                <a:latin typeface="Calibri" panose="020F0502020204030204" pitchFamily="34" charset="0"/>
              </a:rPr>
              <a:t>- I will spotlight our shops proficiency daily on a board up in the shop. I will start this at the same tim</a:t>
            </a:r>
            <a:r>
              <a:rPr lang="en-US" sz="1100" dirty="0">
                <a:solidFill>
                  <a:srgbClr val="221E1F"/>
                </a:solidFill>
                <a:latin typeface="Calibri" panose="020F0502020204030204" pitchFamily="34" charset="0"/>
              </a:rPr>
              <a:t>e our bonus structure comes into effect. I am aiming to implement this July 2024. There are some changes we need to make to our “paid hours” section in our DMS before we can do this. </a:t>
            </a:r>
            <a:endParaRPr lang="en-US" sz="1100" i="0"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259C986D-948B-7DE8-879D-62EE34575587}"/>
              </a:ext>
            </a:extLst>
          </p:cNvPr>
          <p:cNvPicPr>
            <a:picLocks noChangeAspect="1"/>
          </p:cNvPicPr>
          <p:nvPr/>
        </p:nvPicPr>
        <p:blipFill>
          <a:blip r:embed="rId2"/>
          <a:stretch>
            <a:fillRect/>
          </a:stretch>
        </p:blipFill>
        <p:spPr>
          <a:xfrm>
            <a:off x="5688830" y="1439307"/>
            <a:ext cx="5825836" cy="438448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64365" y="156239"/>
            <a:ext cx="8596668" cy="463871"/>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04065" y="1040524"/>
            <a:ext cx="4184035" cy="5412828"/>
          </a:xfrm>
        </p:spPr>
        <p:txBody>
          <a:bodyPr>
            <a:normAutofit fontScale="92500"/>
          </a:bodyPr>
          <a:lstStyle/>
          <a:p>
            <a:pPr marL="0" indent="0">
              <a:buNone/>
            </a:pPr>
            <a:r>
              <a:rPr lang="en-US" sz="1200" b="1" i="0" u="sng" strike="noStrike" baseline="0" dirty="0">
                <a:solidFill>
                  <a:srgbClr val="221E1F"/>
                </a:solidFill>
                <a:latin typeface="Calibri" panose="020F0502020204030204" pitchFamily="34" charset="0"/>
              </a:rPr>
              <a:t>Current practices </a:t>
            </a:r>
          </a:p>
          <a:p>
            <a:pPr marL="0" indent="0">
              <a:buNone/>
            </a:pPr>
            <a:r>
              <a:rPr lang="en-US" sz="1200" dirty="0">
                <a:solidFill>
                  <a:srgbClr val="221E1F"/>
                </a:solidFill>
                <a:latin typeface="Calibri" panose="020F0502020204030204" pitchFamily="34" charset="0"/>
                <a:cs typeface="Calibri" panose="020F0502020204030204" pitchFamily="34" charset="0"/>
              </a:rPr>
              <a:t>- Although it shows 13 bays 3 of the 13 do not actually have hoists in them. We use 13 so we know what are max COULD be as its important to know what the facility potential really is. As noted in other sections we have 3 apprentices who all have their own bay with hoist that do not bill anywhere near the guide for what their bay SHOULD produce. </a:t>
            </a:r>
            <a:endParaRPr lang="en-US" sz="1200" i="0" strike="noStrike" baseline="0" dirty="0">
              <a:solidFill>
                <a:srgbClr val="221E1F"/>
              </a:solidFill>
              <a:latin typeface="Calibri" panose="020F0502020204030204" pitchFamily="34" charset="0"/>
              <a:cs typeface="Calibri" panose="020F0502020204030204" pitchFamily="34" charset="0"/>
            </a:endParaRPr>
          </a:p>
          <a:p>
            <a:pPr marL="0" indent="0">
              <a:buNone/>
            </a:pPr>
            <a:r>
              <a:rPr lang="en-US" sz="1200" b="1" i="0" u="sng" strike="noStrike" baseline="0" dirty="0">
                <a:solidFill>
                  <a:srgbClr val="221E1F"/>
                </a:solidFill>
                <a:latin typeface="Calibri" panose="020F0502020204030204" pitchFamily="34" charset="0"/>
                <a:cs typeface="Calibri" panose="020F0502020204030204" pitchFamily="34" charset="0"/>
              </a:rPr>
              <a:t>Goals for improvement </a:t>
            </a:r>
          </a:p>
          <a:p>
            <a:pPr marL="0" indent="0">
              <a:buNone/>
            </a:pPr>
            <a:r>
              <a:rPr lang="en-US" sz="1200" dirty="0">
                <a:solidFill>
                  <a:srgbClr val="221E1F"/>
                </a:solidFill>
                <a:latin typeface="Calibri" panose="020F0502020204030204" pitchFamily="34" charset="0"/>
                <a:cs typeface="Calibri" panose="020F0502020204030204" pitchFamily="34" charset="0"/>
              </a:rPr>
              <a:t>- Sharing each bays goal with it’s respective technician will be a great starting point. I am unsure whether techs all know what their bay should produce daily. I will also communicate the overall shops utilization goal with the entire service team. Goal for end of Q3 is 80% and by the end of 2024 our goal will be 87% + </a:t>
            </a:r>
            <a:endParaRPr lang="en-US" sz="1200" i="0" strike="noStrike" baseline="0" dirty="0">
              <a:solidFill>
                <a:srgbClr val="221E1F"/>
              </a:solidFill>
              <a:latin typeface="Calibri" panose="020F0502020204030204" pitchFamily="34" charset="0"/>
              <a:cs typeface="Calibri" panose="020F0502020204030204" pitchFamily="34" charset="0"/>
            </a:endParaRPr>
          </a:p>
          <a:p>
            <a:pPr marL="0" indent="0">
              <a:buNone/>
            </a:pPr>
            <a:r>
              <a:rPr lang="en-US" sz="1200" b="1" i="0" u="sng" strike="noStrike" baseline="0" dirty="0">
                <a:solidFill>
                  <a:srgbClr val="221E1F"/>
                </a:solidFill>
                <a:latin typeface="Calibri" panose="020F0502020204030204" pitchFamily="34" charset="0"/>
                <a:cs typeface="Calibri" panose="020F0502020204030204" pitchFamily="34" charset="0"/>
              </a:rPr>
              <a:t>Plans to achieve your goals </a:t>
            </a:r>
          </a:p>
          <a:p>
            <a:pPr marL="0" indent="0">
              <a:buNone/>
            </a:pPr>
            <a:r>
              <a:rPr lang="en-US" sz="1200" dirty="0">
                <a:solidFill>
                  <a:srgbClr val="221E1F"/>
                </a:solidFill>
                <a:latin typeface="Calibri" panose="020F0502020204030204" pitchFamily="34" charset="0"/>
                <a:cs typeface="Calibri" panose="020F0502020204030204" pitchFamily="34" charset="0"/>
              </a:rPr>
              <a:t>- Introducing tech incentive program along with educating the team on the expectations of their own bays potential goals will go a long way. Each individual tech will need to produce 8-10 hours a day from their bay. I am also planning on having new/used car accessories that do not require a hoist to be installed in one of the 3 bays which don’t have hoists. This will allow another staff member to use the open hoist while accessories are being installed. </a:t>
            </a:r>
            <a:endParaRPr lang="en-US" sz="1200" strike="noStrike" baseline="0" dirty="0">
              <a:solidFill>
                <a:srgbClr val="221E1F"/>
              </a:solidFill>
              <a:latin typeface="Calibri" panose="020F0502020204030204" pitchFamily="34" charset="0"/>
              <a:cs typeface="Calibri" panose="020F0502020204030204" pitchFamily="34" charset="0"/>
            </a:endParaRPr>
          </a:p>
          <a:p>
            <a:pPr marL="0" indent="0">
              <a:buNone/>
            </a:pPr>
            <a:r>
              <a:rPr lang="en-US" sz="1200" b="1" i="0" u="sng" strike="noStrike" baseline="0" dirty="0">
                <a:solidFill>
                  <a:srgbClr val="221E1F"/>
                </a:solidFill>
                <a:latin typeface="Calibri" panose="020F0502020204030204" pitchFamily="34" charset="0"/>
                <a:cs typeface="Calibri" panose="020F0502020204030204" pitchFamily="34" charset="0"/>
              </a:rPr>
              <a:t>Plans to evaluate your changes </a:t>
            </a:r>
          </a:p>
          <a:p>
            <a:pPr marL="0" indent="0">
              <a:buNone/>
            </a:pPr>
            <a:r>
              <a:rPr lang="en-US" sz="1200" dirty="0">
                <a:solidFill>
                  <a:srgbClr val="221E1F"/>
                </a:solidFill>
                <a:latin typeface="Calibri" panose="020F0502020204030204" pitchFamily="34" charset="0"/>
                <a:cs typeface="Calibri" panose="020F0502020204030204" pitchFamily="34" charset="0"/>
              </a:rPr>
              <a:t>- I will evaluate the shop utilization weekly</a:t>
            </a:r>
          </a:p>
          <a:p>
            <a:pPr marL="0" indent="0">
              <a:buNone/>
            </a:pPr>
            <a:r>
              <a:rPr lang="en-US" sz="1200" i="0" strike="noStrike" baseline="0" dirty="0">
                <a:solidFill>
                  <a:srgbClr val="221E1F"/>
                </a:solidFill>
                <a:latin typeface="Calibri" panose="020F0502020204030204" pitchFamily="34" charset="0"/>
                <a:cs typeface="Calibri" panose="020F0502020204030204" pitchFamily="34" charset="0"/>
              </a:rPr>
              <a:t>- If goals are not being achieved by end of Q3 </a:t>
            </a:r>
            <a:r>
              <a:rPr lang="en-US" sz="1200" dirty="0">
                <a:solidFill>
                  <a:srgbClr val="221E1F"/>
                </a:solidFill>
                <a:latin typeface="Calibri" panose="020F0502020204030204" pitchFamily="34" charset="0"/>
                <a:cs typeface="Calibri" panose="020F0502020204030204" pitchFamily="34" charset="0"/>
              </a:rPr>
              <a:t>I will considering adding/replacing a flat rate tech to ensure all bays are billing what we need out of them. </a:t>
            </a:r>
            <a:endParaRPr lang="en-US" sz="1200" i="0" strike="noStrike" baseline="0" dirty="0">
              <a:solidFill>
                <a:srgbClr val="221E1F"/>
              </a:solidFill>
              <a:latin typeface="Calibri" panose="020F0502020204030204" pitchFamily="34" charset="0"/>
              <a:cs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67E130DA-EC2F-157C-3C0F-F392E0D0CA4B}"/>
              </a:ext>
            </a:extLst>
          </p:cNvPr>
          <p:cNvPicPr>
            <a:picLocks noChangeAspect="1"/>
          </p:cNvPicPr>
          <p:nvPr/>
        </p:nvPicPr>
        <p:blipFill>
          <a:blip r:embed="rId2"/>
          <a:stretch>
            <a:fillRect/>
          </a:stretch>
        </p:blipFill>
        <p:spPr>
          <a:xfrm>
            <a:off x="7229302" y="1270000"/>
            <a:ext cx="4089400" cy="46355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277941" y="226378"/>
            <a:ext cx="8596668" cy="577999"/>
          </a:xfrm>
        </p:spPr>
        <p:txBody>
          <a:bodyPr>
            <a:normAutofit fontScale="90000"/>
          </a:bodyPr>
          <a:lstStyle/>
          <a:p>
            <a:r>
              <a:rPr lang="en-US" sz="3200"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511563" y="975711"/>
            <a:ext cx="6225568" cy="4552730"/>
          </a:xfrm>
        </p:spPr>
        <p:txBody>
          <a:bodyPr>
            <a:normAutofit fontScale="92500" lnSpcReduction="10000"/>
          </a:bodyPr>
          <a:lstStyle/>
          <a:p>
            <a:r>
              <a:rPr lang="en-US" sz="1400" dirty="0"/>
              <a:t>Overall, we do a decent job when building OP codes and holding ELR. Our maintenance and repair ELR are well over our door rate with competitive only being 7.6% off. I learned in class that are ELR should not be more than 10% off our posted door rate. </a:t>
            </a:r>
          </a:p>
          <a:p>
            <a:r>
              <a:rPr lang="en-US" sz="1400" dirty="0"/>
              <a:t>Our </a:t>
            </a:r>
            <a:r>
              <a:rPr lang="en-US" sz="1400" dirty="0" err="1"/>
              <a:t>labour</a:t>
            </a:r>
            <a:r>
              <a:rPr lang="en-US" sz="1400" dirty="0"/>
              <a:t> margin is near 82% in the sample RO’s used. This is a result of us using tire season work orders (May 2024). We have many tire swap only appointments which are good and bad. They are good in the sense that our margin is high as our lower wage staff can do this work however, they result in many 1-line RO’s despite having MPI’s on all of them. </a:t>
            </a:r>
          </a:p>
          <a:p>
            <a:r>
              <a:rPr lang="en-US" sz="1400" dirty="0"/>
              <a:t>A combine 1.69HRS/RO is respectable given the tire of year and a combination of main shop and express shop. </a:t>
            </a:r>
          </a:p>
          <a:p>
            <a:r>
              <a:rPr lang="en-US" sz="1400" dirty="0"/>
              <a:t>We are very proud of to share that 60% of our RO’s sampled had a vehicle older than 2020. We have a very loyal customer base, and it shows when we study our RO’s. </a:t>
            </a:r>
          </a:p>
          <a:p>
            <a:r>
              <a:rPr lang="en-US" sz="1400" dirty="0"/>
              <a:t>I did notice that on the 75 1-line RO’s there were many service recommendations missed based on time and/or mileage. I have since printed the factory maintenance guide for my BDC team as well as my service advisor team and will quiz them randomly on specific vehicle intervals. We use a declined work op code, and it was missing on many of these 75 1-line RO’s. Some of these work orders even had tech notes saying additional work was required and yet the estimate did not get onto the RO. </a:t>
            </a:r>
          </a:p>
          <a:p>
            <a:endParaRPr lang="en-US" sz="1100" dirty="0"/>
          </a:p>
          <a:p>
            <a:endParaRPr lang="en-US" sz="1100" dirty="0"/>
          </a:p>
          <a:p>
            <a:endParaRPr lang="en-US" dirty="0"/>
          </a:p>
        </p:txBody>
      </p:sp>
      <p:pic>
        <p:nvPicPr>
          <p:cNvPr id="7" name="Picture 6">
            <a:extLst>
              <a:ext uri="{FF2B5EF4-FFF2-40B4-BE49-F238E27FC236}">
                <a16:creationId xmlns:a16="http://schemas.microsoft.com/office/drawing/2014/main" id="{2B408F5E-3CD7-3F43-2975-4645923D5C6A}"/>
              </a:ext>
            </a:extLst>
          </p:cNvPr>
          <p:cNvPicPr>
            <a:picLocks noChangeAspect="1"/>
          </p:cNvPicPr>
          <p:nvPr/>
        </p:nvPicPr>
        <p:blipFill>
          <a:blip r:embed="rId2"/>
          <a:stretch>
            <a:fillRect/>
          </a:stretch>
        </p:blipFill>
        <p:spPr>
          <a:xfrm>
            <a:off x="6867567" y="816638"/>
            <a:ext cx="4812870" cy="514805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73573"/>
            <a:ext cx="8596668" cy="809297"/>
          </a:xfrm>
        </p:spPr>
        <p:txBody>
          <a:bodyPr>
            <a:normAutofit fontScale="90000"/>
          </a:bodyPr>
          <a:lstStyle/>
          <a:p>
            <a:br>
              <a:rPr lang="en-US" dirty="0">
                <a:solidFill>
                  <a:schemeClr val="tx1"/>
                </a:solidFill>
              </a:rPr>
            </a:br>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683528"/>
            <a:ext cx="9854032" cy="5490943"/>
          </a:xfrm>
        </p:spPr>
        <p:txBody>
          <a:bodyPr>
            <a:normAutofit fontScale="92500" lnSpcReduction="10000"/>
          </a:bodyPr>
          <a:lstStyle/>
          <a:p>
            <a:pPr marL="0" indent="0">
              <a:buNone/>
            </a:pPr>
            <a:endParaRPr lang="en-US" b="1" u="sng" dirty="0"/>
          </a:p>
          <a:p>
            <a:r>
              <a:rPr lang="en-US" sz="1400" dirty="0"/>
              <a:t>- Strong Brand</a:t>
            </a:r>
          </a:p>
          <a:p>
            <a:r>
              <a:rPr lang="en-US" sz="1400" dirty="0"/>
              <a:t>- Customer Loyalty Programs</a:t>
            </a:r>
          </a:p>
          <a:p>
            <a:r>
              <a:rPr lang="en-US" sz="1400" dirty="0"/>
              <a:t>- Ice Cream</a:t>
            </a:r>
          </a:p>
          <a:p>
            <a:r>
              <a:rPr lang="en-US" sz="1400" dirty="0"/>
              <a:t>- Majority of the time customers leave happy</a:t>
            </a:r>
          </a:p>
          <a:p>
            <a:r>
              <a:rPr lang="en-US" sz="1400" dirty="0"/>
              <a:t>- Staff members are willing to pitch in to work as a team</a:t>
            </a:r>
          </a:p>
          <a:p>
            <a:r>
              <a:rPr lang="en-US" sz="1400" dirty="0"/>
              <a:t>- Fix problems as they arise before they become a problem (management style)</a:t>
            </a:r>
          </a:p>
          <a:p>
            <a:r>
              <a:rPr lang="en-US" sz="1400" dirty="0"/>
              <a:t>- Staff are generally reliable when it comes to showing up for work</a:t>
            </a:r>
          </a:p>
          <a:p>
            <a:r>
              <a:rPr lang="en-US" sz="1400" dirty="0"/>
              <a:t>- Shop booking allows for proper workflow most of the time</a:t>
            </a:r>
          </a:p>
          <a:p>
            <a:r>
              <a:rPr lang="en-US" sz="1400" dirty="0"/>
              <a:t>- Strong customer base</a:t>
            </a:r>
          </a:p>
          <a:p>
            <a:r>
              <a:rPr lang="en-US" sz="1400" dirty="0"/>
              <a:t>- New innovations welcome and constantly being added</a:t>
            </a:r>
          </a:p>
          <a:p>
            <a:r>
              <a:rPr lang="en-US" sz="1400" dirty="0"/>
              <a:t>- Parts staff are consistent, cooperative and take initiative </a:t>
            </a:r>
          </a:p>
          <a:p>
            <a:r>
              <a:rPr lang="en-US" sz="1400" dirty="0"/>
              <a:t>- Advisor team is strong at communicating with customers and selling work quickly </a:t>
            </a:r>
          </a:p>
          <a:p>
            <a:r>
              <a:rPr lang="en-US" sz="1400" dirty="0"/>
              <a:t>- Introduction of Gen 3 tablets for tech team increased efficiency </a:t>
            </a:r>
          </a:p>
          <a:p>
            <a:r>
              <a:rPr lang="en-US" sz="1400" dirty="0"/>
              <a:t>- Strong focus on customer satisfaction, always trying to do right by the customer</a:t>
            </a:r>
          </a:p>
          <a:p>
            <a:r>
              <a:rPr lang="en-US" sz="1400" dirty="0"/>
              <a:t>- Awareness of employee moral</a:t>
            </a:r>
          </a:p>
          <a:p>
            <a:r>
              <a:rPr lang="en-US" sz="1400" dirty="0"/>
              <a:t>- Always attempting to make small gestures to lighten the mood</a:t>
            </a:r>
          </a:p>
          <a:p>
            <a:endParaRPr lang="en-US" sz="1000" dirty="0"/>
          </a:p>
          <a:p>
            <a:endParaRPr lang="en-US" sz="1000" dirty="0"/>
          </a:p>
          <a:p>
            <a:endParaRPr lang="en-US" sz="1000"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0845"/>
            <a:ext cx="8596668" cy="945596"/>
          </a:xfrm>
        </p:spPr>
        <p:txBody>
          <a:bodyPr>
            <a:normAutofit/>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572273"/>
            <a:ext cx="8596668" cy="5713454"/>
          </a:xfrm>
        </p:spPr>
        <p:txBody>
          <a:bodyPr>
            <a:normAutofit lnSpcReduction="10000"/>
          </a:bodyPr>
          <a:lstStyle/>
          <a:p>
            <a:pPr marL="0" indent="0">
              <a:buNone/>
            </a:pPr>
            <a:endParaRPr lang="en-US" b="1" u="sng" dirty="0"/>
          </a:p>
          <a:p>
            <a:r>
              <a:rPr lang="en-US" sz="1000" dirty="0"/>
              <a:t>- Increased prices to our customers</a:t>
            </a:r>
          </a:p>
          <a:p>
            <a:r>
              <a:rPr lang="en-US" sz="1000" dirty="0"/>
              <a:t>- Work distribution</a:t>
            </a:r>
          </a:p>
          <a:p>
            <a:r>
              <a:rPr lang="en-US" sz="1000" dirty="0"/>
              <a:t>- Organization of appointments</a:t>
            </a:r>
          </a:p>
          <a:p>
            <a:r>
              <a:rPr lang="en-US" sz="1000" dirty="0"/>
              <a:t>- Increase of work being asked vs compensation </a:t>
            </a:r>
          </a:p>
          <a:p>
            <a:r>
              <a:rPr lang="en-US" sz="1000" dirty="0"/>
              <a:t>- Lacking comradery amongst service department as a whole</a:t>
            </a:r>
          </a:p>
          <a:p>
            <a:r>
              <a:rPr lang="en-US" sz="1000" dirty="0"/>
              <a:t>- Lack of staff to complete the amount of work that there is booked in</a:t>
            </a:r>
          </a:p>
          <a:p>
            <a:r>
              <a:rPr lang="en-US" sz="1000" dirty="0"/>
              <a:t>- Dog eat dog world at times</a:t>
            </a:r>
          </a:p>
          <a:p>
            <a:r>
              <a:rPr lang="en-US" sz="1000" dirty="0"/>
              <a:t>- Lack of constructive conversations to discuss issues at hand</a:t>
            </a:r>
          </a:p>
          <a:p>
            <a:r>
              <a:rPr lang="en-US" sz="1000" dirty="0"/>
              <a:t>- Moral in the shop among technicians seems very low</a:t>
            </a:r>
          </a:p>
          <a:p>
            <a:r>
              <a:rPr lang="en-US" sz="1000" dirty="0"/>
              <a:t>- Lack of urgency from the tech team when there is a lot of work in the dispatch queues </a:t>
            </a:r>
          </a:p>
          <a:p>
            <a:r>
              <a:rPr lang="en-US" sz="1000" dirty="0"/>
              <a:t>- There is a distrust among the advisors which causes a lack of communication </a:t>
            </a:r>
          </a:p>
          <a:p>
            <a:r>
              <a:rPr lang="en-US" sz="1000" dirty="0"/>
              <a:t>- Recent issues with HDS and Nano equipment not connecting well in the shop slows down tech team</a:t>
            </a:r>
          </a:p>
          <a:p>
            <a:r>
              <a:rPr lang="en-US" sz="1000" dirty="0"/>
              <a:t>- Increase in workload without increase in compensation</a:t>
            </a:r>
          </a:p>
          <a:p>
            <a:r>
              <a:rPr lang="en-US" sz="1000" dirty="0"/>
              <a:t>- Lack of payment structure that factors in level of Honda training</a:t>
            </a:r>
          </a:p>
          <a:p>
            <a:r>
              <a:rPr lang="en-US" sz="1000" dirty="0"/>
              <a:t>- Carryover work not booked well in the scheduling system which results in increased workload on the tech team</a:t>
            </a:r>
          </a:p>
          <a:p>
            <a:r>
              <a:rPr lang="en-US" sz="1000" dirty="0"/>
              <a:t>- Apprentice attitudes towards doing MPI’s, cleaning the shop, and working their full shift is poor. </a:t>
            </a:r>
          </a:p>
          <a:p>
            <a:r>
              <a:rPr lang="en-US" sz="1000" dirty="0"/>
              <a:t>- Over accommodating staff requests/demands. They may be taking advantage of leniency. </a:t>
            </a:r>
          </a:p>
          <a:p>
            <a:r>
              <a:rPr lang="en-US" sz="1000" dirty="0"/>
              <a:t>- Concern that staff will leave is too high </a:t>
            </a:r>
          </a:p>
          <a:p>
            <a:r>
              <a:rPr lang="en-US" sz="1000" dirty="0"/>
              <a:t>- Increased prices</a:t>
            </a:r>
          </a:p>
          <a:p>
            <a:r>
              <a:rPr lang="en-US" sz="1000" dirty="0"/>
              <a:t>- Customer retention may be suffering due to poor quality work coming out of the shop as of late (2024) </a:t>
            </a: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Parcel</Template>
  <TotalTime>8962</TotalTime>
  <Words>3660</Words>
  <Application>Microsoft Macintosh PowerPoint</Application>
  <PresentationFormat>Widescreen</PresentationFormat>
  <Paragraphs>174</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Gill Sans MT</vt:lpstr>
      <vt:lpstr>Parcel</vt:lpstr>
      <vt:lpstr>NADA Service Homework </vt:lpstr>
      <vt:lpstr>   Marketing  </vt:lpstr>
      <vt:lpstr>   Analyze Cost of Labor   </vt:lpstr>
      <vt:lpstr>    Changes in Expense Structure    </vt:lpstr>
      <vt:lpstr>    Productivity   </vt:lpstr>
      <vt:lpstr>    Facility   </vt:lpstr>
      <vt:lpstr>Repair order analysis</vt:lpstr>
      <vt:lpstr> SWOT Analysis- Strengths </vt:lpstr>
      <vt:lpstr>SWOT Analysis- Weaknesses</vt:lpstr>
      <vt:lpstr>SWOT Analysis- Opportunities</vt:lpstr>
      <vt:lpstr>SWOT Analysis- Threats</vt:lpstr>
      <vt:lpstr>SWOT Analysis- Objectives</vt:lpstr>
      <vt:lpstr> 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Dave Tedder</cp:lastModifiedBy>
  <cp:revision>34</cp:revision>
  <dcterms:created xsi:type="dcterms:W3CDTF">2022-12-04T13:10:55Z</dcterms:created>
  <dcterms:modified xsi:type="dcterms:W3CDTF">2024-06-03T23:24:34Z</dcterms:modified>
</cp:coreProperties>
</file>