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2FDCFE-DFD4-B06A-7A65-5175FE9EDF72}" v="545" dt="2024-05-31T02:25:29.538"/>
    <p1510:client id="{AABD5A1D-3A8F-4710-A7C7-5B665DCC4D3A}" v="374" dt="2024-05-30T19:58:16.081"/>
    <p1510:client id="{BEE92324-7C88-36B6-C566-DC23CE3F14E5}" v="76" dt="2024-05-30T11:01:01.219"/>
    <p1510:client id="{C40E4A40-CE5A-FAEF-A323-5F849264870F}" v="310" dt="2024-05-31T01:46:50.5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828"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AE7AC5-60B9-4C7C-AF64-7BFFDF364CDC}"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81709EA7-869D-4A5E-B883-D3AAD47F0E9D}">
      <dgm:prSet/>
      <dgm:spPr/>
      <dgm:t>
        <a:bodyPr/>
        <a:lstStyle/>
        <a:p>
          <a:pPr>
            <a:lnSpc>
              <a:spcPct val="100000"/>
            </a:lnSpc>
          </a:pPr>
          <a:r>
            <a:rPr lang="en-US"/>
            <a:t>Improve</a:t>
          </a:r>
          <a:r>
            <a:rPr lang="en-US" b="0" i="0"/>
            <a:t> tech efficiency and workflow processes to minimize wait times</a:t>
          </a:r>
          <a:r>
            <a:rPr lang="en-US"/>
            <a:t> for</a:t>
          </a:r>
          <a:r>
            <a:rPr lang="en-US" b="0" i="0"/>
            <a:t> overall productivity and profitability.</a:t>
          </a:r>
          <a:endParaRPr lang="en-US"/>
        </a:p>
      </dgm:t>
    </dgm:pt>
    <dgm:pt modelId="{3D14547F-F80B-4AF8-A4EE-FEB42965BB6E}" type="parTrans" cxnId="{059CFD6C-8FE6-4275-81CE-CC139BCC0F96}">
      <dgm:prSet/>
      <dgm:spPr/>
      <dgm:t>
        <a:bodyPr/>
        <a:lstStyle/>
        <a:p>
          <a:endParaRPr lang="en-US"/>
        </a:p>
      </dgm:t>
    </dgm:pt>
    <dgm:pt modelId="{5C82B925-53CD-4AB4-970F-907BA4BD9DC5}" type="sibTrans" cxnId="{059CFD6C-8FE6-4275-81CE-CC139BCC0F96}">
      <dgm:prSet/>
      <dgm:spPr/>
      <dgm:t>
        <a:bodyPr/>
        <a:lstStyle/>
        <a:p>
          <a:endParaRPr lang="en-US"/>
        </a:p>
      </dgm:t>
    </dgm:pt>
    <dgm:pt modelId="{FB2E6762-5D19-4FED-A2B9-875551520729}">
      <dgm:prSet/>
      <dgm:spPr/>
      <dgm:t>
        <a:bodyPr/>
        <a:lstStyle/>
        <a:p>
          <a:pPr>
            <a:lnSpc>
              <a:spcPct val="100000"/>
            </a:lnSpc>
          </a:pPr>
          <a:r>
            <a:rPr lang="en-US"/>
            <a:t>Change</a:t>
          </a:r>
          <a:r>
            <a:rPr lang="en-US" b="0" i="0"/>
            <a:t> door rate to reflect specialized tech skills like hybrid jobs.</a:t>
          </a:r>
          <a:endParaRPr lang="en-US"/>
        </a:p>
      </dgm:t>
    </dgm:pt>
    <dgm:pt modelId="{85D5B158-3FA2-4840-9B14-5CF61F4C50C4}" type="parTrans" cxnId="{F6602870-FB8B-44A1-A440-4BD943631756}">
      <dgm:prSet/>
      <dgm:spPr/>
      <dgm:t>
        <a:bodyPr/>
        <a:lstStyle/>
        <a:p>
          <a:endParaRPr lang="en-US"/>
        </a:p>
      </dgm:t>
    </dgm:pt>
    <dgm:pt modelId="{24EC9491-1179-43E5-B519-8FAB08EAE40B}" type="sibTrans" cxnId="{F6602870-FB8B-44A1-A440-4BD943631756}">
      <dgm:prSet/>
      <dgm:spPr/>
      <dgm:t>
        <a:bodyPr/>
        <a:lstStyle/>
        <a:p>
          <a:endParaRPr lang="en-US"/>
        </a:p>
      </dgm:t>
    </dgm:pt>
    <dgm:pt modelId="{CA676D5E-C00E-4D69-B31A-ED3E2F7575FB}">
      <dgm:prSet/>
      <dgm:spPr/>
      <dgm:t>
        <a:bodyPr/>
        <a:lstStyle/>
        <a:p>
          <a:pPr>
            <a:lnSpc>
              <a:spcPct val="100000"/>
            </a:lnSpc>
          </a:pPr>
          <a:r>
            <a:rPr lang="en-US" b="0" i="0"/>
            <a:t>Increase service department revenue by upselling additional services and d</a:t>
          </a:r>
          <a:r>
            <a:rPr lang="en-US"/>
            <a:t>ecrease the one-line RO’s.</a:t>
          </a:r>
        </a:p>
      </dgm:t>
    </dgm:pt>
    <dgm:pt modelId="{45BF88B7-0FF3-4347-AF12-15E56734DCBA}" type="parTrans" cxnId="{333401F8-F0E6-42B4-93E5-A607AD016D08}">
      <dgm:prSet/>
      <dgm:spPr/>
      <dgm:t>
        <a:bodyPr/>
        <a:lstStyle/>
        <a:p>
          <a:endParaRPr lang="en-US"/>
        </a:p>
      </dgm:t>
    </dgm:pt>
    <dgm:pt modelId="{17497BCC-2B11-482A-AAFD-2FD69AB13864}" type="sibTrans" cxnId="{333401F8-F0E6-42B4-93E5-A607AD016D08}">
      <dgm:prSet/>
      <dgm:spPr/>
      <dgm:t>
        <a:bodyPr/>
        <a:lstStyle/>
        <a:p>
          <a:endParaRPr lang="en-US"/>
        </a:p>
      </dgm:t>
    </dgm:pt>
    <dgm:pt modelId="{7C2C5F06-E44B-439C-9F02-82D284672817}">
      <dgm:prSet/>
      <dgm:spPr/>
      <dgm:t>
        <a:bodyPr/>
        <a:lstStyle/>
        <a:p>
          <a:pPr>
            <a:lnSpc>
              <a:spcPct val="100000"/>
            </a:lnSpc>
          </a:pPr>
          <a:r>
            <a:rPr lang="en-US" b="0" i="0"/>
            <a:t>Decreasing unapplied labor down to 1% of labor sales.</a:t>
          </a:r>
          <a:endParaRPr lang="en-US"/>
        </a:p>
      </dgm:t>
    </dgm:pt>
    <dgm:pt modelId="{1980A89A-251E-4E10-9CCC-3CDB7FAD56B4}" type="parTrans" cxnId="{3502DF10-B8DB-404F-AC48-F03794DC10AE}">
      <dgm:prSet/>
      <dgm:spPr/>
      <dgm:t>
        <a:bodyPr/>
        <a:lstStyle/>
        <a:p>
          <a:endParaRPr lang="en-US"/>
        </a:p>
      </dgm:t>
    </dgm:pt>
    <dgm:pt modelId="{9BF854E6-4CB7-4660-93FD-5FC28D144119}" type="sibTrans" cxnId="{3502DF10-B8DB-404F-AC48-F03794DC10AE}">
      <dgm:prSet/>
      <dgm:spPr/>
      <dgm:t>
        <a:bodyPr/>
        <a:lstStyle/>
        <a:p>
          <a:endParaRPr lang="en-US"/>
        </a:p>
      </dgm:t>
    </dgm:pt>
    <dgm:pt modelId="{8E7892F1-33F3-4FB1-8F2D-F5DC2636F3DA}">
      <dgm:prSet/>
      <dgm:spPr/>
      <dgm:t>
        <a:bodyPr/>
        <a:lstStyle/>
        <a:p>
          <a:pPr>
            <a:lnSpc>
              <a:spcPct val="100000"/>
            </a:lnSpc>
          </a:pPr>
          <a:r>
            <a:rPr lang="en-US" b="0" i="0"/>
            <a:t>Add shop supplies to internal RO’s.</a:t>
          </a:r>
          <a:endParaRPr lang="en-US"/>
        </a:p>
      </dgm:t>
    </dgm:pt>
    <dgm:pt modelId="{84830EF5-634C-44BC-BF46-B2BE3393FDD7}" type="parTrans" cxnId="{4B420DCD-0FE6-4E25-8C08-D54FB3512768}">
      <dgm:prSet/>
      <dgm:spPr/>
      <dgm:t>
        <a:bodyPr/>
        <a:lstStyle/>
        <a:p>
          <a:endParaRPr lang="en-US"/>
        </a:p>
      </dgm:t>
    </dgm:pt>
    <dgm:pt modelId="{0A731118-DDF2-40D2-9D85-EE52BDC89427}" type="sibTrans" cxnId="{4B420DCD-0FE6-4E25-8C08-D54FB3512768}">
      <dgm:prSet/>
      <dgm:spPr/>
      <dgm:t>
        <a:bodyPr/>
        <a:lstStyle/>
        <a:p>
          <a:endParaRPr lang="en-US"/>
        </a:p>
      </dgm:t>
    </dgm:pt>
    <dgm:pt modelId="{EF76319D-A3B9-44B6-A7D4-02B23D8DC99E}">
      <dgm:prSet/>
      <dgm:spPr/>
      <dgm:t>
        <a:bodyPr/>
        <a:lstStyle/>
        <a:p>
          <a:pPr>
            <a:lnSpc>
              <a:spcPct val="100000"/>
            </a:lnSpc>
          </a:pPr>
          <a:r>
            <a:rPr lang="en-US"/>
            <a:t>Minimize discounts.</a:t>
          </a:r>
        </a:p>
      </dgm:t>
    </dgm:pt>
    <dgm:pt modelId="{FA95142A-3D77-49E7-8B7D-54303D892C99}" type="parTrans" cxnId="{3CC626F5-4FCE-4E9B-BE8B-8279E3617960}">
      <dgm:prSet/>
      <dgm:spPr/>
      <dgm:t>
        <a:bodyPr/>
        <a:lstStyle/>
        <a:p>
          <a:endParaRPr lang="en-US"/>
        </a:p>
      </dgm:t>
    </dgm:pt>
    <dgm:pt modelId="{A3E0F04D-BA23-43EB-8765-B0A310EFD299}" type="sibTrans" cxnId="{3CC626F5-4FCE-4E9B-BE8B-8279E3617960}">
      <dgm:prSet/>
      <dgm:spPr/>
      <dgm:t>
        <a:bodyPr/>
        <a:lstStyle/>
        <a:p>
          <a:endParaRPr lang="en-US"/>
        </a:p>
      </dgm:t>
    </dgm:pt>
    <dgm:pt modelId="{57862DBB-1CAC-4974-8D96-FD8B6D848737}">
      <dgm:prSet/>
      <dgm:spPr/>
      <dgm:t>
        <a:bodyPr/>
        <a:lstStyle/>
        <a:p>
          <a:pPr>
            <a:lnSpc>
              <a:spcPct val="100000"/>
            </a:lnSpc>
          </a:pPr>
          <a:r>
            <a:rPr lang="en-US" b="0" i="0"/>
            <a:t>In</a:t>
          </a:r>
          <a:r>
            <a:rPr lang="en-US"/>
            <a:t>crease tech pay to a dealership average in our market area.</a:t>
          </a:r>
        </a:p>
      </dgm:t>
    </dgm:pt>
    <dgm:pt modelId="{BCDBDB71-336C-4D53-8B70-B3C831B4E711}" type="parTrans" cxnId="{E9D2B2CB-470A-4D11-B537-9433A276D916}">
      <dgm:prSet/>
      <dgm:spPr/>
      <dgm:t>
        <a:bodyPr/>
        <a:lstStyle/>
        <a:p>
          <a:endParaRPr lang="en-US"/>
        </a:p>
      </dgm:t>
    </dgm:pt>
    <dgm:pt modelId="{7C15533B-405B-4B94-A274-3262B9FC1244}" type="sibTrans" cxnId="{E9D2B2CB-470A-4D11-B537-9433A276D916}">
      <dgm:prSet/>
      <dgm:spPr/>
      <dgm:t>
        <a:bodyPr/>
        <a:lstStyle/>
        <a:p>
          <a:endParaRPr lang="en-US"/>
        </a:p>
      </dgm:t>
    </dgm:pt>
    <dgm:pt modelId="{8361DEA9-1B72-4CB7-8309-2825C0CAB449}" type="pres">
      <dgm:prSet presAssocID="{DBAE7AC5-60B9-4C7C-AF64-7BFFDF364CDC}" presName="root" presStyleCnt="0">
        <dgm:presLayoutVars>
          <dgm:dir/>
          <dgm:resizeHandles val="exact"/>
        </dgm:presLayoutVars>
      </dgm:prSet>
      <dgm:spPr/>
    </dgm:pt>
    <dgm:pt modelId="{8C25474E-D45E-4309-AC8B-27CEB5ADC64E}" type="pres">
      <dgm:prSet presAssocID="{81709EA7-869D-4A5E-B883-D3AAD47F0E9D}" presName="compNode" presStyleCnt="0"/>
      <dgm:spPr/>
    </dgm:pt>
    <dgm:pt modelId="{BBB04512-7AEB-4F39-AE8F-88E6EFFC214E}" type="pres">
      <dgm:prSet presAssocID="{81709EA7-869D-4A5E-B883-D3AAD47F0E9D}" presName="bgRect" presStyleLbl="bgShp" presStyleIdx="0" presStyleCnt="7"/>
      <dgm:spPr/>
    </dgm:pt>
    <dgm:pt modelId="{559E7C05-C400-47C5-BF56-0E88BDC7E0EC}" type="pres">
      <dgm:prSet presAssocID="{81709EA7-869D-4A5E-B883-D3AAD47F0E9D}"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topwatch"/>
        </a:ext>
      </dgm:extLst>
    </dgm:pt>
    <dgm:pt modelId="{152497A4-6247-44AF-99A8-BA4E87EA30EF}" type="pres">
      <dgm:prSet presAssocID="{81709EA7-869D-4A5E-B883-D3AAD47F0E9D}" presName="spaceRect" presStyleCnt="0"/>
      <dgm:spPr/>
    </dgm:pt>
    <dgm:pt modelId="{B8623A92-10D3-4459-801C-D9EB9FBAE6FB}" type="pres">
      <dgm:prSet presAssocID="{81709EA7-869D-4A5E-B883-D3AAD47F0E9D}" presName="parTx" presStyleLbl="revTx" presStyleIdx="0" presStyleCnt="7">
        <dgm:presLayoutVars>
          <dgm:chMax val="0"/>
          <dgm:chPref val="0"/>
        </dgm:presLayoutVars>
      </dgm:prSet>
      <dgm:spPr/>
    </dgm:pt>
    <dgm:pt modelId="{623720FD-0ECA-4813-BAD1-B4F892C38523}" type="pres">
      <dgm:prSet presAssocID="{5C82B925-53CD-4AB4-970F-907BA4BD9DC5}" presName="sibTrans" presStyleCnt="0"/>
      <dgm:spPr/>
    </dgm:pt>
    <dgm:pt modelId="{FF8671EB-28A6-4B10-9F67-DB0F6215B1FE}" type="pres">
      <dgm:prSet presAssocID="{FB2E6762-5D19-4FED-A2B9-875551520729}" presName="compNode" presStyleCnt="0"/>
      <dgm:spPr/>
    </dgm:pt>
    <dgm:pt modelId="{98638EA4-81AF-44B1-B0C1-26B0DA2229B2}" type="pres">
      <dgm:prSet presAssocID="{FB2E6762-5D19-4FED-A2B9-875551520729}" presName="bgRect" presStyleLbl="bgShp" presStyleIdx="1" presStyleCnt="7"/>
      <dgm:spPr/>
    </dgm:pt>
    <dgm:pt modelId="{C71370ED-029A-4150-9D2D-2DA712FEDE1A}" type="pres">
      <dgm:prSet presAssocID="{FB2E6762-5D19-4FED-A2B9-875551520729}"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riefcase"/>
        </a:ext>
      </dgm:extLst>
    </dgm:pt>
    <dgm:pt modelId="{B6C6B1C9-DC9B-4A8C-90D6-CFCF777349DB}" type="pres">
      <dgm:prSet presAssocID="{FB2E6762-5D19-4FED-A2B9-875551520729}" presName="spaceRect" presStyleCnt="0"/>
      <dgm:spPr/>
    </dgm:pt>
    <dgm:pt modelId="{FEF42EDB-94A2-4597-8AAA-8DC9042D922E}" type="pres">
      <dgm:prSet presAssocID="{FB2E6762-5D19-4FED-A2B9-875551520729}" presName="parTx" presStyleLbl="revTx" presStyleIdx="1" presStyleCnt="7">
        <dgm:presLayoutVars>
          <dgm:chMax val="0"/>
          <dgm:chPref val="0"/>
        </dgm:presLayoutVars>
      </dgm:prSet>
      <dgm:spPr/>
    </dgm:pt>
    <dgm:pt modelId="{CA8ADAE1-6BD9-47D6-B5A9-CBDCB9922B5A}" type="pres">
      <dgm:prSet presAssocID="{24EC9491-1179-43E5-B519-8FAB08EAE40B}" presName="sibTrans" presStyleCnt="0"/>
      <dgm:spPr/>
    </dgm:pt>
    <dgm:pt modelId="{7C6AF074-2EED-48EB-B5AE-26BD3BD7C828}" type="pres">
      <dgm:prSet presAssocID="{CA676D5E-C00E-4D69-B31A-ED3E2F7575FB}" presName="compNode" presStyleCnt="0"/>
      <dgm:spPr/>
    </dgm:pt>
    <dgm:pt modelId="{0AECBB1C-E05F-4CDF-9115-FC7F6EE97739}" type="pres">
      <dgm:prSet presAssocID="{CA676D5E-C00E-4D69-B31A-ED3E2F7575FB}" presName="bgRect" presStyleLbl="bgShp" presStyleIdx="2" presStyleCnt="7"/>
      <dgm:spPr/>
    </dgm:pt>
    <dgm:pt modelId="{A4B0B5D5-A163-4434-AEB4-284048D43F89}" type="pres">
      <dgm:prSet presAssocID="{CA676D5E-C00E-4D69-B31A-ED3E2F7575FB}"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usiness Growth"/>
        </a:ext>
      </dgm:extLst>
    </dgm:pt>
    <dgm:pt modelId="{A64DABDF-093E-4349-AAF8-290590F62520}" type="pres">
      <dgm:prSet presAssocID="{CA676D5E-C00E-4D69-B31A-ED3E2F7575FB}" presName="spaceRect" presStyleCnt="0"/>
      <dgm:spPr/>
    </dgm:pt>
    <dgm:pt modelId="{17E652F6-F8BA-433C-B050-89BEAC735A6C}" type="pres">
      <dgm:prSet presAssocID="{CA676D5E-C00E-4D69-B31A-ED3E2F7575FB}" presName="parTx" presStyleLbl="revTx" presStyleIdx="2" presStyleCnt="7">
        <dgm:presLayoutVars>
          <dgm:chMax val="0"/>
          <dgm:chPref val="0"/>
        </dgm:presLayoutVars>
      </dgm:prSet>
      <dgm:spPr/>
    </dgm:pt>
    <dgm:pt modelId="{4C4284A6-6B1A-4558-9BC5-3AEBA7FA65F4}" type="pres">
      <dgm:prSet presAssocID="{17497BCC-2B11-482A-AAFD-2FD69AB13864}" presName="sibTrans" presStyleCnt="0"/>
      <dgm:spPr/>
    </dgm:pt>
    <dgm:pt modelId="{0715433F-533E-4B6F-9282-D5AECEBFF4DC}" type="pres">
      <dgm:prSet presAssocID="{7C2C5F06-E44B-439C-9F02-82D284672817}" presName="compNode" presStyleCnt="0"/>
      <dgm:spPr/>
    </dgm:pt>
    <dgm:pt modelId="{092A2D23-BA45-40AD-9DC6-EDEC8A905A8A}" type="pres">
      <dgm:prSet presAssocID="{7C2C5F06-E44B-439C-9F02-82D284672817}" presName="bgRect" presStyleLbl="bgShp" presStyleIdx="3" presStyleCnt="7"/>
      <dgm:spPr/>
    </dgm:pt>
    <dgm:pt modelId="{8FB293A6-6EF4-4225-A86B-59E0C894DAE3}" type="pres">
      <dgm:prSet presAssocID="{7C2C5F06-E44B-439C-9F02-82D284672817}"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onstruction Worker"/>
        </a:ext>
      </dgm:extLst>
    </dgm:pt>
    <dgm:pt modelId="{252FF693-1792-4A38-8ACD-F63137E1A9E1}" type="pres">
      <dgm:prSet presAssocID="{7C2C5F06-E44B-439C-9F02-82D284672817}" presName="spaceRect" presStyleCnt="0"/>
      <dgm:spPr/>
    </dgm:pt>
    <dgm:pt modelId="{4814A1D5-A218-49DD-8FCA-D920596E6F56}" type="pres">
      <dgm:prSet presAssocID="{7C2C5F06-E44B-439C-9F02-82D284672817}" presName="parTx" presStyleLbl="revTx" presStyleIdx="3" presStyleCnt="7">
        <dgm:presLayoutVars>
          <dgm:chMax val="0"/>
          <dgm:chPref val="0"/>
        </dgm:presLayoutVars>
      </dgm:prSet>
      <dgm:spPr/>
    </dgm:pt>
    <dgm:pt modelId="{60657EEF-0FF9-4D68-8E7E-DC9857B1B75C}" type="pres">
      <dgm:prSet presAssocID="{9BF854E6-4CB7-4660-93FD-5FC28D144119}" presName="sibTrans" presStyleCnt="0"/>
      <dgm:spPr/>
    </dgm:pt>
    <dgm:pt modelId="{638A6692-F704-49EB-84C1-F3FE07DF8859}" type="pres">
      <dgm:prSet presAssocID="{8E7892F1-33F3-4FB1-8F2D-F5DC2636F3DA}" presName="compNode" presStyleCnt="0"/>
      <dgm:spPr/>
    </dgm:pt>
    <dgm:pt modelId="{97A7B85A-99C3-4FF8-8A6A-937D27D9FBC3}" type="pres">
      <dgm:prSet presAssocID="{8E7892F1-33F3-4FB1-8F2D-F5DC2636F3DA}" presName="bgRect" presStyleLbl="bgShp" presStyleIdx="4" presStyleCnt="7"/>
      <dgm:spPr/>
    </dgm:pt>
    <dgm:pt modelId="{08A73830-094F-4471-9F2B-EDB14DCCA23A}" type="pres">
      <dgm:prSet presAssocID="{8E7892F1-33F3-4FB1-8F2D-F5DC2636F3DA}"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Shopping cart"/>
        </a:ext>
      </dgm:extLst>
    </dgm:pt>
    <dgm:pt modelId="{13BE36B4-E0E9-4D09-B0C9-092986320D2D}" type="pres">
      <dgm:prSet presAssocID="{8E7892F1-33F3-4FB1-8F2D-F5DC2636F3DA}" presName="spaceRect" presStyleCnt="0"/>
      <dgm:spPr/>
    </dgm:pt>
    <dgm:pt modelId="{203E33D6-634A-4A5E-8DBD-B79EEE3D1C0D}" type="pres">
      <dgm:prSet presAssocID="{8E7892F1-33F3-4FB1-8F2D-F5DC2636F3DA}" presName="parTx" presStyleLbl="revTx" presStyleIdx="4" presStyleCnt="7">
        <dgm:presLayoutVars>
          <dgm:chMax val="0"/>
          <dgm:chPref val="0"/>
        </dgm:presLayoutVars>
      </dgm:prSet>
      <dgm:spPr/>
    </dgm:pt>
    <dgm:pt modelId="{67BACCA3-E69B-4406-BC89-5A235949A403}" type="pres">
      <dgm:prSet presAssocID="{0A731118-DDF2-40D2-9D85-EE52BDC89427}" presName="sibTrans" presStyleCnt="0"/>
      <dgm:spPr/>
    </dgm:pt>
    <dgm:pt modelId="{22DBA9E2-85B0-4784-A747-B26600481908}" type="pres">
      <dgm:prSet presAssocID="{EF76319D-A3B9-44B6-A7D4-02B23D8DC99E}" presName="compNode" presStyleCnt="0"/>
      <dgm:spPr/>
    </dgm:pt>
    <dgm:pt modelId="{FE851A0A-DF0D-40EB-850A-EEC7D6ACB2A3}" type="pres">
      <dgm:prSet presAssocID="{EF76319D-A3B9-44B6-A7D4-02B23D8DC99E}" presName="bgRect" presStyleLbl="bgShp" presStyleIdx="5" presStyleCnt="7"/>
      <dgm:spPr/>
    </dgm:pt>
    <dgm:pt modelId="{581CF5D0-6F16-44EE-B9AD-AC3C51D435BB}" type="pres">
      <dgm:prSet presAssocID="{EF76319D-A3B9-44B6-A7D4-02B23D8DC99E}"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Tag"/>
        </a:ext>
      </dgm:extLst>
    </dgm:pt>
    <dgm:pt modelId="{0D209C12-82AB-42A0-A9EF-33A61E5663D5}" type="pres">
      <dgm:prSet presAssocID="{EF76319D-A3B9-44B6-A7D4-02B23D8DC99E}" presName="spaceRect" presStyleCnt="0"/>
      <dgm:spPr/>
    </dgm:pt>
    <dgm:pt modelId="{0591BAAB-1E24-4BC6-AD24-A8CC727CBA46}" type="pres">
      <dgm:prSet presAssocID="{EF76319D-A3B9-44B6-A7D4-02B23D8DC99E}" presName="parTx" presStyleLbl="revTx" presStyleIdx="5" presStyleCnt="7">
        <dgm:presLayoutVars>
          <dgm:chMax val="0"/>
          <dgm:chPref val="0"/>
        </dgm:presLayoutVars>
      </dgm:prSet>
      <dgm:spPr/>
    </dgm:pt>
    <dgm:pt modelId="{59CFB0A0-24AD-4C51-95A6-59E3D45C74CB}" type="pres">
      <dgm:prSet presAssocID="{A3E0F04D-BA23-43EB-8765-B0A310EFD299}" presName="sibTrans" presStyleCnt="0"/>
      <dgm:spPr/>
    </dgm:pt>
    <dgm:pt modelId="{5B530006-750A-4C78-B2A9-B3739754DACF}" type="pres">
      <dgm:prSet presAssocID="{57862DBB-1CAC-4974-8D96-FD8B6D848737}" presName="compNode" presStyleCnt="0"/>
      <dgm:spPr/>
    </dgm:pt>
    <dgm:pt modelId="{4BC3CC67-3109-40B2-8CE6-EBEDF56E5023}" type="pres">
      <dgm:prSet presAssocID="{57862DBB-1CAC-4974-8D96-FD8B6D848737}" presName="bgRect" presStyleLbl="bgShp" presStyleIdx="6" presStyleCnt="7"/>
      <dgm:spPr/>
    </dgm:pt>
    <dgm:pt modelId="{0AF5CACE-09BE-46D1-B7A8-BEE2675C93C8}" type="pres">
      <dgm:prSet presAssocID="{57862DBB-1CAC-4974-8D96-FD8B6D848737}"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Kiosk"/>
        </a:ext>
      </dgm:extLst>
    </dgm:pt>
    <dgm:pt modelId="{4F3EF624-8FAF-4817-98A8-C0C3CB06F11A}" type="pres">
      <dgm:prSet presAssocID="{57862DBB-1CAC-4974-8D96-FD8B6D848737}" presName="spaceRect" presStyleCnt="0"/>
      <dgm:spPr/>
    </dgm:pt>
    <dgm:pt modelId="{B798AC93-1B92-49C9-A14F-033FB46F0F79}" type="pres">
      <dgm:prSet presAssocID="{57862DBB-1CAC-4974-8D96-FD8B6D848737}" presName="parTx" presStyleLbl="revTx" presStyleIdx="6" presStyleCnt="7">
        <dgm:presLayoutVars>
          <dgm:chMax val="0"/>
          <dgm:chPref val="0"/>
        </dgm:presLayoutVars>
      </dgm:prSet>
      <dgm:spPr/>
    </dgm:pt>
  </dgm:ptLst>
  <dgm:cxnLst>
    <dgm:cxn modelId="{3502DF10-B8DB-404F-AC48-F03794DC10AE}" srcId="{DBAE7AC5-60B9-4C7C-AF64-7BFFDF364CDC}" destId="{7C2C5F06-E44B-439C-9F02-82D284672817}" srcOrd="3" destOrd="0" parTransId="{1980A89A-251E-4E10-9CCC-3CDB7FAD56B4}" sibTransId="{9BF854E6-4CB7-4660-93FD-5FC28D144119}"/>
    <dgm:cxn modelId="{90AA271A-97F8-4685-8FFD-E14FEF2C4C8E}" type="presOf" srcId="{EF76319D-A3B9-44B6-A7D4-02B23D8DC99E}" destId="{0591BAAB-1E24-4BC6-AD24-A8CC727CBA46}" srcOrd="0" destOrd="0" presId="urn:microsoft.com/office/officeart/2018/2/layout/IconVerticalSolidList"/>
    <dgm:cxn modelId="{59DB321C-0C63-49CF-967C-E730F32F54A6}" type="presOf" srcId="{CA676D5E-C00E-4D69-B31A-ED3E2F7575FB}" destId="{17E652F6-F8BA-433C-B050-89BEAC735A6C}" srcOrd="0" destOrd="0" presId="urn:microsoft.com/office/officeart/2018/2/layout/IconVerticalSolidList"/>
    <dgm:cxn modelId="{7B09E032-D637-42EF-BA69-D891D8BF5BEA}" type="presOf" srcId="{7C2C5F06-E44B-439C-9F02-82D284672817}" destId="{4814A1D5-A218-49DD-8FCA-D920596E6F56}" srcOrd="0" destOrd="0" presId="urn:microsoft.com/office/officeart/2018/2/layout/IconVerticalSolidList"/>
    <dgm:cxn modelId="{86806061-0BE0-46E1-867E-58DBD5A9F068}" type="presOf" srcId="{DBAE7AC5-60B9-4C7C-AF64-7BFFDF364CDC}" destId="{8361DEA9-1B72-4CB7-8309-2825C0CAB449}" srcOrd="0" destOrd="0" presId="urn:microsoft.com/office/officeart/2018/2/layout/IconVerticalSolidList"/>
    <dgm:cxn modelId="{7AB2A86C-6BED-418A-9D54-35FEBD02745A}" type="presOf" srcId="{81709EA7-869D-4A5E-B883-D3AAD47F0E9D}" destId="{B8623A92-10D3-4459-801C-D9EB9FBAE6FB}" srcOrd="0" destOrd="0" presId="urn:microsoft.com/office/officeart/2018/2/layout/IconVerticalSolidList"/>
    <dgm:cxn modelId="{059CFD6C-8FE6-4275-81CE-CC139BCC0F96}" srcId="{DBAE7AC5-60B9-4C7C-AF64-7BFFDF364CDC}" destId="{81709EA7-869D-4A5E-B883-D3AAD47F0E9D}" srcOrd="0" destOrd="0" parTransId="{3D14547F-F80B-4AF8-A4EE-FEB42965BB6E}" sibTransId="{5C82B925-53CD-4AB4-970F-907BA4BD9DC5}"/>
    <dgm:cxn modelId="{F6602870-FB8B-44A1-A440-4BD943631756}" srcId="{DBAE7AC5-60B9-4C7C-AF64-7BFFDF364CDC}" destId="{FB2E6762-5D19-4FED-A2B9-875551520729}" srcOrd="1" destOrd="0" parTransId="{85D5B158-3FA2-4840-9B14-5CF61F4C50C4}" sibTransId="{24EC9491-1179-43E5-B519-8FAB08EAE40B}"/>
    <dgm:cxn modelId="{E2A80881-6F46-49A4-84A0-C5E78BF48978}" type="presOf" srcId="{FB2E6762-5D19-4FED-A2B9-875551520729}" destId="{FEF42EDB-94A2-4597-8AAA-8DC9042D922E}" srcOrd="0" destOrd="0" presId="urn:microsoft.com/office/officeart/2018/2/layout/IconVerticalSolidList"/>
    <dgm:cxn modelId="{E9D2B2CB-470A-4D11-B537-9433A276D916}" srcId="{DBAE7AC5-60B9-4C7C-AF64-7BFFDF364CDC}" destId="{57862DBB-1CAC-4974-8D96-FD8B6D848737}" srcOrd="6" destOrd="0" parTransId="{BCDBDB71-336C-4D53-8B70-B3C831B4E711}" sibTransId="{7C15533B-405B-4B94-A274-3262B9FC1244}"/>
    <dgm:cxn modelId="{4B420DCD-0FE6-4E25-8C08-D54FB3512768}" srcId="{DBAE7AC5-60B9-4C7C-AF64-7BFFDF364CDC}" destId="{8E7892F1-33F3-4FB1-8F2D-F5DC2636F3DA}" srcOrd="4" destOrd="0" parTransId="{84830EF5-634C-44BC-BF46-B2BE3393FDD7}" sibTransId="{0A731118-DDF2-40D2-9D85-EE52BDC89427}"/>
    <dgm:cxn modelId="{1D467BEA-3235-453B-920B-B711DD020872}" type="presOf" srcId="{57862DBB-1CAC-4974-8D96-FD8B6D848737}" destId="{B798AC93-1B92-49C9-A14F-033FB46F0F79}" srcOrd="0" destOrd="0" presId="urn:microsoft.com/office/officeart/2018/2/layout/IconVerticalSolidList"/>
    <dgm:cxn modelId="{3CC626F5-4FCE-4E9B-BE8B-8279E3617960}" srcId="{DBAE7AC5-60B9-4C7C-AF64-7BFFDF364CDC}" destId="{EF76319D-A3B9-44B6-A7D4-02B23D8DC99E}" srcOrd="5" destOrd="0" parTransId="{FA95142A-3D77-49E7-8B7D-54303D892C99}" sibTransId="{A3E0F04D-BA23-43EB-8765-B0A310EFD299}"/>
    <dgm:cxn modelId="{333401F8-F0E6-42B4-93E5-A607AD016D08}" srcId="{DBAE7AC5-60B9-4C7C-AF64-7BFFDF364CDC}" destId="{CA676D5E-C00E-4D69-B31A-ED3E2F7575FB}" srcOrd="2" destOrd="0" parTransId="{45BF88B7-0FF3-4347-AF12-15E56734DCBA}" sibTransId="{17497BCC-2B11-482A-AAFD-2FD69AB13864}"/>
    <dgm:cxn modelId="{6BB11DFA-30DF-4AF1-B85A-ACD8914D1D41}" type="presOf" srcId="{8E7892F1-33F3-4FB1-8F2D-F5DC2636F3DA}" destId="{203E33D6-634A-4A5E-8DBD-B79EEE3D1C0D}" srcOrd="0" destOrd="0" presId="urn:microsoft.com/office/officeart/2018/2/layout/IconVerticalSolidList"/>
    <dgm:cxn modelId="{C609324F-CAC4-4E5C-B752-99F9A8076385}" type="presParOf" srcId="{8361DEA9-1B72-4CB7-8309-2825C0CAB449}" destId="{8C25474E-D45E-4309-AC8B-27CEB5ADC64E}" srcOrd="0" destOrd="0" presId="urn:microsoft.com/office/officeart/2018/2/layout/IconVerticalSolidList"/>
    <dgm:cxn modelId="{9C9BC8F8-4372-4626-9C28-AC07D1E25778}" type="presParOf" srcId="{8C25474E-D45E-4309-AC8B-27CEB5ADC64E}" destId="{BBB04512-7AEB-4F39-AE8F-88E6EFFC214E}" srcOrd="0" destOrd="0" presId="urn:microsoft.com/office/officeart/2018/2/layout/IconVerticalSolidList"/>
    <dgm:cxn modelId="{9C2170E3-CA76-4896-9BBA-DCBA79DA99E6}" type="presParOf" srcId="{8C25474E-D45E-4309-AC8B-27CEB5ADC64E}" destId="{559E7C05-C400-47C5-BF56-0E88BDC7E0EC}" srcOrd="1" destOrd="0" presId="urn:microsoft.com/office/officeart/2018/2/layout/IconVerticalSolidList"/>
    <dgm:cxn modelId="{6CF45979-A127-4A86-B656-29231BE98129}" type="presParOf" srcId="{8C25474E-D45E-4309-AC8B-27CEB5ADC64E}" destId="{152497A4-6247-44AF-99A8-BA4E87EA30EF}" srcOrd="2" destOrd="0" presId="urn:microsoft.com/office/officeart/2018/2/layout/IconVerticalSolidList"/>
    <dgm:cxn modelId="{F5E1B7D7-B7D4-43B7-A64C-88BE18461A78}" type="presParOf" srcId="{8C25474E-D45E-4309-AC8B-27CEB5ADC64E}" destId="{B8623A92-10D3-4459-801C-D9EB9FBAE6FB}" srcOrd="3" destOrd="0" presId="urn:microsoft.com/office/officeart/2018/2/layout/IconVerticalSolidList"/>
    <dgm:cxn modelId="{D35B3DFB-BA7F-4549-A22D-ABD03BE8F642}" type="presParOf" srcId="{8361DEA9-1B72-4CB7-8309-2825C0CAB449}" destId="{623720FD-0ECA-4813-BAD1-B4F892C38523}" srcOrd="1" destOrd="0" presId="urn:microsoft.com/office/officeart/2018/2/layout/IconVerticalSolidList"/>
    <dgm:cxn modelId="{3ECCDC75-4DC6-4A5D-9C7A-A7F7A3E67476}" type="presParOf" srcId="{8361DEA9-1B72-4CB7-8309-2825C0CAB449}" destId="{FF8671EB-28A6-4B10-9F67-DB0F6215B1FE}" srcOrd="2" destOrd="0" presId="urn:microsoft.com/office/officeart/2018/2/layout/IconVerticalSolidList"/>
    <dgm:cxn modelId="{D0DC2817-4D27-4A7C-BC43-6D840963A9C3}" type="presParOf" srcId="{FF8671EB-28A6-4B10-9F67-DB0F6215B1FE}" destId="{98638EA4-81AF-44B1-B0C1-26B0DA2229B2}" srcOrd="0" destOrd="0" presId="urn:microsoft.com/office/officeart/2018/2/layout/IconVerticalSolidList"/>
    <dgm:cxn modelId="{51F2D4ED-1DAF-4353-A851-0637B4497A9C}" type="presParOf" srcId="{FF8671EB-28A6-4B10-9F67-DB0F6215B1FE}" destId="{C71370ED-029A-4150-9D2D-2DA712FEDE1A}" srcOrd="1" destOrd="0" presId="urn:microsoft.com/office/officeart/2018/2/layout/IconVerticalSolidList"/>
    <dgm:cxn modelId="{C588D99C-6F25-4EFE-A462-7467450E70A7}" type="presParOf" srcId="{FF8671EB-28A6-4B10-9F67-DB0F6215B1FE}" destId="{B6C6B1C9-DC9B-4A8C-90D6-CFCF777349DB}" srcOrd="2" destOrd="0" presId="urn:microsoft.com/office/officeart/2018/2/layout/IconVerticalSolidList"/>
    <dgm:cxn modelId="{BA0F5FBF-AB16-4D84-8FDE-5738C388E2CC}" type="presParOf" srcId="{FF8671EB-28A6-4B10-9F67-DB0F6215B1FE}" destId="{FEF42EDB-94A2-4597-8AAA-8DC9042D922E}" srcOrd="3" destOrd="0" presId="urn:microsoft.com/office/officeart/2018/2/layout/IconVerticalSolidList"/>
    <dgm:cxn modelId="{034BD0D1-75D8-4035-ADEF-2793A45B3C25}" type="presParOf" srcId="{8361DEA9-1B72-4CB7-8309-2825C0CAB449}" destId="{CA8ADAE1-6BD9-47D6-B5A9-CBDCB9922B5A}" srcOrd="3" destOrd="0" presId="urn:microsoft.com/office/officeart/2018/2/layout/IconVerticalSolidList"/>
    <dgm:cxn modelId="{DECA7FA4-121B-4810-96D3-D18C0A19CB9D}" type="presParOf" srcId="{8361DEA9-1B72-4CB7-8309-2825C0CAB449}" destId="{7C6AF074-2EED-48EB-B5AE-26BD3BD7C828}" srcOrd="4" destOrd="0" presId="urn:microsoft.com/office/officeart/2018/2/layout/IconVerticalSolidList"/>
    <dgm:cxn modelId="{E5408555-4CDE-4EAA-9977-ECFBB46AFF09}" type="presParOf" srcId="{7C6AF074-2EED-48EB-B5AE-26BD3BD7C828}" destId="{0AECBB1C-E05F-4CDF-9115-FC7F6EE97739}" srcOrd="0" destOrd="0" presId="urn:microsoft.com/office/officeart/2018/2/layout/IconVerticalSolidList"/>
    <dgm:cxn modelId="{7437DA25-1CA2-4137-823D-C8CBA9267760}" type="presParOf" srcId="{7C6AF074-2EED-48EB-B5AE-26BD3BD7C828}" destId="{A4B0B5D5-A163-4434-AEB4-284048D43F89}" srcOrd="1" destOrd="0" presId="urn:microsoft.com/office/officeart/2018/2/layout/IconVerticalSolidList"/>
    <dgm:cxn modelId="{58E511C4-ACFC-4DD7-AE13-A907ECFFEB20}" type="presParOf" srcId="{7C6AF074-2EED-48EB-B5AE-26BD3BD7C828}" destId="{A64DABDF-093E-4349-AAF8-290590F62520}" srcOrd="2" destOrd="0" presId="urn:microsoft.com/office/officeart/2018/2/layout/IconVerticalSolidList"/>
    <dgm:cxn modelId="{51DB6572-A724-45A0-9415-39DE977CC16C}" type="presParOf" srcId="{7C6AF074-2EED-48EB-B5AE-26BD3BD7C828}" destId="{17E652F6-F8BA-433C-B050-89BEAC735A6C}" srcOrd="3" destOrd="0" presId="urn:microsoft.com/office/officeart/2018/2/layout/IconVerticalSolidList"/>
    <dgm:cxn modelId="{F983635F-3497-4F00-8F3F-23DDAFC4FC7C}" type="presParOf" srcId="{8361DEA9-1B72-4CB7-8309-2825C0CAB449}" destId="{4C4284A6-6B1A-4558-9BC5-3AEBA7FA65F4}" srcOrd="5" destOrd="0" presId="urn:microsoft.com/office/officeart/2018/2/layout/IconVerticalSolidList"/>
    <dgm:cxn modelId="{8BE8423F-87D4-4CC4-BA59-274022E83D46}" type="presParOf" srcId="{8361DEA9-1B72-4CB7-8309-2825C0CAB449}" destId="{0715433F-533E-4B6F-9282-D5AECEBFF4DC}" srcOrd="6" destOrd="0" presId="urn:microsoft.com/office/officeart/2018/2/layout/IconVerticalSolidList"/>
    <dgm:cxn modelId="{28492D23-664F-42E3-A19C-688F2BEC7870}" type="presParOf" srcId="{0715433F-533E-4B6F-9282-D5AECEBFF4DC}" destId="{092A2D23-BA45-40AD-9DC6-EDEC8A905A8A}" srcOrd="0" destOrd="0" presId="urn:microsoft.com/office/officeart/2018/2/layout/IconVerticalSolidList"/>
    <dgm:cxn modelId="{A201DFEB-A307-4586-AFF7-CAE386B04FE5}" type="presParOf" srcId="{0715433F-533E-4B6F-9282-D5AECEBFF4DC}" destId="{8FB293A6-6EF4-4225-A86B-59E0C894DAE3}" srcOrd="1" destOrd="0" presId="urn:microsoft.com/office/officeart/2018/2/layout/IconVerticalSolidList"/>
    <dgm:cxn modelId="{477542DB-B748-4381-B180-D8F0276E819F}" type="presParOf" srcId="{0715433F-533E-4B6F-9282-D5AECEBFF4DC}" destId="{252FF693-1792-4A38-8ACD-F63137E1A9E1}" srcOrd="2" destOrd="0" presId="urn:microsoft.com/office/officeart/2018/2/layout/IconVerticalSolidList"/>
    <dgm:cxn modelId="{47890450-15C5-4574-A668-3A3B6970A434}" type="presParOf" srcId="{0715433F-533E-4B6F-9282-D5AECEBFF4DC}" destId="{4814A1D5-A218-49DD-8FCA-D920596E6F56}" srcOrd="3" destOrd="0" presId="urn:microsoft.com/office/officeart/2018/2/layout/IconVerticalSolidList"/>
    <dgm:cxn modelId="{5AA6A17F-0736-4CCF-AD30-FE2CEF785658}" type="presParOf" srcId="{8361DEA9-1B72-4CB7-8309-2825C0CAB449}" destId="{60657EEF-0FF9-4D68-8E7E-DC9857B1B75C}" srcOrd="7" destOrd="0" presId="urn:microsoft.com/office/officeart/2018/2/layout/IconVerticalSolidList"/>
    <dgm:cxn modelId="{45ACD10A-A327-4CFE-AAE2-95B5446DC132}" type="presParOf" srcId="{8361DEA9-1B72-4CB7-8309-2825C0CAB449}" destId="{638A6692-F704-49EB-84C1-F3FE07DF8859}" srcOrd="8" destOrd="0" presId="urn:microsoft.com/office/officeart/2018/2/layout/IconVerticalSolidList"/>
    <dgm:cxn modelId="{14C93354-2375-4B6E-81D3-91C2E5938ECB}" type="presParOf" srcId="{638A6692-F704-49EB-84C1-F3FE07DF8859}" destId="{97A7B85A-99C3-4FF8-8A6A-937D27D9FBC3}" srcOrd="0" destOrd="0" presId="urn:microsoft.com/office/officeart/2018/2/layout/IconVerticalSolidList"/>
    <dgm:cxn modelId="{ACC070BA-8128-4B66-9048-E6E397051224}" type="presParOf" srcId="{638A6692-F704-49EB-84C1-F3FE07DF8859}" destId="{08A73830-094F-4471-9F2B-EDB14DCCA23A}" srcOrd="1" destOrd="0" presId="urn:microsoft.com/office/officeart/2018/2/layout/IconVerticalSolidList"/>
    <dgm:cxn modelId="{3B63F71F-2AB0-4D60-A435-F61F99115FF8}" type="presParOf" srcId="{638A6692-F704-49EB-84C1-F3FE07DF8859}" destId="{13BE36B4-E0E9-4D09-B0C9-092986320D2D}" srcOrd="2" destOrd="0" presId="urn:microsoft.com/office/officeart/2018/2/layout/IconVerticalSolidList"/>
    <dgm:cxn modelId="{CB6EF7B2-27E1-4109-A4E6-EA810948887B}" type="presParOf" srcId="{638A6692-F704-49EB-84C1-F3FE07DF8859}" destId="{203E33D6-634A-4A5E-8DBD-B79EEE3D1C0D}" srcOrd="3" destOrd="0" presId="urn:microsoft.com/office/officeart/2018/2/layout/IconVerticalSolidList"/>
    <dgm:cxn modelId="{23FF4414-AA07-4FFD-92BC-075A0A2FF9B4}" type="presParOf" srcId="{8361DEA9-1B72-4CB7-8309-2825C0CAB449}" destId="{67BACCA3-E69B-4406-BC89-5A235949A403}" srcOrd="9" destOrd="0" presId="urn:microsoft.com/office/officeart/2018/2/layout/IconVerticalSolidList"/>
    <dgm:cxn modelId="{BC5FA458-A0DC-4356-84C8-628B003DB5A1}" type="presParOf" srcId="{8361DEA9-1B72-4CB7-8309-2825C0CAB449}" destId="{22DBA9E2-85B0-4784-A747-B26600481908}" srcOrd="10" destOrd="0" presId="urn:microsoft.com/office/officeart/2018/2/layout/IconVerticalSolidList"/>
    <dgm:cxn modelId="{41AF4532-A3B9-41F6-9B84-B2467CDC40BF}" type="presParOf" srcId="{22DBA9E2-85B0-4784-A747-B26600481908}" destId="{FE851A0A-DF0D-40EB-850A-EEC7D6ACB2A3}" srcOrd="0" destOrd="0" presId="urn:microsoft.com/office/officeart/2018/2/layout/IconVerticalSolidList"/>
    <dgm:cxn modelId="{9BB3A71B-F82F-4F6B-9455-2951AD117F4E}" type="presParOf" srcId="{22DBA9E2-85B0-4784-A747-B26600481908}" destId="{581CF5D0-6F16-44EE-B9AD-AC3C51D435BB}" srcOrd="1" destOrd="0" presId="urn:microsoft.com/office/officeart/2018/2/layout/IconVerticalSolidList"/>
    <dgm:cxn modelId="{20587578-9A2A-4B43-8016-FC629AD52C51}" type="presParOf" srcId="{22DBA9E2-85B0-4784-A747-B26600481908}" destId="{0D209C12-82AB-42A0-A9EF-33A61E5663D5}" srcOrd="2" destOrd="0" presId="urn:microsoft.com/office/officeart/2018/2/layout/IconVerticalSolidList"/>
    <dgm:cxn modelId="{F01B7992-DA39-4CC1-A2BD-6AABCC8A0CDE}" type="presParOf" srcId="{22DBA9E2-85B0-4784-A747-B26600481908}" destId="{0591BAAB-1E24-4BC6-AD24-A8CC727CBA46}" srcOrd="3" destOrd="0" presId="urn:microsoft.com/office/officeart/2018/2/layout/IconVerticalSolidList"/>
    <dgm:cxn modelId="{38AB9257-D145-43B7-979F-F34C269AAD53}" type="presParOf" srcId="{8361DEA9-1B72-4CB7-8309-2825C0CAB449}" destId="{59CFB0A0-24AD-4C51-95A6-59E3D45C74CB}" srcOrd="11" destOrd="0" presId="urn:microsoft.com/office/officeart/2018/2/layout/IconVerticalSolidList"/>
    <dgm:cxn modelId="{FFB365D4-FB49-4465-8C23-242BFB83A27A}" type="presParOf" srcId="{8361DEA9-1B72-4CB7-8309-2825C0CAB449}" destId="{5B530006-750A-4C78-B2A9-B3739754DACF}" srcOrd="12" destOrd="0" presId="urn:microsoft.com/office/officeart/2018/2/layout/IconVerticalSolidList"/>
    <dgm:cxn modelId="{AA790B0A-8F96-4EB4-9B27-DB793A708428}" type="presParOf" srcId="{5B530006-750A-4C78-B2A9-B3739754DACF}" destId="{4BC3CC67-3109-40B2-8CE6-EBEDF56E5023}" srcOrd="0" destOrd="0" presId="urn:microsoft.com/office/officeart/2018/2/layout/IconVerticalSolidList"/>
    <dgm:cxn modelId="{E301FC0E-B75F-45C8-BA66-425AE0518AA4}" type="presParOf" srcId="{5B530006-750A-4C78-B2A9-B3739754DACF}" destId="{0AF5CACE-09BE-46D1-B7A8-BEE2675C93C8}" srcOrd="1" destOrd="0" presId="urn:microsoft.com/office/officeart/2018/2/layout/IconVerticalSolidList"/>
    <dgm:cxn modelId="{46DE042C-FCEB-4C93-8EFD-BDBD8CA5B545}" type="presParOf" srcId="{5B530006-750A-4C78-B2A9-B3739754DACF}" destId="{4F3EF624-8FAF-4817-98A8-C0C3CB06F11A}" srcOrd="2" destOrd="0" presId="urn:microsoft.com/office/officeart/2018/2/layout/IconVerticalSolidList"/>
    <dgm:cxn modelId="{FF83F786-E319-4B38-A83E-14BEDC770202}" type="presParOf" srcId="{5B530006-750A-4C78-B2A9-B3739754DACF}" destId="{B798AC93-1B92-49C9-A14F-033FB46F0F7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04512-7AEB-4F39-AE8F-88E6EFFC214E}">
      <dsp:nvSpPr>
        <dsp:cNvPr id="0" name=""/>
        <dsp:cNvSpPr/>
      </dsp:nvSpPr>
      <dsp:spPr>
        <a:xfrm>
          <a:off x="0" y="473"/>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9E7C05-C400-47C5-BF56-0E88BDC7E0EC}">
      <dsp:nvSpPr>
        <dsp:cNvPr id="0" name=""/>
        <dsp:cNvSpPr/>
      </dsp:nvSpPr>
      <dsp:spPr>
        <a:xfrm>
          <a:off x="197208" y="147157"/>
          <a:ext cx="358561" cy="35856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623A92-10D3-4459-801C-D9EB9FBAE6FB}">
      <dsp:nvSpPr>
        <dsp:cNvPr id="0" name=""/>
        <dsp:cNvSpPr/>
      </dsp:nvSpPr>
      <dsp:spPr>
        <a:xfrm>
          <a:off x="752979" y="473"/>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kern="1200"/>
            <a:t>Improve</a:t>
          </a:r>
          <a:r>
            <a:rPr lang="en-US" sz="1600" b="0" i="0" kern="1200"/>
            <a:t> tech efficiency and workflow processes to minimize wait times</a:t>
          </a:r>
          <a:r>
            <a:rPr lang="en-US" sz="1600" kern="1200"/>
            <a:t> for</a:t>
          </a:r>
          <a:r>
            <a:rPr lang="en-US" sz="1600" b="0" i="0" kern="1200"/>
            <a:t> overall productivity and profitability.</a:t>
          </a:r>
          <a:endParaRPr lang="en-US" sz="1600" kern="1200"/>
        </a:p>
      </dsp:txBody>
      <dsp:txXfrm>
        <a:off x="752979" y="473"/>
        <a:ext cx="7843688" cy="651930"/>
      </dsp:txXfrm>
    </dsp:sp>
    <dsp:sp modelId="{98638EA4-81AF-44B1-B0C1-26B0DA2229B2}">
      <dsp:nvSpPr>
        <dsp:cNvPr id="0" name=""/>
        <dsp:cNvSpPr/>
      </dsp:nvSpPr>
      <dsp:spPr>
        <a:xfrm>
          <a:off x="0" y="815386"/>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1370ED-029A-4150-9D2D-2DA712FEDE1A}">
      <dsp:nvSpPr>
        <dsp:cNvPr id="0" name=""/>
        <dsp:cNvSpPr/>
      </dsp:nvSpPr>
      <dsp:spPr>
        <a:xfrm>
          <a:off x="197208" y="962070"/>
          <a:ext cx="358561" cy="35856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F42EDB-94A2-4597-8AAA-8DC9042D922E}">
      <dsp:nvSpPr>
        <dsp:cNvPr id="0" name=""/>
        <dsp:cNvSpPr/>
      </dsp:nvSpPr>
      <dsp:spPr>
        <a:xfrm>
          <a:off x="752979" y="815386"/>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kern="1200"/>
            <a:t>Change</a:t>
          </a:r>
          <a:r>
            <a:rPr lang="en-US" sz="1600" b="0" i="0" kern="1200"/>
            <a:t> door rate to reflect specialized tech skills like hybrid jobs.</a:t>
          </a:r>
          <a:endParaRPr lang="en-US" sz="1600" kern="1200"/>
        </a:p>
      </dsp:txBody>
      <dsp:txXfrm>
        <a:off x="752979" y="815386"/>
        <a:ext cx="7843688" cy="651930"/>
      </dsp:txXfrm>
    </dsp:sp>
    <dsp:sp modelId="{0AECBB1C-E05F-4CDF-9115-FC7F6EE97739}">
      <dsp:nvSpPr>
        <dsp:cNvPr id="0" name=""/>
        <dsp:cNvSpPr/>
      </dsp:nvSpPr>
      <dsp:spPr>
        <a:xfrm>
          <a:off x="0" y="1630299"/>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B0B5D5-A163-4434-AEB4-284048D43F89}">
      <dsp:nvSpPr>
        <dsp:cNvPr id="0" name=""/>
        <dsp:cNvSpPr/>
      </dsp:nvSpPr>
      <dsp:spPr>
        <a:xfrm>
          <a:off x="197208" y="1776983"/>
          <a:ext cx="358561" cy="35856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E652F6-F8BA-433C-B050-89BEAC735A6C}">
      <dsp:nvSpPr>
        <dsp:cNvPr id="0" name=""/>
        <dsp:cNvSpPr/>
      </dsp:nvSpPr>
      <dsp:spPr>
        <a:xfrm>
          <a:off x="752979" y="1630299"/>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b="0" i="0" kern="1200"/>
            <a:t>Increase service department revenue by upselling additional services and d</a:t>
          </a:r>
          <a:r>
            <a:rPr lang="en-US" sz="1600" kern="1200"/>
            <a:t>ecrease the one-line RO’s.</a:t>
          </a:r>
        </a:p>
      </dsp:txBody>
      <dsp:txXfrm>
        <a:off x="752979" y="1630299"/>
        <a:ext cx="7843688" cy="651930"/>
      </dsp:txXfrm>
    </dsp:sp>
    <dsp:sp modelId="{092A2D23-BA45-40AD-9DC6-EDEC8A905A8A}">
      <dsp:nvSpPr>
        <dsp:cNvPr id="0" name=""/>
        <dsp:cNvSpPr/>
      </dsp:nvSpPr>
      <dsp:spPr>
        <a:xfrm>
          <a:off x="0" y="2445212"/>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B293A6-6EF4-4225-A86B-59E0C894DAE3}">
      <dsp:nvSpPr>
        <dsp:cNvPr id="0" name=""/>
        <dsp:cNvSpPr/>
      </dsp:nvSpPr>
      <dsp:spPr>
        <a:xfrm>
          <a:off x="197208" y="2591896"/>
          <a:ext cx="358561" cy="35856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14A1D5-A218-49DD-8FCA-D920596E6F56}">
      <dsp:nvSpPr>
        <dsp:cNvPr id="0" name=""/>
        <dsp:cNvSpPr/>
      </dsp:nvSpPr>
      <dsp:spPr>
        <a:xfrm>
          <a:off x="752979" y="2445212"/>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b="0" i="0" kern="1200"/>
            <a:t>Decreasing unapplied labor down to 1% of labor sales.</a:t>
          </a:r>
          <a:endParaRPr lang="en-US" sz="1600" kern="1200"/>
        </a:p>
      </dsp:txBody>
      <dsp:txXfrm>
        <a:off x="752979" y="2445212"/>
        <a:ext cx="7843688" cy="651930"/>
      </dsp:txXfrm>
    </dsp:sp>
    <dsp:sp modelId="{97A7B85A-99C3-4FF8-8A6A-937D27D9FBC3}">
      <dsp:nvSpPr>
        <dsp:cNvPr id="0" name=""/>
        <dsp:cNvSpPr/>
      </dsp:nvSpPr>
      <dsp:spPr>
        <a:xfrm>
          <a:off x="0" y="3260125"/>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A73830-094F-4471-9F2B-EDB14DCCA23A}">
      <dsp:nvSpPr>
        <dsp:cNvPr id="0" name=""/>
        <dsp:cNvSpPr/>
      </dsp:nvSpPr>
      <dsp:spPr>
        <a:xfrm>
          <a:off x="197208" y="3406809"/>
          <a:ext cx="358561" cy="35856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3E33D6-634A-4A5E-8DBD-B79EEE3D1C0D}">
      <dsp:nvSpPr>
        <dsp:cNvPr id="0" name=""/>
        <dsp:cNvSpPr/>
      </dsp:nvSpPr>
      <dsp:spPr>
        <a:xfrm>
          <a:off x="752979" y="3260125"/>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b="0" i="0" kern="1200"/>
            <a:t>Add shop supplies to internal RO’s.</a:t>
          </a:r>
          <a:endParaRPr lang="en-US" sz="1600" kern="1200"/>
        </a:p>
      </dsp:txBody>
      <dsp:txXfrm>
        <a:off x="752979" y="3260125"/>
        <a:ext cx="7843688" cy="651930"/>
      </dsp:txXfrm>
    </dsp:sp>
    <dsp:sp modelId="{FE851A0A-DF0D-40EB-850A-EEC7D6ACB2A3}">
      <dsp:nvSpPr>
        <dsp:cNvPr id="0" name=""/>
        <dsp:cNvSpPr/>
      </dsp:nvSpPr>
      <dsp:spPr>
        <a:xfrm>
          <a:off x="0" y="4075038"/>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1CF5D0-6F16-44EE-B9AD-AC3C51D435BB}">
      <dsp:nvSpPr>
        <dsp:cNvPr id="0" name=""/>
        <dsp:cNvSpPr/>
      </dsp:nvSpPr>
      <dsp:spPr>
        <a:xfrm>
          <a:off x="197208" y="4221722"/>
          <a:ext cx="358561" cy="35856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91BAAB-1E24-4BC6-AD24-A8CC727CBA46}">
      <dsp:nvSpPr>
        <dsp:cNvPr id="0" name=""/>
        <dsp:cNvSpPr/>
      </dsp:nvSpPr>
      <dsp:spPr>
        <a:xfrm>
          <a:off x="752979" y="4075038"/>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kern="1200"/>
            <a:t>Minimize discounts.</a:t>
          </a:r>
        </a:p>
      </dsp:txBody>
      <dsp:txXfrm>
        <a:off x="752979" y="4075038"/>
        <a:ext cx="7843688" cy="651930"/>
      </dsp:txXfrm>
    </dsp:sp>
    <dsp:sp modelId="{4BC3CC67-3109-40B2-8CE6-EBEDF56E5023}">
      <dsp:nvSpPr>
        <dsp:cNvPr id="0" name=""/>
        <dsp:cNvSpPr/>
      </dsp:nvSpPr>
      <dsp:spPr>
        <a:xfrm>
          <a:off x="0" y="4889951"/>
          <a:ext cx="8596668" cy="6519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F5CACE-09BE-46D1-B7A8-BEE2675C93C8}">
      <dsp:nvSpPr>
        <dsp:cNvPr id="0" name=""/>
        <dsp:cNvSpPr/>
      </dsp:nvSpPr>
      <dsp:spPr>
        <a:xfrm>
          <a:off x="197208" y="5036635"/>
          <a:ext cx="358561" cy="358561"/>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98AC93-1B92-49C9-A14F-033FB46F0F79}">
      <dsp:nvSpPr>
        <dsp:cNvPr id="0" name=""/>
        <dsp:cNvSpPr/>
      </dsp:nvSpPr>
      <dsp:spPr>
        <a:xfrm>
          <a:off x="752979" y="4889951"/>
          <a:ext cx="7843688" cy="651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996" tIns="68996" rIns="68996" bIns="68996" numCol="1" spcCol="1270" anchor="ctr" anchorCtr="0">
          <a:noAutofit/>
        </a:bodyPr>
        <a:lstStyle/>
        <a:p>
          <a:pPr marL="0" lvl="0" indent="0" algn="l" defTabSz="711200">
            <a:lnSpc>
              <a:spcPct val="100000"/>
            </a:lnSpc>
            <a:spcBef>
              <a:spcPct val="0"/>
            </a:spcBef>
            <a:spcAft>
              <a:spcPct val="35000"/>
            </a:spcAft>
            <a:buNone/>
          </a:pPr>
          <a:r>
            <a:rPr lang="en-US" sz="1600" b="0" i="0" kern="1200"/>
            <a:t>In</a:t>
          </a:r>
          <a:r>
            <a:rPr lang="en-US" sz="1600" kern="1200"/>
            <a:t>crease tech pay to a dealership average in our market area.</a:t>
          </a:r>
        </a:p>
      </dsp:txBody>
      <dsp:txXfrm>
        <a:off x="752979" y="4889951"/>
        <a:ext cx="7843688" cy="65193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5/30/2024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5/30/2024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5/30/2024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solidFill>
                  <a:schemeClr val="tx1"/>
                </a:solidFill>
              </a:rPr>
              <a:t>Harold Hurst</a:t>
            </a:r>
          </a:p>
          <a:p>
            <a:pPr algn="ctr"/>
            <a:r>
              <a:rPr lang="en-US" sz="3200" dirty="0">
                <a:solidFill>
                  <a:schemeClr val="tx1"/>
                </a:solidFill>
              </a:rPr>
              <a:t>Class#441</a:t>
            </a:r>
          </a:p>
          <a:p>
            <a:pPr algn="ctr"/>
            <a:endParaRPr lang="en-US" sz="320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80B86A7-A1EC-475B-9166-88902B033A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333502" y="609600"/>
            <a:ext cx="8596668" cy="833967"/>
          </a:xfrm>
        </p:spPr>
        <p:txBody>
          <a:bodyPr>
            <a:normAutofit/>
          </a:bodyPr>
          <a:lstStyle/>
          <a:p>
            <a:r>
              <a:rPr lang="en-US" dirty="0">
                <a:solidFill>
                  <a:schemeClr val="tx2">
                    <a:lumMod val="50000"/>
                    <a:lumOff val="50000"/>
                  </a:schemeClr>
                </a:solidFill>
              </a:rPr>
              <a:t>SWOT Analysis</a:t>
            </a:r>
            <a:r>
              <a:rPr lang="en-US" dirty="0">
                <a:solidFill>
                  <a:schemeClr val="tx2"/>
                </a:solidFill>
              </a:rPr>
              <a:t>-</a:t>
            </a:r>
            <a:r>
              <a:rPr lang="en-US" dirty="0"/>
              <a:t> </a:t>
            </a:r>
            <a:r>
              <a:rPr lang="en-US" b="1" dirty="0">
                <a:solidFill>
                  <a:schemeClr val="tx1"/>
                </a:solidFill>
              </a:rPr>
              <a:t>Opportunities</a:t>
            </a:r>
          </a:p>
        </p:txBody>
      </p:sp>
      <p:sp>
        <p:nvSpPr>
          <p:cNvPr id="10" name="Isosceles Triangle 9">
            <a:extLst>
              <a:ext uri="{FF2B5EF4-FFF2-40B4-BE49-F238E27FC236}">
                <a16:creationId xmlns:a16="http://schemas.microsoft.com/office/drawing/2014/main" id="{C2C29CB1-9F74-4879-A6AF-AEA67B6F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33502" y="1705506"/>
            <a:ext cx="8596668" cy="5140189"/>
          </a:xfrm>
        </p:spPr>
        <p:txBody>
          <a:bodyPr vert="horz" lIns="91440" tIns="45720" rIns="91440" bIns="45720" rtlCol="0" anchor="t">
            <a:noAutofit/>
          </a:bodyPr>
          <a:lstStyle/>
          <a:p>
            <a:pPr>
              <a:lnSpc>
                <a:spcPct val="90000"/>
              </a:lnSpc>
              <a:buFont typeface="Arial" panose="020B0604020202020204" pitchFamily="34" charset="0"/>
              <a:buChar char="•"/>
            </a:pPr>
            <a:r>
              <a:rPr lang="en-US" dirty="0">
                <a:latin typeface="Söhne"/>
              </a:rPr>
              <a:t> </a:t>
            </a:r>
            <a:r>
              <a:rPr lang="en-US" b="1" dirty="0">
                <a:latin typeface="Söhne"/>
              </a:rPr>
              <a:t>Expand </a:t>
            </a:r>
            <a:r>
              <a:rPr lang="en-US" b="1" i="0" dirty="0">
                <a:effectLst/>
                <a:latin typeface="Söhne"/>
              </a:rPr>
              <a:t> </a:t>
            </a:r>
            <a:r>
              <a:rPr lang="en-US" b="1" dirty="0">
                <a:latin typeface="Söhne"/>
              </a:rPr>
              <a:t>Service</a:t>
            </a:r>
            <a:r>
              <a:rPr lang="en-US" b="1" i="0" dirty="0">
                <a:effectLst/>
                <a:latin typeface="Söhne"/>
              </a:rPr>
              <a:t> offerings</a:t>
            </a:r>
            <a:r>
              <a:rPr lang="en-US" b="1" dirty="0">
                <a:latin typeface="Söhne"/>
              </a:rPr>
              <a:t> - </a:t>
            </a:r>
            <a:r>
              <a:rPr lang="en-US" b="0" i="0" dirty="0">
                <a:effectLst/>
                <a:latin typeface="Söhne"/>
              </a:rPr>
              <a:t> include specialized services such as hybrid or electric vehicle maintenance, tire services, detailing, or vehicle customization, catering to a broader range of customer needs.</a:t>
            </a:r>
          </a:p>
          <a:p>
            <a:pPr>
              <a:lnSpc>
                <a:spcPct val="90000"/>
              </a:lnSpc>
              <a:buFont typeface="Arial" panose="020B0604020202020204" pitchFamily="34" charset="0"/>
              <a:buChar char="•"/>
            </a:pPr>
            <a:r>
              <a:rPr lang="en-US" b="1" i="0" dirty="0">
                <a:effectLst/>
                <a:latin typeface="Söhne"/>
              </a:rPr>
              <a:t>Embracing Smart </a:t>
            </a:r>
            <a:r>
              <a:rPr lang="en-US" b="1" dirty="0">
                <a:latin typeface="Söhne"/>
              </a:rPr>
              <a:t>Path</a:t>
            </a:r>
            <a:r>
              <a:rPr lang="en-US" b="1" i="0" dirty="0">
                <a:effectLst/>
                <a:latin typeface="Söhne"/>
              </a:rPr>
              <a:t> digital technologies</a:t>
            </a:r>
            <a:r>
              <a:rPr lang="en-US" b="1" dirty="0">
                <a:latin typeface="Söhne"/>
              </a:rPr>
              <a:t> -</a:t>
            </a:r>
            <a:r>
              <a:rPr lang="en-US" dirty="0">
                <a:latin typeface="Söhne"/>
              </a:rPr>
              <a:t> </a:t>
            </a:r>
            <a:r>
              <a:rPr lang="en-US" b="0" i="0" dirty="0">
                <a:effectLst/>
                <a:latin typeface="Söhne"/>
              </a:rPr>
              <a:t> enhance the customer experience by offering online appointment scheduling, vehicle status updates, and digital service records, improving convenience and efficiency.</a:t>
            </a:r>
          </a:p>
          <a:p>
            <a:pPr>
              <a:lnSpc>
                <a:spcPct val="90000"/>
              </a:lnSpc>
              <a:buFont typeface="Arial" panose="020B0604020202020204" pitchFamily="34" charset="0"/>
              <a:buChar char="•"/>
            </a:pPr>
            <a:r>
              <a:rPr lang="en-US" b="1" dirty="0">
                <a:latin typeface="Söhne"/>
              </a:rPr>
              <a:t> Mobile</a:t>
            </a:r>
            <a:r>
              <a:rPr lang="en-US" b="1" i="0" dirty="0">
                <a:effectLst/>
                <a:latin typeface="Söhne"/>
              </a:rPr>
              <a:t> </a:t>
            </a:r>
            <a:r>
              <a:rPr lang="en-US" b="1" dirty="0">
                <a:latin typeface="Söhne"/>
              </a:rPr>
              <a:t>Service</a:t>
            </a:r>
            <a:r>
              <a:rPr lang="en-US" dirty="0">
                <a:latin typeface="Söhne"/>
              </a:rPr>
              <a:t> -</a:t>
            </a:r>
            <a:r>
              <a:rPr lang="en-US" b="0" i="0" dirty="0">
                <a:effectLst/>
                <a:latin typeface="Söhne"/>
              </a:rPr>
              <a:t> can form partnerships with other businesses, such as insurance companies or local auto clubs, to offer exclusive discounts or benefits to customers, attracting new clientele and fostering brand loyalty.</a:t>
            </a:r>
          </a:p>
          <a:p>
            <a:pPr marL="0" indent="0">
              <a:lnSpc>
                <a:spcPct val="90000"/>
              </a:lnSpc>
              <a:buNone/>
            </a:pPr>
            <a:r>
              <a:rPr lang="en-US" dirty="0">
                <a:latin typeface="Söhne"/>
              </a:rPr>
              <a:t> </a:t>
            </a:r>
            <a:r>
              <a:rPr lang="en-US" b="0" i="0" dirty="0">
                <a:effectLst/>
                <a:latin typeface="Söhne"/>
              </a:rPr>
              <a:t> </a:t>
            </a:r>
            <a:r>
              <a:rPr lang="en-US" dirty="0">
                <a:latin typeface="Söhne"/>
              </a:rPr>
              <a:t>    </a:t>
            </a:r>
            <a:r>
              <a:rPr lang="en-US" b="1" dirty="0">
                <a:latin typeface="Söhne"/>
              </a:rPr>
              <a:t> Customer</a:t>
            </a:r>
            <a:r>
              <a:rPr lang="en-US" b="1" i="0" dirty="0">
                <a:effectLst/>
                <a:latin typeface="Söhne"/>
              </a:rPr>
              <a:t> </a:t>
            </a:r>
            <a:r>
              <a:rPr lang="en-US" b="1" dirty="0">
                <a:latin typeface="Söhne"/>
              </a:rPr>
              <a:t>Education</a:t>
            </a:r>
            <a:r>
              <a:rPr lang="en-US" b="1" i="0" dirty="0">
                <a:effectLst/>
                <a:latin typeface="Söhne"/>
              </a:rPr>
              <a:t> programs</a:t>
            </a:r>
            <a:r>
              <a:rPr lang="en-US" b="1" dirty="0">
                <a:latin typeface="Söhne"/>
              </a:rPr>
              <a:t> -</a:t>
            </a:r>
            <a:r>
              <a:rPr lang="en-US" b="0" i="0" dirty="0">
                <a:effectLst/>
                <a:latin typeface="Söhne"/>
              </a:rPr>
              <a:t> such as workshops or online resources, can help</a:t>
            </a:r>
            <a:r>
              <a:rPr lang="en-US" dirty="0">
                <a:latin typeface="Söhne"/>
              </a:rPr>
              <a:t>               </a:t>
            </a:r>
            <a:r>
              <a:rPr lang="en-US" b="0" i="0" dirty="0">
                <a:effectLst/>
                <a:latin typeface="Söhne"/>
              </a:rPr>
              <a:t>educate customers about</a:t>
            </a:r>
            <a:r>
              <a:rPr lang="en-US" dirty="0">
                <a:latin typeface="Söhne"/>
              </a:rPr>
              <a:t> </a:t>
            </a:r>
            <a:r>
              <a:rPr lang="en-US" b="0" i="0" dirty="0">
                <a:effectLst/>
                <a:latin typeface="Söhne"/>
              </a:rPr>
              <a:t>vehicle</a:t>
            </a:r>
            <a:r>
              <a:rPr lang="en-US" dirty="0">
                <a:latin typeface="Söhne"/>
              </a:rPr>
              <a:t>  </a:t>
            </a:r>
            <a:r>
              <a:rPr lang="en-US" b="0" i="0" dirty="0">
                <a:effectLst/>
                <a:latin typeface="Söhne"/>
              </a:rPr>
              <a:t>maintenance best practices, creating opportunities</a:t>
            </a:r>
            <a:r>
              <a:rPr lang="en-US" dirty="0">
                <a:latin typeface="Söhne"/>
              </a:rPr>
              <a:t> </a:t>
            </a:r>
            <a:r>
              <a:rPr lang="en-US" b="0" i="0" dirty="0">
                <a:effectLst/>
                <a:latin typeface="Söhne"/>
              </a:rPr>
              <a:t> </a:t>
            </a:r>
            <a:r>
              <a:rPr lang="en-US" dirty="0">
                <a:latin typeface="Söhne"/>
              </a:rPr>
              <a:t>          </a:t>
            </a:r>
            <a:r>
              <a:rPr lang="en-US" b="0" i="0" dirty="0">
                <a:effectLst/>
                <a:latin typeface="Söhne"/>
              </a:rPr>
              <a:t>for upselling services and building trust.</a:t>
            </a:r>
          </a:p>
          <a:p>
            <a:pPr>
              <a:lnSpc>
                <a:spcPct val="90000"/>
              </a:lnSpc>
              <a:buFont typeface="Arial" panose="020B0604020202020204" pitchFamily="34" charset="0"/>
              <a:buChar char="•"/>
            </a:pPr>
            <a:r>
              <a:rPr lang="en-US" b="1" i="0" dirty="0">
                <a:effectLst/>
                <a:latin typeface="Söhne"/>
              </a:rPr>
              <a:t>Introducing </a:t>
            </a:r>
            <a:r>
              <a:rPr lang="en-US" b="1" dirty="0">
                <a:latin typeface="Söhne"/>
              </a:rPr>
              <a:t>Loyalty</a:t>
            </a:r>
            <a:r>
              <a:rPr lang="en-US" b="1" i="0" dirty="0">
                <a:effectLst/>
                <a:latin typeface="Söhne"/>
              </a:rPr>
              <a:t> programs</a:t>
            </a:r>
            <a:r>
              <a:rPr lang="en-US" dirty="0">
                <a:latin typeface="Söhne"/>
              </a:rPr>
              <a:t> - service</a:t>
            </a:r>
            <a:r>
              <a:rPr lang="en-US" b="0" i="0" dirty="0">
                <a:effectLst/>
                <a:latin typeface="Söhne"/>
              </a:rPr>
              <a:t> memberships can incentivize repeat business and encourage customers to choose your dealership for their automotive service needs, increasing customer retention and revenue.</a:t>
            </a:r>
          </a:p>
          <a:p>
            <a:pPr>
              <a:lnSpc>
                <a:spcPct val="90000"/>
              </a:lnSpc>
              <a:buFont typeface="Arial" panose="020B0604020202020204" pitchFamily="34" charset="0"/>
              <a:buChar char="•"/>
            </a:pPr>
            <a:r>
              <a:rPr lang="en-US" b="1" dirty="0">
                <a:latin typeface="Söhne"/>
              </a:rPr>
              <a:t>Launch a Video MPI - </a:t>
            </a:r>
            <a:r>
              <a:rPr lang="en-US" b="0" i="0" dirty="0">
                <a:effectLst/>
                <a:latin typeface="ui-sans-serif"/>
              </a:rPr>
              <a:t>recording process on a chosen </a:t>
            </a:r>
            <a:r>
              <a:rPr lang="en-US" dirty="0">
                <a:latin typeface="ui-sans-serif"/>
              </a:rPr>
              <a:t>device could</a:t>
            </a:r>
            <a:r>
              <a:rPr lang="en-US" b="0" i="0" dirty="0">
                <a:effectLst/>
                <a:latin typeface="ui-sans-serif"/>
              </a:rPr>
              <a:t> involve using a dedicated app or software for capturing the inspection. Enhanced video MPI will drive sales and gross for parts &amp; service.</a:t>
            </a:r>
            <a:endParaRPr lang="en-US" b="0" i="0" dirty="0">
              <a:effectLst/>
              <a:latin typeface="Söhne"/>
            </a:endParaRPr>
          </a:p>
          <a:p>
            <a:pPr>
              <a:lnSpc>
                <a:spcPct val="90000"/>
              </a:lnSpc>
            </a:pPr>
            <a:endParaRPr lang="en-US" sz="1400"/>
          </a:p>
          <a:p>
            <a:pPr>
              <a:lnSpc>
                <a:spcPct val="90000"/>
              </a:lnSpc>
            </a:pPr>
            <a:endParaRPr lang="en-US" sz="1400"/>
          </a:p>
        </p:txBody>
      </p:sp>
      <p:sp>
        <p:nvSpPr>
          <p:cNvPr id="12" name="Isosceles Triangle 11">
            <a:extLst>
              <a:ext uri="{FF2B5EF4-FFF2-40B4-BE49-F238E27FC236}">
                <a16:creationId xmlns:a16="http://schemas.microsoft.com/office/drawing/2014/main" id="{7E2C7115-5336-410C-AD71-0F0952A2E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64634"/>
          </a:xfrm>
        </p:spPr>
        <p:txBody>
          <a:bodyPr/>
          <a:lstStyle/>
          <a:p>
            <a:r>
              <a:rPr lang="en-US" dirty="0">
                <a:solidFill>
                  <a:schemeClr val="tx2">
                    <a:lumMod val="50000"/>
                    <a:lumOff val="50000"/>
                  </a:schemeClr>
                </a:solidFill>
              </a:rPr>
              <a:t>SWOT Analysis</a:t>
            </a:r>
            <a:r>
              <a:rPr lang="en-US" dirty="0">
                <a:solidFill>
                  <a:schemeClr val="tx1"/>
                </a:solidFill>
              </a:rPr>
              <a:t>-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a:buFont typeface="Arial" panose="020B0604020202020204" pitchFamily="34" charset="0"/>
              <a:buChar char="•"/>
            </a:pPr>
            <a:r>
              <a:rPr lang="en-US" b="1" i="0">
                <a:solidFill>
                  <a:srgbClr val="0D0D0D"/>
                </a:solidFill>
                <a:effectLst/>
                <a:latin typeface="Söhne"/>
              </a:rPr>
              <a:t>Independent repair shops</a:t>
            </a:r>
            <a:r>
              <a:rPr lang="en-US" b="1">
                <a:solidFill>
                  <a:srgbClr val="0D0D0D"/>
                </a:solidFill>
                <a:latin typeface="Söhne"/>
              </a:rPr>
              <a:t> -</a:t>
            </a:r>
            <a:r>
              <a:rPr lang="en-US" b="0" i="0">
                <a:solidFill>
                  <a:srgbClr val="0D0D0D"/>
                </a:solidFill>
                <a:effectLst/>
                <a:latin typeface="Söhne"/>
              </a:rPr>
              <a:t> portrays lower prices or faster service turnaround times, posing a threat to the dealership service department's customer base.</a:t>
            </a:r>
          </a:p>
          <a:p>
            <a:pPr>
              <a:buFont typeface="Arial" panose="020B0604020202020204" pitchFamily="34" charset="0"/>
              <a:buChar char="•"/>
            </a:pPr>
            <a:r>
              <a:rPr lang="en-US" b="1" i="0">
                <a:solidFill>
                  <a:srgbClr val="0D0D0D"/>
                </a:solidFill>
                <a:effectLst/>
                <a:latin typeface="Söhne"/>
              </a:rPr>
              <a:t>Rapid advancements in non-Toyota vehicle technology</a:t>
            </a:r>
            <a:r>
              <a:rPr lang="en-US" b="1">
                <a:solidFill>
                  <a:srgbClr val="0D0D0D"/>
                </a:solidFill>
                <a:latin typeface="Söhne"/>
              </a:rPr>
              <a:t> -</a:t>
            </a:r>
            <a:r>
              <a:rPr lang="en-US" b="0" i="0">
                <a:solidFill>
                  <a:srgbClr val="0D0D0D"/>
                </a:solidFill>
                <a:effectLst/>
                <a:latin typeface="Söhne"/>
              </a:rPr>
              <a:t> may require costly investments in training and equipment to keep up with diagnostic and repair procedures, increasing operational costs and potentially reducing profitability.</a:t>
            </a:r>
          </a:p>
          <a:p>
            <a:pPr>
              <a:buFont typeface="Arial" panose="020B0604020202020204" pitchFamily="34" charset="0"/>
              <a:buChar char="•"/>
            </a:pPr>
            <a:r>
              <a:rPr lang="en-US" b="1" i="0">
                <a:solidFill>
                  <a:srgbClr val="0D0D0D"/>
                </a:solidFill>
                <a:effectLst/>
                <a:latin typeface="Söhne"/>
              </a:rPr>
              <a:t>Negative online reviews</a:t>
            </a:r>
            <a:r>
              <a:rPr lang="en-US">
                <a:solidFill>
                  <a:srgbClr val="0D0D0D"/>
                </a:solidFill>
                <a:latin typeface="Söhne"/>
              </a:rPr>
              <a:t> -</a:t>
            </a:r>
            <a:r>
              <a:rPr lang="en-US" b="0" i="0">
                <a:solidFill>
                  <a:srgbClr val="0D0D0D"/>
                </a:solidFill>
                <a:effectLst/>
                <a:latin typeface="Söhne"/>
              </a:rPr>
              <a:t> social media comments about poor service experiences can damage the dealership's reputation and deter potential customers from using the service department.</a:t>
            </a:r>
          </a:p>
          <a:p>
            <a:pPr>
              <a:buFont typeface="Arial" panose="020B0604020202020204" pitchFamily="34" charset="0"/>
              <a:buChar char="•"/>
            </a:pPr>
            <a:r>
              <a:rPr lang="en-US">
                <a:solidFill>
                  <a:srgbClr val="0D0D0D"/>
                </a:solidFill>
                <a:latin typeface="Söhne"/>
              </a:rPr>
              <a:t> </a:t>
            </a:r>
            <a:r>
              <a:rPr lang="en-US" b="1">
                <a:solidFill>
                  <a:srgbClr val="0D0D0D"/>
                </a:solidFill>
                <a:latin typeface="Söhne"/>
              </a:rPr>
              <a:t>Economic</a:t>
            </a:r>
            <a:r>
              <a:rPr lang="en-US" b="1" i="0">
                <a:solidFill>
                  <a:srgbClr val="0D0D0D"/>
                </a:solidFill>
                <a:effectLst/>
                <a:latin typeface="Söhne"/>
              </a:rPr>
              <a:t> </a:t>
            </a:r>
            <a:r>
              <a:rPr lang="en-US" b="1">
                <a:solidFill>
                  <a:srgbClr val="0D0D0D"/>
                </a:solidFill>
                <a:latin typeface="Söhne"/>
              </a:rPr>
              <a:t>downturns -</a:t>
            </a:r>
            <a:r>
              <a:rPr lang="en-US" b="0" i="0">
                <a:solidFill>
                  <a:srgbClr val="0D0D0D"/>
                </a:solidFill>
                <a:effectLst/>
                <a:latin typeface="Söhne"/>
              </a:rPr>
              <a:t> consumers delay or forgo vehicle maintenance and repairs to save money, leading to decreased demand for services and reduced revenue for the dealership service department.</a:t>
            </a:r>
          </a:p>
          <a:p>
            <a:endParaRPr lang="en-US"/>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33350"/>
            <a:ext cx="8596668" cy="680509"/>
          </a:xfrm>
        </p:spPr>
        <p:txBody>
          <a:bodyPr/>
          <a:lstStyle/>
          <a:p>
            <a:r>
              <a:rPr lang="en-US" dirty="0">
                <a:solidFill>
                  <a:schemeClr val="tx2">
                    <a:lumMod val="50000"/>
                    <a:lumOff val="50000"/>
                  </a:schemeClr>
                </a:solidFill>
              </a:rPr>
              <a:t>SWOT Analysis</a:t>
            </a:r>
            <a:r>
              <a:rPr lang="en-US" dirty="0">
                <a:solidFill>
                  <a:schemeClr val="tx1"/>
                </a:solidFill>
              </a:rPr>
              <a:t>- Objectives</a:t>
            </a:r>
          </a:p>
        </p:txBody>
      </p:sp>
      <p:graphicFrame>
        <p:nvGraphicFramePr>
          <p:cNvPr id="5" name="Content Placeholder 2">
            <a:extLst>
              <a:ext uri="{FF2B5EF4-FFF2-40B4-BE49-F238E27FC236}">
                <a16:creationId xmlns:a16="http://schemas.microsoft.com/office/drawing/2014/main" id="{B7CF5DDD-982A-3B41-A6F5-65B938AD8E93}"/>
              </a:ext>
            </a:extLst>
          </p:cNvPr>
          <p:cNvGraphicFramePr>
            <a:graphicFrameLocks noGrp="1"/>
          </p:cNvGraphicFramePr>
          <p:nvPr>
            <p:ph idx="1"/>
            <p:extLst>
              <p:ext uri="{D42A27DB-BD31-4B8C-83A1-F6EECF244321}">
                <p14:modId xmlns:p14="http://schemas.microsoft.com/office/powerpoint/2010/main" val="2954828686"/>
              </p:ext>
            </p:extLst>
          </p:nvPr>
        </p:nvGraphicFramePr>
        <p:xfrm>
          <a:off x="677334" y="1176340"/>
          <a:ext cx="8596668" cy="5542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759884"/>
          </a:xfrm>
        </p:spPr>
        <p:txBody>
          <a:bodyPr>
            <a:normAutofit fontScale="90000"/>
          </a:bodyPr>
          <a:lstStyle/>
          <a:p>
            <a:r>
              <a:rPr lang="en-US" dirty="0">
                <a:solidFill>
                  <a:schemeClr val="tx2">
                    <a:lumMod val="50000"/>
                    <a:lumOff val="50000"/>
                  </a:schemeClr>
                </a:solidFill>
              </a:rPr>
              <a:t>SWOT Analysis</a:t>
            </a:r>
            <a:r>
              <a:rPr lang="en-US" dirty="0">
                <a:solidFill>
                  <a:schemeClr val="tx1"/>
                </a:solidFill>
              </a:rPr>
              <a:t>-Strategies</a:t>
            </a:r>
            <a:br>
              <a:rPr lang="en-US" dirty="0"/>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542136"/>
          </a:xfrm>
        </p:spPr>
        <p:txBody>
          <a:bodyPr vert="horz" lIns="91440" tIns="45720" rIns="91440" bIns="45720" rtlCol="0" anchor="t">
            <a:normAutofit/>
          </a:bodyPr>
          <a:lstStyle/>
          <a:p>
            <a:pPr marL="0" indent="0" algn="l">
              <a:buNone/>
            </a:pPr>
            <a:r>
              <a:rPr lang="en-US" b="0" i="0">
                <a:solidFill>
                  <a:srgbClr val="0D0D0D"/>
                </a:solidFill>
                <a:effectLst/>
                <a:latin typeface="Söhne"/>
              </a:rPr>
              <a:t>Review all older op codes for parts pricing and labor times to make sure we have the current pricing.</a:t>
            </a:r>
            <a:endParaRPr lang="en-US"/>
          </a:p>
          <a:p>
            <a:pPr marL="0" indent="0" algn="l">
              <a:buNone/>
            </a:pPr>
            <a:r>
              <a:rPr lang="en-US">
                <a:solidFill>
                  <a:srgbClr val="0D0D0D"/>
                </a:solidFill>
                <a:latin typeface="Söhne"/>
              </a:rPr>
              <a:t>Review techs skill sets to make sure we have the right tech work on the right vehicle repair.</a:t>
            </a:r>
            <a:endParaRPr lang="en-US" b="0" i="0">
              <a:solidFill>
                <a:srgbClr val="0D0D0D"/>
              </a:solidFill>
              <a:effectLst/>
              <a:latin typeface="Söhne"/>
            </a:endParaRPr>
          </a:p>
          <a:p>
            <a:pPr marL="0" indent="0" algn="l">
              <a:buNone/>
            </a:pPr>
            <a:r>
              <a:rPr lang="en-US" b="0" i="0">
                <a:solidFill>
                  <a:srgbClr val="0D0D0D"/>
                </a:solidFill>
                <a:effectLst/>
                <a:latin typeface="Söhne"/>
              </a:rPr>
              <a:t>Develop service package offerings tailored to different customer needs and vehicle types, such as basic maintenance packages, comprehensive inspection packages, or seasonal service specials, providing value and flexibility to customers.</a:t>
            </a:r>
          </a:p>
          <a:p>
            <a:pPr marL="0" indent="0">
              <a:buNone/>
            </a:pPr>
            <a:r>
              <a:rPr lang="en-US" b="0" i="0">
                <a:solidFill>
                  <a:srgbClr val="0D0D0D"/>
                </a:solidFill>
                <a:effectLst/>
                <a:latin typeface="Söhne"/>
              </a:rPr>
              <a:t>Train service advisors to effectively upsell and cross-sell other makes of vehicles additional services, such as maintenance items, fluid flushes, or accessory installations, based on vehicle milage, condition and manufacturer recommendations.</a:t>
            </a:r>
          </a:p>
          <a:p>
            <a:pPr marL="0" indent="0">
              <a:buNone/>
            </a:pPr>
            <a:r>
              <a:rPr lang="en-US" b="0" i="0">
                <a:solidFill>
                  <a:srgbClr val="0D0D0D"/>
                </a:solidFill>
                <a:effectLst/>
                <a:latin typeface="Söhne"/>
              </a:rPr>
              <a:t>Train TXM’s how to perform more maintenance items such as alignments, tires, flushes etc. to build more gross per RO.</a:t>
            </a:r>
          </a:p>
          <a:p>
            <a:pPr marL="0" indent="0">
              <a:buNone/>
            </a:pPr>
            <a:r>
              <a:rPr lang="en-US">
                <a:latin typeface="Söhne"/>
              </a:rPr>
              <a:t>Pick 10 of the most popular maintenance items and post the independent shops pricing.</a:t>
            </a:r>
          </a:p>
          <a:p>
            <a:endParaRPr lang="en-US">
              <a:latin typeface="Söhne"/>
            </a:endParaRPr>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886884"/>
          </a:xfrm>
        </p:spPr>
        <p:txBody>
          <a:bodyPr/>
          <a:lstStyle/>
          <a:p>
            <a:r>
              <a:rPr lang="en-US" dirty="0">
                <a:solidFill>
                  <a:schemeClr val="tx2">
                    <a:lumMod val="50000"/>
                    <a:lumOff val="50000"/>
                  </a:schemeClr>
                </a:solidFill>
              </a:rPr>
              <a:t>SWOT Analysis</a:t>
            </a:r>
            <a:r>
              <a:rPr lang="en-US" dirty="0">
                <a:solidFill>
                  <a:schemeClr val="tx1"/>
                </a:solidFill>
              </a:rPr>
              <a:t>-Tactics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300596"/>
          </a:xfrm>
        </p:spPr>
        <p:txBody>
          <a:bodyPr/>
          <a:lstStyle/>
          <a:p>
            <a:r>
              <a:rPr lang="en-US" b="0" i="0">
                <a:solidFill>
                  <a:srgbClr val="0D0D0D"/>
                </a:solidFill>
                <a:effectLst/>
                <a:latin typeface="Söhne"/>
              </a:rPr>
              <a:t>Train service advisors to communicate with customers in a personalized manner, addressing them by name and actively listening to their concerns to build rapport and trust.</a:t>
            </a:r>
          </a:p>
          <a:p>
            <a:r>
              <a:rPr lang="en-US" b="0" i="0">
                <a:solidFill>
                  <a:srgbClr val="0D0D0D"/>
                </a:solidFill>
                <a:effectLst/>
                <a:latin typeface="Söhne"/>
              </a:rPr>
              <a:t>Implement automated appointment reminder systems via email, text message, or phone call to reduce no-shows and ensure customers arrive for their scheduled service appointments.</a:t>
            </a:r>
          </a:p>
          <a:p>
            <a:r>
              <a:rPr lang="en-US" b="0" i="0">
                <a:solidFill>
                  <a:srgbClr val="0D0D0D"/>
                </a:solidFill>
                <a:effectLst/>
                <a:latin typeface="Söhne"/>
              </a:rPr>
              <a:t>Conduct complimentary vehicle MPI inspections with each service visit, providing customers with detailed reports highlighting any maintenance or repair recommendations based on vehicle condition and manufacturer guidelines. </a:t>
            </a:r>
          </a:p>
          <a:p>
            <a:r>
              <a:rPr lang="en-US" b="0" i="0">
                <a:solidFill>
                  <a:srgbClr val="0D0D0D"/>
                </a:solidFill>
                <a:effectLst/>
                <a:latin typeface="Söhne"/>
              </a:rPr>
              <a:t>Transition to digital service record systems to provide customers with easy access to their vehicle's service history and maintenance schedules online, enhancing convenience and transparency.</a:t>
            </a:r>
          </a:p>
          <a:p>
            <a:endParaRPr lang="en-US"/>
          </a:p>
          <a:p>
            <a:endParaRPr lang="en-US"/>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2">
                    <a:lumMod val="50000"/>
                    <a:lumOff val="50000"/>
                  </a:schemeClr>
                </a:solidFill>
              </a:rPr>
              <a:t>SWOT Analysis</a:t>
            </a:r>
            <a:r>
              <a:rPr lang="en-US" dirty="0">
                <a:solidFill>
                  <a:schemeClr val="tx1"/>
                </a:solidFill>
              </a:rPr>
              <a:t>-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9132492" cy="5496401"/>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33708925"/>
              </p:ext>
            </p:extLst>
          </p:nvPr>
        </p:nvGraphicFramePr>
        <p:xfrm>
          <a:off x="724619" y="1818624"/>
          <a:ext cx="9085207" cy="4970488"/>
        </p:xfrm>
        <a:graphic>
          <a:graphicData uri="http://schemas.openxmlformats.org/drawingml/2006/table">
            <a:tbl>
              <a:tblPr firstRow="1" bandRow="1">
                <a:tableStyleId>{5C22544A-7EE6-4342-B048-85BDC9FD1C3A}</a:tableStyleId>
              </a:tblPr>
              <a:tblGrid>
                <a:gridCol w="2996879">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a:solidFill>
                            <a:schemeClr val="tx1"/>
                          </a:solidFill>
                        </a:rPr>
                        <a:t>Position responsible</a:t>
                      </a:r>
                    </a:p>
                  </a:txBody>
                  <a:tcPr/>
                </a:tc>
                <a:tc>
                  <a:txBody>
                    <a:bodyPr/>
                    <a:lstStyle/>
                    <a:p>
                      <a:r>
                        <a:rPr lang="en-US">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a:t>Raise Hybrid door rate</a:t>
                      </a:r>
                    </a:p>
                  </a:txBody>
                  <a:tcPr/>
                </a:tc>
                <a:tc>
                  <a:txBody>
                    <a:bodyPr/>
                    <a:lstStyle/>
                    <a:p>
                      <a:r>
                        <a:rPr lang="en-US"/>
                        <a:t>Service manager</a:t>
                      </a:r>
                    </a:p>
                  </a:txBody>
                  <a:tcPr/>
                </a:tc>
                <a:tc>
                  <a:txBody>
                    <a:bodyPr/>
                    <a:lstStyle/>
                    <a:p>
                      <a:r>
                        <a:rPr lang="en-US"/>
                        <a:t>6/1/2024</a:t>
                      </a:r>
                    </a:p>
                  </a:txBody>
                  <a:tcPr/>
                </a:tc>
                <a:extLst>
                  <a:ext uri="{0D108BD9-81ED-4DB2-BD59-A6C34878D82A}">
                    <a16:rowId xmlns:a16="http://schemas.microsoft.com/office/drawing/2014/main" val="2400365483"/>
                  </a:ext>
                </a:extLst>
              </a:tr>
              <a:tr h="565004">
                <a:tc>
                  <a:txBody>
                    <a:bodyPr/>
                    <a:lstStyle/>
                    <a:p>
                      <a:r>
                        <a:rPr lang="en-US"/>
                        <a:t>Adding shop supplies to internal RO’s</a:t>
                      </a:r>
                    </a:p>
                  </a:txBody>
                  <a:tcPr/>
                </a:tc>
                <a:tc>
                  <a:txBody>
                    <a:bodyPr/>
                    <a:lstStyle/>
                    <a:p>
                      <a:r>
                        <a:rPr lang="en-US"/>
                        <a:t>Service manager</a:t>
                      </a:r>
                    </a:p>
                  </a:txBody>
                  <a:tcPr/>
                </a:tc>
                <a:tc>
                  <a:txBody>
                    <a:bodyPr/>
                    <a:lstStyle/>
                    <a:p>
                      <a:r>
                        <a:rPr lang="en-US"/>
                        <a:t>6/1/2024</a:t>
                      </a:r>
                    </a:p>
                  </a:txBody>
                  <a:tcPr/>
                </a:tc>
                <a:extLst>
                  <a:ext uri="{0D108BD9-81ED-4DB2-BD59-A6C34878D82A}">
                    <a16:rowId xmlns:a16="http://schemas.microsoft.com/office/drawing/2014/main" val="107845787"/>
                  </a:ext>
                </a:extLst>
              </a:tr>
              <a:tr h="565004">
                <a:tc>
                  <a:txBody>
                    <a:bodyPr/>
                    <a:lstStyle/>
                    <a:p>
                      <a:r>
                        <a:rPr lang="en-US"/>
                        <a:t>Stickers to put on oil filters for technicians</a:t>
                      </a:r>
                    </a:p>
                  </a:txBody>
                  <a:tcPr/>
                </a:tc>
                <a:tc>
                  <a:txBody>
                    <a:bodyPr/>
                    <a:lstStyle/>
                    <a:p>
                      <a:r>
                        <a:rPr lang="en-US"/>
                        <a:t>Service Manager</a:t>
                      </a:r>
                    </a:p>
                  </a:txBody>
                  <a:tcPr/>
                </a:tc>
                <a:tc>
                  <a:txBody>
                    <a:bodyPr/>
                    <a:lstStyle/>
                    <a:p>
                      <a:r>
                        <a:rPr lang="en-US"/>
                        <a:t>6/1/2024</a:t>
                      </a:r>
                    </a:p>
                  </a:txBody>
                  <a:tcPr/>
                </a:tc>
                <a:extLst>
                  <a:ext uri="{0D108BD9-81ED-4DB2-BD59-A6C34878D82A}">
                    <a16:rowId xmlns:a16="http://schemas.microsoft.com/office/drawing/2014/main" val="1530126605"/>
                  </a:ext>
                </a:extLst>
              </a:tr>
              <a:tr h="565004">
                <a:tc>
                  <a:txBody>
                    <a:bodyPr/>
                    <a:lstStyle/>
                    <a:p>
                      <a:r>
                        <a:rPr lang="en-US"/>
                        <a:t>Pull 25 CP RO’s to check 1-line items.</a:t>
                      </a:r>
                    </a:p>
                  </a:txBody>
                  <a:tcPr/>
                </a:tc>
                <a:tc>
                  <a:txBody>
                    <a:bodyPr/>
                    <a:lstStyle/>
                    <a:p>
                      <a:r>
                        <a:rPr lang="en-US"/>
                        <a:t>Service Manager</a:t>
                      </a:r>
                    </a:p>
                  </a:txBody>
                  <a:tcPr/>
                </a:tc>
                <a:tc>
                  <a:txBody>
                    <a:bodyPr/>
                    <a:lstStyle/>
                    <a:p>
                      <a:r>
                        <a:rPr lang="en-US"/>
                        <a:t>6/10/2024</a:t>
                      </a:r>
                    </a:p>
                  </a:txBody>
                  <a:tcPr/>
                </a:tc>
                <a:extLst>
                  <a:ext uri="{0D108BD9-81ED-4DB2-BD59-A6C34878D82A}">
                    <a16:rowId xmlns:a16="http://schemas.microsoft.com/office/drawing/2014/main" val="1950345431"/>
                  </a:ext>
                </a:extLst>
              </a:tr>
              <a:tr h="565004">
                <a:tc>
                  <a:txBody>
                    <a:bodyPr/>
                    <a:lstStyle/>
                    <a:p>
                      <a:r>
                        <a:rPr lang="en-US"/>
                        <a:t>Tackle unapplied labor to get within 1% of labor sales</a:t>
                      </a:r>
                    </a:p>
                  </a:txBody>
                  <a:tcPr/>
                </a:tc>
                <a:tc>
                  <a:txBody>
                    <a:bodyPr/>
                    <a:lstStyle/>
                    <a:p>
                      <a:r>
                        <a:rPr lang="en-US"/>
                        <a:t>Service Manager</a:t>
                      </a:r>
                    </a:p>
                  </a:txBody>
                  <a:tcPr/>
                </a:tc>
                <a:tc>
                  <a:txBody>
                    <a:bodyPr/>
                    <a:lstStyle/>
                    <a:p>
                      <a:r>
                        <a:rPr lang="en-US"/>
                        <a:t>6/15/2024 - Ongoing</a:t>
                      </a:r>
                    </a:p>
                  </a:txBody>
                  <a:tcPr/>
                </a:tc>
                <a:extLst>
                  <a:ext uri="{0D108BD9-81ED-4DB2-BD59-A6C34878D82A}">
                    <a16:rowId xmlns:a16="http://schemas.microsoft.com/office/drawing/2014/main" val="1960891333"/>
                  </a:ext>
                </a:extLst>
              </a:tr>
              <a:tr h="565004">
                <a:tc>
                  <a:txBody>
                    <a:bodyPr/>
                    <a:lstStyle/>
                    <a:p>
                      <a:r>
                        <a:rPr lang="en-US"/>
                        <a:t>Video MPI</a:t>
                      </a:r>
                    </a:p>
                  </a:txBody>
                  <a:tcPr/>
                </a:tc>
                <a:tc>
                  <a:txBody>
                    <a:bodyPr/>
                    <a:lstStyle/>
                    <a:p>
                      <a:r>
                        <a:rPr lang="en-US"/>
                        <a:t>Service Manager</a:t>
                      </a:r>
                    </a:p>
                  </a:txBody>
                  <a:tcPr/>
                </a:tc>
                <a:tc>
                  <a:txBody>
                    <a:bodyPr/>
                    <a:lstStyle/>
                    <a:p>
                      <a:r>
                        <a:rPr lang="en-US"/>
                        <a:t>8/1/2024 - Smart Path Launch</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54050"/>
          </a:xfrm>
        </p:spPr>
        <p:txBody>
          <a:bodyPr/>
          <a:lstStyle/>
          <a:p>
            <a:r>
              <a:rPr lang="en-US">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57339"/>
            <a:ext cx="8596668" cy="4484023"/>
          </a:xfrm>
        </p:spPr>
        <p:txBody>
          <a:bodyPr>
            <a:normAutofit/>
          </a:bodyPr>
          <a:lstStyle/>
          <a:p>
            <a:pPr algn="l"/>
            <a:r>
              <a:rPr lang="en-US" b="0" i="0">
                <a:solidFill>
                  <a:srgbClr val="0D0D0D"/>
                </a:solidFill>
                <a:effectLst/>
                <a:latin typeface="Söhne"/>
              </a:rPr>
              <a:t>We concur that Video MPI </a:t>
            </a:r>
            <a:r>
              <a:rPr lang="en-US">
                <a:solidFill>
                  <a:srgbClr val="0D0D0D"/>
                </a:solidFill>
                <a:latin typeface="Söhne"/>
              </a:rPr>
              <a:t>would increase profitability for P&amp;S dramatically by having the tech showing the customer needs instead of an advisor trying to explain to the customer the needs of their vehicle. </a:t>
            </a:r>
            <a:r>
              <a:rPr lang="en-US" b="0" i="0">
                <a:solidFill>
                  <a:srgbClr val="0D0D0D"/>
                </a:solidFill>
                <a:effectLst/>
                <a:latin typeface="Söhne"/>
              </a:rPr>
              <a:t> </a:t>
            </a:r>
          </a:p>
          <a:p>
            <a:pPr algn="l"/>
            <a:r>
              <a:rPr lang="en-US" b="0" i="0">
                <a:solidFill>
                  <a:srgbClr val="0D0D0D"/>
                </a:solidFill>
                <a:effectLst/>
                <a:latin typeface="Söhne"/>
              </a:rPr>
              <a:t>Adding video MPI would generate more upsells &amp; Gross per RO. Video MPI would build trust with the custome</a:t>
            </a:r>
            <a:r>
              <a:rPr lang="en-US">
                <a:solidFill>
                  <a:srgbClr val="0D0D0D"/>
                </a:solidFill>
                <a:latin typeface="Söhne"/>
              </a:rPr>
              <a:t>r and drive tech proficiency up along the way. </a:t>
            </a:r>
          </a:p>
          <a:p>
            <a:pPr algn="l"/>
            <a:r>
              <a:rPr lang="en-US" b="0" i="0">
                <a:solidFill>
                  <a:srgbClr val="0D0D0D"/>
                </a:solidFill>
                <a:effectLst/>
                <a:latin typeface="Söhne"/>
              </a:rPr>
              <a:t>Beyond the grease and gears the video MPI would drive gross up and increase fixed absorption and facility utilization, also adding additional lines to RO’s.</a:t>
            </a:r>
          </a:p>
          <a:p>
            <a:pPr algn="l"/>
            <a:r>
              <a:rPr lang="en-US" b="0" i="0">
                <a:solidFill>
                  <a:srgbClr val="0D0D0D"/>
                </a:solidFill>
                <a:effectLst/>
                <a:latin typeface="Söhne"/>
              </a:rPr>
              <a:t>Since our team leaders in the shop are currently bonused off of hours flagged in the shop they will need additional training to maximize effort of a</a:t>
            </a:r>
            <a:r>
              <a:rPr lang="en-US">
                <a:solidFill>
                  <a:srgbClr val="0D0D0D"/>
                </a:solidFill>
                <a:latin typeface="Söhne"/>
              </a:rPr>
              <a:t> good selling MPI.</a:t>
            </a:r>
            <a:endParaRPr lang="en-US" b="0" i="0">
              <a:solidFill>
                <a:srgbClr val="0D0D0D"/>
              </a:solidFill>
              <a:effectLst/>
              <a:latin typeface="Söhne"/>
            </a:endParaRPr>
          </a:p>
          <a:p>
            <a:pPr algn="l"/>
            <a:r>
              <a:rPr lang="en-US" b="0" i="0">
                <a:solidFill>
                  <a:srgbClr val="0D0D0D"/>
                </a:solidFill>
                <a:effectLst/>
                <a:latin typeface="Söhne"/>
              </a:rPr>
              <a:t>In essence, the service department of BCS Toyota isn't just a repair shop—it's a sanctuary where expertise, dedication, and customer care converge to ensure every customer leaves with a smile on their face.  </a:t>
            </a:r>
          </a:p>
          <a:p>
            <a:pPr algn="l"/>
            <a:r>
              <a:rPr lang="en-US" b="0" i="0">
                <a:solidFill>
                  <a:srgbClr val="0D0D0D"/>
                </a:solidFill>
                <a:effectLst/>
                <a:latin typeface="Söhne"/>
              </a:rPr>
              <a:t>BCS will set the standard for service excellence.</a:t>
            </a:r>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03AE127-802C-459A-A612-DB85B67F0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43950" y="1142111"/>
            <a:ext cx="2274063" cy="3131716"/>
          </a:xfrm>
        </p:spPr>
        <p:txBody>
          <a:bodyPr anchor="ctr">
            <a:normAutofit/>
          </a:bodyPr>
          <a:lstStyle/>
          <a:p>
            <a:br>
              <a:rPr lang="en-US" b="0" i="0" u="none" strike="noStrike" baseline="0" dirty="0">
                <a:latin typeface="Calibri" panose="020F0502020204030204" pitchFamily="34" charset="0"/>
              </a:rPr>
            </a:br>
            <a:r>
              <a:rPr lang="en-US" b="0" i="0" u="none" strike="noStrike" baseline="0" dirty="0">
                <a:latin typeface="Calibri"/>
                <a:cs typeface="Calibri"/>
              </a:rPr>
              <a:t> </a:t>
            </a:r>
            <a:br>
              <a:rPr lang="en-US" b="0" i="0" u="none" strike="noStrike" baseline="0" dirty="0">
                <a:latin typeface="Calibri" panose="020F0502020204030204" pitchFamily="34" charset="0"/>
              </a:rPr>
            </a:br>
            <a:r>
              <a:rPr lang="en-US" b="1" i="0" u="none" strike="noStrike" baseline="0" dirty="0">
                <a:solidFill>
                  <a:schemeClr val="tx1"/>
                </a:solidFill>
                <a:latin typeface="Calibri"/>
                <a:cs typeface="Calibri"/>
              </a:rPr>
              <a:t>Marketing</a:t>
            </a:r>
            <a:r>
              <a:rPr lang="en-US" b="0" i="0" u="none" strike="noStrike" baseline="0" dirty="0">
                <a:latin typeface="Calibri"/>
                <a:cs typeface="Calibri"/>
              </a:rPr>
              <a:t> </a:t>
            </a:r>
            <a:br>
              <a:rPr lang="en-US" b="0" i="0" u="none" strike="noStrike" baseline="0" dirty="0">
                <a:latin typeface="Calibri" panose="020F0502020204030204" pitchFamily="34" charset="0"/>
              </a:rPr>
            </a:br>
            <a:endParaRPr lang="en-US" dirty="0"/>
          </a:p>
        </p:txBody>
      </p:sp>
      <p:sp>
        <p:nvSpPr>
          <p:cNvPr id="10" name="Isosceles Triangle 9">
            <a:extLst>
              <a:ext uri="{FF2B5EF4-FFF2-40B4-BE49-F238E27FC236}">
                <a16:creationId xmlns:a16="http://schemas.microsoft.com/office/drawing/2014/main" id="{9323D83D-50D6-4040-A58B-FCEA340F88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1A1FE6BB-DFB2-4080-9B5E-076EF5DDE6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021251" y="0"/>
            <a:ext cx="6319849" cy="6506817"/>
          </a:xfrm>
        </p:spPr>
        <p:txBody>
          <a:bodyPr vert="horz" lIns="91440" tIns="45720" rIns="91440" bIns="45720" rtlCol="0" anchor="ctr">
            <a:normAutofit lnSpcReduction="10000"/>
          </a:bodyPr>
          <a:lstStyle/>
          <a:p>
            <a:endParaRPr lang="en-US" b="0" i="0" u="none" strike="noStrike" baseline="0" dirty="0">
              <a:latin typeface="Calibri" panose="020F0502020204030204" pitchFamily="34" charset="0"/>
            </a:endParaRPr>
          </a:p>
          <a:p>
            <a:r>
              <a:rPr lang="en-US" sz="2400" dirty="0">
                <a:latin typeface="Calibri"/>
                <a:cs typeface="Calibri"/>
              </a:rPr>
              <a:t>Dealer Wing,  Moran Group and Toyota performs our marketing.  </a:t>
            </a:r>
            <a:endParaRPr lang="en-US" sz="2400" b="0" i="0" u="none" strike="noStrike" baseline="0" dirty="0">
              <a:latin typeface="Calibri" panose="020F0502020204030204" pitchFamily="34" charset="0"/>
              <a:cs typeface="Calibri"/>
            </a:endParaRPr>
          </a:p>
          <a:p>
            <a:r>
              <a:rPr lang="en-US" sz="2400" b="0" i="0" u="none" strike="noStrike" baseline="0" dirty="0">
                <a:latin typeface="Calibri"/>
                <a:cs typeface="Calibri"/>
              </a:rPr>
              <a:t>On the service side of marketing, we are getting good responses. We </a:t>
            </a:r>
            <a:r>
              <a:rPr lang="en-US" sz="2400" dirty="0">
                <a:latin typeface="Calibri"/>
                <a:cs typeface="Calibri"/>
              </a:rPr>
              <a:t>have a list of customers that we are marketing to that are former customers not doing business with us and customers that have never been to a Toyota dealership that we are also marketing to. </a:t>
            </a:r>
            <a:endParaRPr lang="en-US" sz="2400" b="0" i="0" u="none" strike="noStrike" baseline="0" dirty="0">
              <a:latin typeface="Calibri" panose="020F0502020204030204" pitchFamily="34" charset="0"/>
              <a:cs typeface="Calibri"/>
            </a:endParaRPr>
          </a:p>
          <a:p>
            <a:r>
              <a:rPr lang="en-US" sz="2400" b="0" i="0" u="none" strike="noStrike" baseline="0" dirty="0">
                <a:latin typeface="Calibri"/>
                <a:cs typeface="Calibri"/>
              </a:rPr>
              <a:t>We constantly view our active/inactive vehicles in our PMA to make sure cars</a:t>
            </a:r>
            <a:r>
              <a:rPr lang="en-US" sz="2400" dirty="0">
                <a:latin typeface="Calibri"/>
                <a:cs typeface="Calibri"/>
              </a:rPr>
              <a:t> </a:t>
            </a:r>
            <a:r>
              <a:rPr lang="en-US" sz="2400" b="0" i="0" u="none" strike="noStrike" baseline="0" dirty="0">
                <a:latin typeface="Calibri"/>
                <a:cs typeface="Calibri"/>
              </a:rPr>
              <a:t> are returning to our dealership for </a:t>
            </a:r>
            <a:r>
              <a:rPr lang="en-US" sz="2400" dirty="0">
                <a:latin typeface="Calibri"/>
                <a:cs typeface="Calibri"/>
              </a:rPr>
              <a:t>service. </a:t>
            </a:r>
            <a:endParaRPr lang="en-US" sz="2400" b="0" i="0" u="none" strike="noStrike" baseline="0" dirty="0">
              <a:latin typeface="Calibri" panose="020F0502020204030204" pitchFamily="34" charset="0"/>
              <a:cs typeface="Calibri"/>
            </a:endParaRPr>
          </a:p>
          <a:p>
            <a:r>
              <a:rPr lang="en-US" sz="2400" b="0" i="0" u="none" strike="noStrike" baseline="0" dirty="0">
                <a:latin typeface="Calibri"/>
                <a:cs typeface="Calibri"/>
              </a:rPr>
              <a:t>We watch our TLE scores thru Toyota to </a:t>
            </a:r>
            <a:r>
              <a:rPr lang="en-US" sz="2400" dirty="0">
                <a:latin typeface="Calibri"/>
                <a:cs typeface="Calibri"/>
              </a:rPr>
              <a:t>verify results. </a:t>
            </a:r>
          </a:p>
          <a:p>
            <a:r>
              <a:rPr lang="en-US" sz="2400" dirty="0">
                <a:latin typeface="Calibri"/>
                <a:cs typeface="Calibri"/>
              </a:rPr>
              <a:t>Changing our message and offers on a monthly basis keeps the advertising fresh.</a:t>
            </a:r>
            <a:endParaRPr lang="en-US" sz="2400" b="0" i="0" u="none" strike="noStrike" baseline="0" dirty="0">
              <a:latin typeface="Calibri" panose="020F0502020204030204" pitchFamily="34" charset="0"/>
              <a:cs typeface="Calibri"/>
            </a:endParaRPr>
          </a:p>
          <a:p>
            <a:endParaRPr lang="en-US" dirty="0"/>
          </a:p>
        </p:txBody>
      </p:sp>
      <p:sp>
        <p:nvSpPr>
          <p:cNvPr id="14" name="Isosceles Triangle 13">
            <a:extLst>
              <a:ext uri="{FF2B5EF4-FFF2-40B4-BE49-F238E27FC236}">
                <a16:creationId xmlns:a16="http://schemas.microsoft.com/office/drawing/2014/main" id="{F10FD715-4DCE-4779-B634-EC78315E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2" name="Group 24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3" name="Straight Connector 24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4" name="Straight Connector 24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7" name="Isosceles Triangle 24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1" name="Isosceles Triangle 25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2" name="Isosceles Triangle 25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2000" b="0" i="0" u="none" strike="noStrike" baseline="0" dirty="0">
                <a:solidFill>
                  <a:schemeClr val="tx1"/>
                </a:solidFill>
              </a:rPr>
            </a:br>
            <a:r>
              <a:rPr lang="en-US" sz="2000" b="0" i="0" u="none" strike="noStrike" baseline="0" dirty="0">
                <a:solidFill>
                  <a:schemeClr val="tx1"/>
                </a:solidFill>
              </a:rPr>
              <a:t> </a:t>
            </a:r>
            <a:r>
              <a:rPr lang="en-US" sz="2400" b="1" i="0" u="none" strike="noStrike" baseline="0" dirty="0">
                <a:solidFill>
                  <a:schemeClr val="tx1"/>
                </a:solidFill>
              </a:rPr>
              <a:t>Analyze Cost of Labor </a:t>
            </a:r>
            <a:br>
              <a:rPr lang="en-US" sz="2000" b="0" i="0" u="none" strike="noStrike" baseline="0" dirty="0"/>
            </a:br>
            <a:br>
              <a:rPr lang="en-US" sz="2000" b="0" i="0" u="none" strike="noStrike" baseline="0" dirty="0"/>
            </a:br>
            <a:endParaRPr lang="en-US" sz="20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85167" y="2160589"/>
            <a:ext cx="3720916" cy="3560733"/>
          </a:xfrm>
        </p:spPr>
        <p:txBody>
          <a:bodyPr vert="horz" lIns="91440" tIns="45720" rIns="91440" bIns="45720" rtlCol="0">
            <a:normAutofit fontScale="92500"/>
          </a:bodyPr>
          <a:lstStyle/>
          <a:p>
            <a:pPr>
              <a:lnSpc>
                <a:spcPct val="90000"/>
              </a:lnSpc>
            </a:pPr>
            <a:endParaRPr lang="en-US" b="0" i="0" u="none" strike="noStrike" baseline="0" dirty="0"/>
          </a:p>
          <a:p>
            <a:pPr>
              <a:lnSpc>
                <a:spcPct val="90000"/>
              </a:lnSpc>
            </a:pPr>
            <a:r>
              <a:rPr lang="en-US" sz="2400" b="0" i="0" u="none" strike="noStrike" baseline="0" dirty="0"/>
              <a:t>Labor sales are lower than due to internal sales YOY. </a:t>
            </a:r>
          </a:p>
          <a:p>
            <a:pPr>
              <a:lnSpc>
                <a:spcPct val="90000"/>
              </a:lnSpc>
            </a:pPr>
            <a:r>
              <a:rPr lang="en-US" sz="2400" b="0" i="0" u="none" strike="noStrike" baseline="0" dirty="0"/>
              <a:t>Op codes for Hybrid and EV vehicles remain the same as ICE vehicles. </a:t>
            </a:r>
          </a:p>
          <a:p>
            <a:pPr>
              <a:lnSpc>
                <a:spcPct val="90000"/>
              </a:lnSpc>
            </a:pPr>
            <a:r>
              <a:rPr lang="en-US" sz="2400" b="0" i="0" u="none" strike="noStrike" baseline="0" dirty="0"/>
              <a:t>Rising ELR will determine changes are working.  </a:t>
            </a:r>
          </a:p>
          <a:p>
            <a:pPr>
              <a:lnSpc>
                <a:spcPct val="90000"/>
              </a:lnSpc>
            </a:pPr>
            <a:endParaRPr lang="en-US" dirty="0"/>
          </a:p>
        </p:txBody>
      </p:sp>
      <p:pic>
        <p:nvPicPr>
          <p:cNvPr id="27" name="Content Placeholder 10">
            <a:extLst>
              <a:ext uri="{FF2B5EF4-FFF2-40B4-BE49-F238E27FC236}">
                <a16:creationId xmlns:a16="http://schemas.microsoft.com/office/drawing/2014/main" id="{C950C257-418D-79CF-1ED7-9BDCB185FCA6}"/>
              </a:ext>
            </a:extLst>
          </p:cNvPr>
          <p:cNvPicPr>
            <a:picLocks noGrp="1" noChangeAspect="1"/>
          </p:cNvPicPr>
          <p:nvPr>
            <p:ph sz="quarter" idx="4"/>
          </p:nvPr>
        </p:nvPicPr>
        <p:blipFill>
          <a:blip r:embed="rId2"/>
          <a:stretch>
            <a:fillRect/>
          </a:stretch>
        </p:blipFill>
        <p:spPr>
          <a:xfrm>
            <a:off x="4654035" y="1219200"/>
            <a:ext cx="6643443" cy="444371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6" name="Straight Connector 5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0" name="Isosceles Triangle 6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4" name="Isosceles Triangle 7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5" name="Isosceles Triangle 7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fontScale="90000"/>
          </a:bodyPr>
          <a:lstStyle/>
          <a:p>
            <a:pPr>
              <a:lnSpc>
                <a:spcPct val="90000"/>
              </a:lnSpc>
            </a:pPr>
            <a:br>
              <a:rPr lang="en-US" sz="1700" b="0" i="0" u="none" strike="noStrike" baseline="0" dirty="0"/>
            </a:br>
            <a:r>
              <a:rPr lang="en-US" sz="2400" b="1" i="0" u="none" strike="noStrike" baseline="0" dirty="0">
                <a:solidFill>
                  <a:schemeClr val="tx1"/>
                </a:solidFill>
              </a:rPr>
              <a:t>Changes in Expense Structure </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2160589"/>
            <a:ext cx="3720916" cy="4697411"/>
          </a:xfrm>
        </p:spPr>
        <p:txBody>
          <a:bodyPr vert="horz" lIns="91440" tIns="45720" rIns="91440" bIns="45720" rtlCol="0">
            <a:normAutofit fontScale="92500" lnSpcReduction="10000"/>
          </a:bodyPr>
          <a:lstStyle/>
          <a:p>
            <a:pPr>
              <a:lnSpc>
                <a:spcPct val="90000"/>
              </a:lnSpc>
            </a:pPr>
            <a:endParaRPr lang="en-US" sz="1500" b="0" i="0" u="none" strike="noStrike" baseline="0" dirty="0"/>
          </a:p>
          <a:p>
            <a:pPr>
              <a:lnSpc>
                <a:spcPct val="90000"/>
              </a:lnSpc>
            </a:pPr>
            <a:r>
              <a:rPr lang="en-US" sz="2200" b="0" i="0" u="none" strike="noStrike" baseline="0" dirty="0"/>
              <a:t>Expenses currently out weight department gross, identifying gross opportunities will be the focus the remaining 2024.  </a:t>
            </a:r>
          </a:p>
          <a:p>
            <a:pPr>
              <a:lnSpc>
                <a:spcPct val="90000"/>
              </a:lnSpc>
            </a:pPr>
            <a:r>
              <a:rPr lang="en-US" sz="2200" b="0" i="0" u="none" strike="noStrike" baseline="0" dirty="0"/>
              <a:t>* Effective labore rate </a:t>
            </a:r>
          </a:p>
          <a:p>
            <a:pPr>
              <a:lnSpc>
                <a:spcPct val="90000"/>
              </a:lnSpc>
            </a:pPr>
            <a:r>
              <a:rPr lang="en-US" sz="2200" b="0" i="0" u="none" strike="noStrike" baseline="0" dirty="0"/>
              <a:t>*	1 line RO</a:t>
            </a:r>
          </a:p>
          <a:p>
            <a:pPr>
              <a:lnSpc>
                <a:spcPct val="90000"/>
              </a:lnSpc>
            </a:pPr>
            <a:r>
              <a:rPr lang="en-US" sz="2200" b="0" i="0" u="none" strike="noStrike" baseline="0" dirty="0"/>
              <a:t>* Commodity items </a:t>
            </a:r>
          </a:p>
          <a:p>
            <a:pPr>
              <a:lnSpc>
                <a:spcPct val="90000"/>
              </a:lnSpc>
            </a:pPr>
            <a:r>
              <a:rPr lang="en-US" sz="2200" b="0" i="0" u="none" strike="noStrike" baseline="0" dirty="0"/>
              <a:t>* Internal pricing</a:t>
            </a:r>
          </a:p>
          <a:p>
            <a:pPr>
              <a:lnSpc>
                <a:spcPct val="90000"/>
              </a:lnSpc>
            </a:pPr>
            <a:r>
              <a:rPr lang="en-US" sz="2200" b="0" i="0" u="none" strike="noStrike" baseline="0" dirty="0"/>
              <a:t>We need to focus on departmental gross before looking at expenses and identify expense allocation .  </a:t>
            </a:r>
          </a:p>
          <a:p>
            <a:pPr>
              <a:lnSpc>
                <a:spcPct val="90000"/>
              </a:lnSpc>
            </a:pPr>
            <a:endParaRPr lang="en-US" sz="1500" dirty="0"/>
          </a:p>
        </p:txBody>
      </p:sp>
      <p:pic>
        <p:nvPicPr>
          <p:cNvPr id="25" name="Content Placeholder 24">
            <a:extLst>
              <a:ext uri="{FF2B5EF4-FFF2-40B4-BE49-F238E27FC236}">
                <a16:creationId xmlns:a16="http://schemas.microsoft.com/office/drawing/2014/main" id="{C1FC7C61-AD94-3037-9CB8-4BAD3D13BFCD}"/>
              </a:ext>
            </a:extLst>
          </p:cNvPr>
          <p:cNvPicPr>
            <a:picLocks noGrp="1" noChangeAspect="1"/>
          </p:cNvPicPr>
          <p:nvPr>
            <p:ph sz="half" idx="2"/>
          </p:nvPr>
        </p:nvPicPr>
        <p:blipFill>
          <a:blip r:embed="rId2"/>
          <a:stretch>
            <a:fillRect/>
          </a:stretch>
        </p:blipFill>
        <p:spPr>
          <a:xfrm>
            <a:off x="4558846" y="1451112"/>
            <a:ext cx="6440458" cy="5082209"/>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2" name="Group 12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3" name="Straight Connector 12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7" name="Isosceles Triangle 12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1" name="Isosceles Triangle 13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2" name="Isosceles Triangle 13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fontScale="90000"/>
          </a:bodyPr>
          <a:lstStyle/>
          <a:p>
            <a:pPr>
              <a:lnSpc>
                <a:spcPct val="90000"/>
              </a:lnSpc>
            </a:pPr>
            <a:br>
              <a:rPr lang="en-US" sz="1700" b="0" i="0" u="none" strike="noStrike" baseline="0" dirty="0"/>
            </a:br>
            <a:r>
              <a:rPr lang="en-US" sz="3100" i="0" u="none" strike="noStrike" baseline="0" dirty="0">
                <a:solidFill>
                  <a:schemeClr val="tx1"/>
                </a:solidFill>
              </a:rPr>
              <a:t>Productivity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1424609"/>
            <a:ext cx="3542276" cy="5088834"/>
          </a:xfrm>
        </p:spPr>
        <p:txBody>
          <a:bodyPr vert="horz" lIns="91440" tIns="45720" rIns="91440" bIns="45720" rtlCol="0">
            <a:normAutofit/>
          </a:bodyPr>
          <a:lstStyle/>
          <a:p>
            <a:pPr>
              <a:lnSpc>
                <a:spcPct val="90000"/>
              </a:lnSpc>
            </a:pPr>
            <a:endParaRPr lang="en-US" sz="1400" b="0" i="0" u="none" strike="noStrike" baseline="0" dirty="0"/>
          </a:p>
          <a:p>
            <a:pPr>
              <a:lnSpc>
                <a:spcPct val="90000"/>
              </a:lnSpc>
            </a:pPr>
            <a:r>
              <a:rPr lang="en-US" b="0" i="0" u="none" strike="noStrike" baseline="0" dirty="0"/>
              <a:t>We currently have some labor hour potential for us to capture. (Low hanging fruit)  </a:t>
            </a:r>
          </a:p>
          <a:p>
            <a:pPr>
              <a:lnSpc>
                <a:spcPct val="90000"/>
              </a:lnSpc>
            </a:pPr>
            <a:r>
              <a:rPr lang="en-US" b="0" i="0" u="none" strike="noStrike" baseline="0" dirty="0"/>
              <a:t>Raising tech proficiency would solve </a:t>
            </a:r>
            <a:r>
              <a:rPr lang="en-US" dirty="0"/>
              <a:t>total hours sold and total labor sales.</a:t>
            </a:r>
            <a:r>
              <a:rPr lang="en-US" b="0" i="0" u="none" strike="noStrike" baseline="0" dirty="0"/>
              <a:t> </a:t>
            </a:r>
          </a:p>
          <a:p>
            <a:pPr>
              <a:lnSpc>
                <a:spcPct val="90000"/>
              </a:lnSpc>
            </a:pPr>
            <a:r>
              <a:rPr lang="en-US" b="0" i="0" u="none" strike="noStrike" baseline="0" dirty="0"/>
              <a:t>We will be checking technician skills for the jobs to make sure the right tech is working on the right job and reviewing older op codes to verify the correct labor is being billed. </a:t>
            </a:r>
          </a:p>
          <a:p>
            <a:pPr>
              <a:lnSpc>
                <a:spcPct val="90000"/>
              </a:lnSpc>
            </a:pPr>
            <a:r>
              <a:rPr lang="en-US" b="0" i="0" u="none" strike="noStrike" baseline="0" dirty="0"/>
              <a:t>We will be checking flag hours bi-weekly and total labor sales and hours every month. </a:t>
            </a:r>
          </a:p>
          <a:p>
            <a:pPr>
              <a:lnSpc>
                <a:spcPct val="90000"/>
              </a:lnSpc>
            </a:pPr>
            <a:endParaRPr lang="en-US" sz="1400" dirty="0"/>
          </a:p>
        </p:txBody>
      </p:sp>
      <p:pic>
        <p:nvPicPr>
          <p:cNvPr id="7" name="Content Placeholder 6">
            <a:extLst>
              <a:ext uri="{FF2B5EF4-FFF2-40B4-BE49-F238E27FC236}">
                <a16:creationId xmlns:a16="http://schemas.microsoft.com/office/drawing/2014/main" id="{952E2675-7E19-B81F-7F4B-F7DF253B6BA6}"/>
              </a:ext>
            </a:extLst>
          </p:cNvPr>
          <p:cNvPicPr>
            <a:picLocks noGrp="1" noChangeAspect="1"/>
          </p:cNvPicPr>
          <p:nvPr>
            <p:ph sz="half" idx="2"/>
          </p:nvPr>
        </p:nvPicPr>
        <p:blipFill>
          <a:blip r:embed="rId2"/>
          <a:stretch>
            <a:fillRect/>
          </a:stretch>
        </p:blipFill>
        <p:spPr>
          <a:xfrm>
            <a:off x="4346714" y="609600"/>
            <a:ext cx="6672470" cy="608937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a:br>
            <a:r>
              <a:rPr lang="en-US" sz="1700" b="1" i="0" u="none" strike="noStrike" baseline="0">
                <a:solidFill>
                  <a:schemeClr val="tx1"/>
                </a:solidFill>
              </a:rPr>
              <a:t>Facility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1318591"/>
            <a:ext cx="3720916" cy="5353880"/>
          </a:xfrm>
        </p:spPr>
        <p:txBody>
          <a:bodyPr vert="horz" lIns="91440" tIns="45720" rIns="91440" bIns="45720" rtlCol="0">
            <a:normAutofit/>
          </a:bodyPr>
          <a:lstStyle/>
          <a:p>
            <a:pPr>
              <a:lnSpc>
                <a:spcPct val="90000"/>
              </a:lnSpc>
            </a:pPr>
            <a:endParaRPr lang="en-US" sz="1500" b="0" i="0" u="none" strike="noStrike" baseline="0" dirty="0"/>
          </a:p>
          <a:p>
            <a:pPr>
              <a:lnSpc>
                <a:spcPct val="90000"/>
              </a:lnSpc>
            </a:pPr>
            <a:r>
              <a:rPr lang="en-US" b="0" i="0" u="none" strike="noStrike" baseline="0" dirty="0"/>
              <a:t>Currently our facility utilization is lower than NADA standard of 75%.  </a:t>
            </a:r>
          </a:p>
          <a:p>
            <a:pPr>
              <a:lnSpc>
                <a:spcPct val="90000"/>
              </a:lnSpc>
            </a:pPr>
            <a:r>
              <a:rPr lang="en-US" b="0" i="0" u="none" strike="noStrike" baseline="0" dirty="0"/>
              <a:t>Since our class we have lowered the % of one-line RO’s by presenting additional commodity items by milage </a:t>
            </a:r>
            <a:r>
              <a:rPr lang="en-US" dirty="0"/>
              <a:t>instead solely using the MPI report card. </a:t>
            </a:r>
            <a:endParaRPr lang="en-US" b="0" i="0" u="none" strike="noStrike" baseline="0" dirty="0"/>
          </a:p>
          <a:p>
            <a:pPr>
              <a:lnSpc>
                <a:spcPct val="90000"/>
              </a:lnSpc>
            </a:pPr>
            <a:r>
              <a:rPr lang="en-US" b="0" i="0" u="none" strike="noStrike" baseline="0" dirty="0"/>
              <a:t>By lowering our one-line RO’s and increasing sales it will raise our facility utilization from 56.61 up to 69.76%.  </a:t>
            </a:r>
          </a:p>
          <a:p>
            <a:pPr>
              <a:lnSpc>
                <a:spcPct val="90000"/>
              </a:lnSpc>
            </a:pPr>
            <a:r>
              <a:rPr lang="en-US" dirty="0"/>
              <a:t>Every month end</a:t>
            </a:r>
            <a:r>
              <a:rPr lang="en-US" b="0" i="0" u="none" strike="noStrike" baseline="0" dirty="0"/>
              <a:t> we can run our facility potential chart to see our progress.  </a:t>
            </a:r>
          </a:p>
          <a:p>
            <a:pPr>
              <a:lnSpc>
                <a:spcPct val="90000"/>
              </a:lnSpc>
            </a:pPr>
            <a:endParaRPr lang="en-US" sz="1500" dirty="0"/>
          </a:p>
        </p:txBody>
      </p:sp>
      <p:graphicFrame>
        <p:nvGraphicFramePr>
          <p:cNvPr id="6" name="Content Placeholder 5">
            <a:extLst>
              <a:ext uri="{FF2B5EF4-FFF2-40B4-BE49-F238E27FC236}">
                <a16:creationId xmlns:a16="http://schemas.microsoft.com/office/drawing/2014/main" id="{53158E39-7463-FB05-1E45-F487C5B4DBE9}"/>
              </a:ext>
            </a:extLst>
          </p:cNvPr>
          <p:cNvGraphicFramePr>
            <a:graphicFrameLocks noGrp="1"/>
          </p:cNvGraphicFramePr>
          <p:nvPr>
            <p:ph sz="half" idx="2"/>
            <p:extLst>
              <p:ext uri="{D42A27DB-BD31-4B8C-83A1-F6EECF244321}">
                <p14:modId xmlns:p14="http://schemas.microsoft.com/office/powerpoint/2010/main" val="1069981850"/>
              </p:ext>
            </p:extLst>
          </p:nvPr>
        </p:nvGraphicFramePr>
        <p:xfrm>
          <a:off x="4672882" y="485005"/>
          <a:ext cx="5476641" cy="6460568"/>
        </p:xfrm>
        <a:graphic>
          <a:graphicData uri="http://schemas.openxmlformats.org/drawingml/2006/table">
            <a:tbl>
              <a:tblPr/>
              <a:tblGrid>
                <a:gridCol w="2608431">
                  <a:extLst>
                    <a:ext uri="{9D8B030D-6E8A-4147-A177-3AD203B41FA5}">
                      <a16:colId xmlns:a16="http://schemas.microsoft.com/office/drawing/2014/main" val="3796285029"/>
                    </a:ext>
                  </a:extLst>
                </a:gridCol>
                <a:gridCol w="1872092">
                  <a:extLst>
                    <a:ext uri="{9D8B030D-6E8A-4147-A177-3AD203B41FA5}">
                      <a16:colId xmlns:a16="http://schemas.microsoft.com/office/drawing/2014/main" val="1840173913"/>
                    </a:ext>
                  </a:extLst>
                </a:gridCol>
                <a:gridCol w="498059">
                  <a:extLst>
                    <a:ext uri="{9D8B030D-6E8A-4147-A177-3AD203B41FA5}">
                      <a16:colId xmlns:a16="http://schemas.microsoft.com/office/drawing/2014/main" val="2798345186"/>
                    </a:ext>
                  </a:extLst>
                </a:gridCol>
                <a:gridCol w="498059">
                  <a:extLst>
                    <a:ext uri="{9D8B030D-6E8A-4147-A177-3AD203B41FA5}">
                      <a16:colId xmlns:a16="http://schemas.microsoft.com/office/drawing/2014/main" val="2112875824"/>
                    </a:ext>
                  </a:extLst>
                </a:gridCol>
              </a:tblGrid>
              <a:tr h="328132">
                <a:tc gridSpan="4">
                  <a:txBody>
                    <a:bodyPr/>
                    <a:lstStyle/>
                    <a:p>
                      <a:pPr algn="ctr" fontAlgn="b">
                        <a:spcBef>
                          <a:spcPts val="0"/>
                        </a:spcBef>
                        <a:spcAft>
                          <a:spcPts val="0"/>
                        </a:spcAft>
                      </a:pPr>
                      <a:r>
                        <a:rPr lang="en-US" sz="1100" b="1" i="0" u="none" strike="noStrike">
                          <a:solidFill>
                            <a:srgbClr val="FFFFFF"/>
                          </a:solidFill>
                          <a:effectLst/>
                          <a:highlight>
                            <a:srgbClr val="4472C4"/>
                          </a:highlight>
                          <a:latin typeface="Arial"/>
                        </a:rPr>
                        <a:t>FACILITY POTENTIAL</a:t>
                      </a:r>
                      <a:endParaRPr lang="en-US" sz="2000" b="0" i="0" u="none" strike="noStrike">
                        <a:effectLst/>
                        <a:highlight>
                          <a:srgbClr val="4472C4"/>
                        </a:highlight>
                        <a:latin typeface="Arial"/>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26029640"/>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Number of Bays</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200" b="0" i="0" u="none" strike="noStrike">
                          <a:solidFill>
                            <a:srgbClr val="000000"/>
                          </a:solidFill>
                          <a:effectLst/>
                          <a:highlight>
                            <a:srgbClr val="FFFFFF"/>
                          </a:highlight>
                          <a:latin typeface="Calibri"/>
                        </a:rPr>
                        <a:t>28</a:t>
                      </a:r>
                      <a:endParaRPr lang="en-US" sz="2000" b="0" i="0" u="none" strike="noStrike">
                        <a:effectLst/>
                        <a:latin typeface="Calibri"/>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14314897"/>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100" b="1" i="0" u="none" strike="noStrike">
                          <a:solidFill>
                            <a:srgbClr val="FFFFFF"/>
                          </a:solidFill>
                          <a:effectLst/>
                          <a:highlight>
                            <a:srgbClr val="4472C4"/>
                          </a:highlight>
                          <a:latin typeface="Arial"/>
                        </a:rPr>
                        <a:t>x</a:t>
                      </a:r>
                      <a:endParaRPr lang="en-US" sz="2000" b="0" i="0" u="none" strike="noStrike">
                        <a:effectLst/>
                        <a:highlight>
                          <a:srgbClr val="4472C4"/>
                        </a:highlight>
                        <a:latin typeface="Arial"/>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55363930"/>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Number of Days</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200" b="0" i="0" u="none" strike="noStrike">
                          <a:solidFill>
                            <a:srgbClr val="000000"/>
                          </a:solidFill>
                          <a:effectLst/>
                          <a:highlight>
                            <a:srgbClr val="FFFFFF"/>
                          </a:highlight>
                          <a:latin typeface="Calibri"/>
                        </a:rPr>
                        <a:t>23.5</a:t>
                      </a:r>
                      <a:endParaRPr lang="en-US" sz="2000" b="0" i="0" u="none" strike="noStrike">
                        <a:effectLst/>
                        <a:latin typeface="Calibri"/>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73654500"/>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100" b="1" i="0" u="none" strike="noStrike">
                          <a:solidFill>
                            <a:srgbClr val="FFFFFF"/>
                          </a:solidFill>
                          <a:effectLst/>
                          <a:highlight>
                            <a:srgbClr val="4472C4"/>
                          </a:highlight>
                          <a:latin typeface="Arial"/>
                        </a:rPr>
                        <a:t>x</a:t>
                      </a:r>
                      <a:endParaRPr lang="en-US" sz="2000" b="0" i="0" u="none" strike="noStrike">
                        <a:effectLst/>
                        <a:highlight>
                          <a:srgbClr val="4472C4"/>
                        </a:highlight>
                        <a:latin typeface="Arial"/>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94326194"/>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Number of Hours</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200" b="0" i="0" u="none" strike="noStrike">
                          <a:solidFill>
                            <a:srgbClr val="000000"/>
                          </a:solidFill>
                          <a:effectLst/>
                          <a:highlight>
                            <a:srgbClr val="FFFFFF"/>
                          </a:highlight>
                          <a:latin typeface="Calibri"/>
                        </a:rPr>
                        <a:t>10</a:t>
                      </a:r>
                      <a:endParaRPr lang="en-US" sz="2000" b="0" i="0" u="none" strike="noStrike">
                        <a:effectLst/>
                        <a:latin typeface="Calibri"/>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99802343"/>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100" b="1" i="0" u="none" strike="noStrike">
                          <a:solidFill>
                            <a:srgbClr val="FFFFFF"/>
                          </a:solidFill>
                          <a:effectLst/>
                          <a:highlight>
                            <a:srgbClr val="4472C4"/>
                          </a:highlight>
                          <a:latin typeface="Arial"/>
                        </a:rPr>
                        <a:t>x</a:t>
                      </a:r>
                      <a:endParaRPr lang="en-US" sz="2000" b="0" i="0" u="none" strike="noStrike">
                        <a:effectLst/>
                        <a:highlight>
                          <a:srgbClr val="4472C4"/>
                        </a:highlight>
                        <a:latin typeface="Arial"/>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88134038"/>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Effective Labor Rate</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200" b="0" i="0" u="none" strike="noStrike">
                          <a:solidFill>
                            <a:srgbClr val="000000"/>
                          </a:solidFill>
                          <a:effectLst/>
                          <a:highlight>
                            <a:srgbClr val="FFFF00"/>
                          </a:highlight>
                          <a:latin typeface="Calibri"/>
                        </a:rPr>
                        <a:t> $               96.59 </a:t>
                      </a:r>
                      <a:endParaRPr lang="en-US" sz="2000" b="0" i="0" u="none" strike="noStrike">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82598642"/>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endParaRPr lang="en-US" sz="2000" b="0" i="0" u="none" strike="noStrike">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63536622"/>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FACILITY POTENTIAL</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200" b="0" i="0" u="none" strike="noStrike">
                          <a:solidFill>
                            <a:srgbClr val="000000"/>
                          </a:solidFill>
                          <a:effectLst/>
                          <a:highlight>
                            <a:srgbClr val="FFFF00"/>
                          </a:highlight>
                          <a:latin typeface="Calibri"/>
                        </a:rPr>
                        <a:t> $          635,574 </a:t>
                      </a:r>
                      <a:endParaRPr lang="en-US" sz="2000" b="0" i="0" u="none" strike="noStrike">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88282479"/>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894445229"/>
                  </a:ext>
                </a:extLst>
              </a:tr>
              <a:tr h="442980">
                <a:tc>
                  <a:txBody>
                    <a:bodyPr/>
                    <a:lstStyle/>
                    <a:p>
                      <a:pPr algn="l" fontAlgn="b">
                        <a:spcBef>
                          <a:spcPts val="0"/>
                        </a:spcBef>
                        <a:spcAft>
                          <a:spcPts val="0"/>
                        </a:spcAft>
                      </a:pPr>
                      <a:endParaRPr lang="en-US" sz="2000" b="0" i="0" u="none" strike="noStrike">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04418160"/>
                  </a:ext>
                </a:extLst>
              </a:tr>
              <a:tr h="328132">
                <a:tc gridSpan="4">
                  <a:txBody>
                    <a:bodyPr/>
                    <a:lstStyle/>
                    <a:p>
                      <a:pPr algn="ctr" fontAlgn="b">
                        <a:spcBef>
                          <a:spcPts val="0"/>
                        </a:spcBef>
                        <a:spcAft>
                          <a:spcPts val="0"/>
                        </a:spcAft>
                      </a:pPr>
                      <a:r>
                        <a:rPr lang="en-US" sz="1100" b="1" i="0" u="none" strike="noStrike">
                          <a:solidFill>
                            <a:srgbClr val="FFFFFF"/>
                          </a:solidFill>
                          <a:effectLst/>
                          <a:highlight>
                            <a:srgbClr val="4472C4"/>
                          </a:highlight>
                          <a:latin typeface="Arial"/>
                        </a:rPr>
                        <a:t>FACILITY UTILIZATION</a:t>
                      </a:r>
                      <a:endParaRPr lang="en-US" sz="2000" b="0" i="0" u="none" strike="noStrike">
                        <a:effectLst/>
                        <a:highlight>
                          <a:srgbClr val="4472C4"/>
                        </a:highlight>
                        <a:latin typeface="Arial"/>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9630600"/>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Total Labor Sales</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200" b="0" i="0" u="none" strike="noStrike">
                          <a:solidFill>
                            <a:srgbClr val="000000"/>
                          </a:solidFill>
                          <a:effectLst/>
                          <a:highlight>
                            <a:srgbClr val="FFFF00"/>
                          </a:highlight>
                          <a:latin typeface="Calibri"/>
                        </a:rPr>
                        <a:t> $          443,553 </a:t>
                      </a:r>
                      <a:endParaRPr lang="en-US" sz="2000" b="0" i="0" u="none" strike="noStrike">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07274780"/>
                  </a:ext>
                </a:extLst>
              </a:tr>
              <a:tr h="262507">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300" b="0" i="0" u="none" strike="noStrike">
                          <a:solidFill>
                            <a:srgbClr val="FFFFFF"/>
                          </a:solidFill>
                          <a:effectLst/>
                          <a:highlight>
                            <a:srgbClr val="4472C4"/>
                          </a:highlight>
                          <a:latin typeface="Arial"/>
                        </a:rPr>
                        <a:t>÷</a:t>
                      </a:r>
                      <a:endParaRPr lang="en-US" sz="2000" b="0" i="0" u="none" strike="noStrike">
                        <a:effectLst/>
                        <a:highlight>
                          <a:srgbClr val="4472C4"/>
                        </a:highlight>
                        <a:latin typeface="Arial"/>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09327982"/>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Facility Potential</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200" b="0" i="0" u="none" strike="noStrike">
                          <a:solidFill>
                            <a:srgbClr val="000000"/>
                          </a:solidFill>
                          <a:effectLst/>
                          <a:highlight>
                            <a:srgbClr val="FFFF00"/>
                          </a:highlight>
                          <a:latin typeface="Calibri"/>
                        </a:rPr>
                        <a:t> $          635,574 </a:t>
                      </a:r>
                      <a:endParaRPr lang="en-US" sz="2000" b="0" i="0" u="none" strike="noStrike">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34047154"/>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900" b="0" i="1" u="none" strike="noStrike">
                          <a:solidFill>
                            <a:srgbClr val="FFFFFF"/>
                          </a:solidFill>
                          <a:effectLst/>
                          <a:highlight>
                            <a:srgbClr val="4472C4"/>
                          </a:highlight>
                          <a:latin typeface="Arial"/>
                        </a:rPr>
                        <a:t>equals</a:t>
                      </a:r>
                      <a:endParaRPr lang="en-US" sz="2000" b="0" i="0" u="none" strike="noStrike">
                        <a:effectLst/>
                        <a:highlight>
                          <a:srgbClr val="4472C4"/>
                        </a:highlight>
                        <a:latin typeface="Arial"/>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35293720"/>
                  </a:ext>
                </a:extLst>
              </a:tr>
              <a:tr h="246099">
                <a:tc>
                  <a:txBody>
                    <a:bodyPr/>
                    <a:lstStyle/>
                    <a:p>
                      <a:pPr algn="l" fontAlgn="b">
                        <a:spcBef>
                          <a:spcPts val="0"/>
                        </a:spcBef>
                        <a:spcAft>
                          <a:spcPts val="0"/>
                        </a:spcAft>
                      </a:pPr>
                      <a:r>
                        <a:rPr lang="en-US" sz="1100" b="0" i="0" u="none" strike="noStrike">
                          <a:solidFill>
                            <a:srgbClr val="FFFFFF"/>
                          </a:solidFill>
                          <a:effectLst/>
                          <a:highlight>
                            <a:srgbClr val="4472C4"/>
                          </a:highlight>
                          <a:latin typeface="Arial"/>
                        </a:rPr>
                        <a:t>FACILITY UTILIZATION</a:t>
                      </a:r>
                      <a:endParaRPr lang="en-US" sz="2000" b="0" i="0" u="none" strike="noStrike">
                        <a:effectLst/>
                        <a:highlight>
                          <a:srgbClr val="4472C4"/>
                        </a:highlight>
                        <a:latin typeface="Arial"/>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200" b="0" i="0" u="none" strike="noStrike">
                          <a:solidFill>
                            <a:srgbClr val="000000"/>
                          </a:solidFill>
                          <a:effectLst/>
                          <a:highlight>
                            <a:srgbClr val="FFFF00"/>
                          </a:highlight>
                          <a:latin typeface="Calibri"/>
                        </a:rPr>
                        <a:t>69.79%</a:t>
                      </a:r>
                      <a:endParaRPr lang="en-US" sz="2000" b="0" i="0" u="none" strike="noStrike">
                        <a:effectLst/>
                        <a:highlight>
                          <a:srgbClr val="FFFF00"/>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48815816"/>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04206689"/>
                  </a:ext>
                </a:extLst>
              </a:tr>
              <a:tr h="246099">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2000" b="0" i="0" u="none" strike="noStrike">
                        <a:effectLst/>
                        <a:highlight>
                          <a:srgbClr val="4472C4"/>
                        </a:highlight>
                        <a:latin typeface="Calibri"/>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a:solidFill>
                            <a:srgbClr val="000000"/>
                          </a:solidFill>
                          <a:effectLst/>
                          <a:highlight>
                            <a:srgbClr val="4472C4"/>
                          </a:highlight>
                          <a:latin typeface="Calibri" panose="020F0502020204030204" pitchFamily="34" charset="0"/>
                        </a:rPr>
                        <a:t> </a:t>
                      </a:r>
                      <a:endParaRPr lang="en-US" sz="2000" b="0" i="0" u="none" strike="noStrike">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7904019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a:t>One-line RO’s where a topic of discussion and how do we expand on multiple lines per RO?    </a:t>
            </a:r>
          </a:p>
          <a:p>
            <a:r>
              <a:rPr lang="en-US"/>
              <a:t>* We have gone to a milage service  plus multipoint. Exp 30,60,90 to minimize our 1-line RO’s.</a:t>
            </a:r>
          </a:p>
          <a:p>
            <a:r>
              <a:rPr lang="en-US"/>
              <a:t> *We had talks about would it be beneficial to create maintenance packages? </a:t>
            </a:r>
          </a:p>
          <a:p>
            <a:r>
              <a:rPr lang="en-US"/>
              <a:t>*Our flag hours per RO would be higher if we had more repair RO’s. </a:t>
            </a:r>
          </a:p>
        </p:txBody>
      </p:sp>
      <p:pic>
        <p:nvPicPr>
          <p:cNvPr id="8" name="Content Placeholder 7">
            <a:extLst>
              <a:ext uri="{FF2B5EF4-FFF2-40B4-BE49-F238E27FC236}">
                <a16:creationId xmlns:a16="http://schemas.microsoft.com/office/drawing/2014/main" id="{805E93C4-05B2-B431-97E3-95C24EBD9C7F}"/>
              </a:ext>
            </a:extLst>
          </p:cNvPr>
          <p:cNvPicPr>
            <a:picLocks noGrp="1" noChangeAspect="1"/>
          </p:cNvPicPr>
          <p:nvPr>
            <p:ph sz="half" idx="2"/>
          </p:nvPr>
        </p:nvPicPr>
        <p:blipFill>
          <a:blip r:embed="rId2"/>
          <a:stretch>
            <a:fillRect/>
          </a:stretch>
        </p:blipFill>
        <p:spPr>
          <a:xfrm>
            <a:off x="5089524" y="1192697"/>
            <a:ext cx="5896528" cy="5420138"/>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64633"/>
          </a:xfrm>
        </p:spPr>
        <p:txBody>
          <a:bodyPr>
            <a:normAutofit fontScale="90000"/>
          </a:bodyPr>
          <a:lstStyle/>
          <a:p>
            <a:r>
              <a:rPr lang="en-US" dirty="0">
                <a:solidFill>
                  <a:schemeClr val="tx2">
                    <a:lumMod val="50000"/>
                    <a:lumOff val="50000"/>
                  </a:schemeClr>
                </a:solidFill>
              </a:rPr>
              <a:t>SWOT Analysis</a:t>
            </a:r>
            <a:r>
              <a:rPr lang="en-US" dirty="0">
                <a:solidFill>
                  <a:schemeClr val="tx1"/>
                </a:solidFill>
              </a:rPr>
              <a:t>- Strengths</a:t>
            </a:r>
            <a:br>
              <a:rPr lang="en-US" dirty="0"/>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09173"/>
            <a:ext cx="8596668" cy="5425939"/>
          </a:xfrm>
        </p:spPr>
        <p:txBody>
          <a:bodyPr vert="horz" lIns="91440" tIns="45720" rIns="91440" bIns="45720" rtlCol="0" anchor="t">
            <a:normAutofit lnSpcReduction="10000"/>
          </a:bodyPr>
          <a:lstStyle/>
          <a:p>
            <a:pPr>
              <a:buFont typeface="Arial" panose="020B0604020202020204" pitchFamily="34" charset="0"/>
              <a:buChar char="•"/>
            </a:pPr>
            <a:r>
              <a:rPr lang="en-US" dirty="0">
                <a:solidFill>
                  <a:srgbClr val="0D0D0D"/>
                </a:solidFill>
                <a:latin typeface="Söhne"/>
              </a:rPr>
              <a:t> </a:t>
            </a:r>
            <a:r>
              <a:rPr lang="en-US" b="1" dirty="0">
                <a:solidFill>
                  <a:srgbClr val="0D0D0D"/>
                </a:solidFill>
                <a:latin typeface="Söhne"/>
              </a:rPr>
              <a:t>Dealership</a:t>
            </a:r>
            <a:r>
              <a:rPr lang="en-US" b="1" i="0" dirty="0">
                <a:solidFill>
                  <a:srgbClr val="0D0D0D"/>
                </a:solidFill>
                <a:effectLst/>
                <a:latin typeface="Söhne"/>
              </a:rPr>
              <a:t> </a:t>
            </a:r>
            <a:r>
              <a:rPr lang="en-US" b="1" dirty="0">
                <a:solidFill>
                  <a:srgbClr val="0D0D0D"/>
                </a:solidFill>
                <a:latin typeface="Söhne"/>
              </a:rPr>
              <a:t>Reputation</a:t>
            </a:r>
            <a:r>
              <a:rPr lang="en-US" dirty="0">
                <a:solidFill>
                  <a:srgbClr val="0D0D0D"/>
                </a:solidFill>
                <a:latin typeface="Söhne"/>
              </a:rPr>
              <a:t> -</a:t>
            </a:r>
            <a:r>
              <a:rPr lang="en-US" b="0" i="0" dirty="0">
                <a:solidFill>
                  <a:srgbClr val="0D0D0D"/>
                </a:solidFill>
                <a:effectLst/>
                <a:latin typeface="Söhne"/>
              </a:rPr>
              <a:t> dealership known for quality vehicles and excellent customer service, attracting a loyal customer base with a top 5 standing for customer retention.</a:t>
            </a:r>
          </a:p>
          <a:p>
            <a:pPr>
              <a:buFont typeface="Arial" panose="020B0604020202020204" pitchFamily="34" charset="0"/>
              <a:buChar char="•"/>
            </a:pPr>
            <a:r>
              <a:rPr lang="en-US" dirty="0">
                <a:solidFill>
                  <a:srgbClr val="0D0D0D"/>
                </a:solidFill>
                <a:latin typeface="Söhne"/>
              </a:rPr>
              <a:t> </a:t>
            </a:r>
            <a:r>
              <a:rPr lang="en-US" b="1" dirty="0">
                <a:solidFill>
                  <a:srgbClr val="0D0D0D"/>
                </a:solidFill>
                <a:latin typeface="Söhne"/>
              </a:rPr>
              <a:t>Fixed</a:t>
            </a:r>
            <a:r>
              <a:rPr lang="en-US" b="1" i="0" dirty="0">
                <a:solidFill>
                  <a:srgbClr val="0D0D0D"/>
                </a:solidFill>
                <a:effectLst/>
                <a:latin typeface="Söhne"/>
              </a:rPr>
              <a:t> op </a:t>
            </a:r>
            <a:r>
              <a:rPr lang="en-US" b="1" dirty="0">
                <a:solidFill>
                  <a:srgbClr val="0D0D0D"/>
                </a:solidFill>
                <a:latin typeface="Söhne"/>
              </a:rPr>
              <a:t>Staff</a:t>
            </a:r>
            <a:r>
              <a:rPr lang="en-US" dirty="0">
                <a:solidFill>
                  <a:srgbClr val="0D0D0D"/>
                </a:solidFill>
                <a:latin typeface="Söhne"/>
              </a:rPr>
              <a:t> -</a:t>
            </a:r>
            <a:r>
              <a:rPr lang="en-US" b="0" i="0" dirty="0">
                <a:solidFill>
                  <a:srgbClr val="0D0D0D"/>
                </a:solidFill>
                <a:effectLst/>
                <a:latin typeface="Söhne"/>
              </a:rPr>
              <a:t> seasoned tenured professionals with years of experience. The service and parts directors have been with the company for 24 years. They also have both worked as parts managers </a:t>
            </a:r>
            <a:r>
              <a:rPr lang="en-US" dirty="0">
                <a:solidFill>
                  <a:srgbClr val="0D0D0D"/>
                </a:solidFill>
                <a:latin typeface="Söhne"/>
              </a:rPr>
              <a:t>and service mangers during their career with the company so that helps their relationship knowing the struggles of each other job duties. We have built a bench of  next mangers being trained in parts and service for future growth or opportunities to come. With our processes that we developed over the years its easy to say the departments run very smoothly with very little intervention on the day-to-day operation allowing the managers to grow the business and capture opportunities that would other wise might be overlooked. </a:t>
            </a:r>
            <a:endParaRPr lang="en-US" b="0" i="0" dirty="0">
              <a:solidFill>
                <a:srgbClr val="0D0D0D"/>
              </a:solidFill>
              <a:effectLst/>
              <a:latin typeface="Söhne"/>
            </a:endParaRPr>
          </a:p>
          <a:p>
            <a:pPr>
              <a:buFont typeface="Arial" panose="020B0604020202020204" pitchFamily="34" charset="0"/>
              <a:buChar char="•"/>
            </a:pPr>
            <a:r>
              <a:rPr lang="en-US" dirty="0">
                <a:solidFill>
                  <a:srgbClr val="0D0D0D"/>
                </a:solidFill>
                <a:latin typeface="Söhne"/>
              </a:rPr>
              <a:t> </a:t>
            </a:r>
            <a:r>
              <a:rPr lang="en-US" b="1" dirty="0">
                <a:solidFill>
                  <a:srgbClr val="0D0D0D"/>
                </a:solidFill>
                <a:latin typeface="Söhne"/>
              </a:rPr>
              <a:t>Grown from within Technicians </a:t>
            </a:r>
            <a:r>
              <a:rPr lang="en-US" dirty="0">
                <a:solidFill>
                  <a:srgbClr val="0D0D0D"/>
                </a:solidFill>
                <a:latin typeface="Söhne"/>
              </a:rPr>
              <a:t>- </a:t>
            </a:r>
            <a:r>
              <a:rPr lang="en-US" b="0" i="0" dirty="0">
                <a:solidFill>
                  <a:srgbClr val="0D0D0D"/>
                </a:solidFill>
                <a:effectLst/>
                <a:latin typeface="Söhne"/>
              </a:rPr>
              <a:t> dealership service department is equipped with skilled technicians that are mostly grown and developed from our TXM program. By building or own technicians, we never have to hire from the outside and you always know what you are getting out of a person.</a:t>
            </a:r>
            <a:r>
              <a:rPr lang="en-US" dirty="0">
                <a:solidFill>
                  <a:srgbClr val="0D0D0D"/>
                </a:solidFill>
                <a:latin typeface="Söhne"/>
              </a:rPr>
              <a:t> </a:t>
            </a:r>
            <a:r>
              <a:rPr lang="en-US" b="0" i="0" dirty="0">
                <a:solidFill>
                  <a:srgbClr val="0D0D0D"/>
                </a:solidFill>
                <a:effectLst/>
                <a:latin typeface="Söhne"/>
              </a:rPr>
              <a:t> We have a state-of-the-art facilities, providing customers with reliable maintenance and repair services, fostering long-term relationships and repeat business by working on all makes and models of vehicles.</a:t>
            </a:r>
          </a:p>
          <a:p>
            <a:pPr>
              <a:buFont typeface="Arial" panose="020B0604020202020204" pitchFamily="34" charset="0"/>
              <a:buChar char="•"/>
            </a:pPr>
            <a:r>
              <a:rPr lang="en-US" b="1" dirty="0">
                <a:solidFill>
                  <a:srgbClr val="0D0D0D"/>
                </a:solidFill>
                <a:latin typeface="Söhne"/>
              </a:rPr>
              <a:t>TLE Score</a:t>
            </a:r>
            <a:r>
              <a:rPr lang="en-US" dirty="0">
                <a:solidFill>
                  <a:srgbClr val="0D0D0D"/>
                </a:solidFill>
                <a:latin typeface="Söhne"/>
              </a:rPr>
              <a:t> - Our</a:t>
            </a:r>
            <a:r>
              <a:rPr lang="en-US" b="0" i="0" dirty="0">
                <a:solidFill>
                  <a:srgbClr val="0D0D0D"/>
                </a:solidFill>
                <a:effectLst/>
                <a:latin typeface="Söhne"/>
              </a:rPr>
              <a:t> dealership provides consistent and above satisfactory customer service experiences, leading to increased customer satisfaction and retention</a:t>
            </a:r>
            <a:r>
              <a:rPr lang="en-US" dirty="0">
                <a:solidFill>
                  <a:srgbClr val="0D0D0D"/>
                </a:solidFill>
                <a:latin typeface="Söhne"/>
              </a:rPr>
              <a:t> ranking in the top 5% of the nation.</a:t>
            </a:r>
            <a:endParaRPr lang="en-US" b="0" i="0" dirty="0">
              <a:solidFill>
                <a:srgbClr val="0D0D0D"/>
              </a:solidFill>
              <a:effectLst/>
              <a:latin typeface="Söhne"/>
            </a:endParaRPr>
          </a:p>
          <a:p>
            <a:pPr algn="l">
              <a:buFont typeface="Arial" panose="020B0604020202020204" pitchFamily="34" charset="0"/>
              <a:buChar char="•"/>
            </a:pPr>
            <a:endParaRPr lang="en-US" b="0" i="0">
              <a:solidFill>
                <a:srgbClr val="0D0D0D"/>
              </a:solidFill>
              <a:effectLst/>
              <a:latin typeface="Söhne"/>
            </a:endParaRPr>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2">
                    <a:lumMod val="50000"/>
                    <a:lumOff val="50000"/>
                  </a:schemeClr>
                </a:solidFill>
              </a:rPr>
              <a:t>SWOT Analysis</a:t>
            </a:r>
            <a:r>
              <a:rPr lang="en-US" dirty="0">
                <a:solidFill>
                  <a:schemeClr val="tx1"/>
                </a:solidFill>
              </a:rPr>
              <a:t>-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15006"/>
            <a:ext cx="8596668" cy="5256606"/>
          </a:xfrm>
        </p:spPr>
        <p:txBody>
          <a:bodyPr vert="horz" lIns="91440" tIns="45720" rIns="91440" bIns="45720" rtlCol="0" anchor="t">
            <a:noAutofit/>
          </a:bodyPr>
          <a:lstStyle/>
          <a:p>
            <a:pPr marL="0" indent="0">
              <a:buNone/>
            </a:pPr>
            <a:r>
              <a:rPr lang="en-US" sz="2400" b="1" i="0" dirty="0">
                <a:solidFill>
                  <a:srgbClr val="0D0D0D"/>
                </a:solidFill>
                <a:effectLst/>
                <a:latin typeface="Söhne"/>
              </a:rPr>
              <a:t>T</a:t>
            </a:r>
            <a:r>
              <a:rPr lang="en-US" b="1" i="0" dirty="0">
                <a:solidFill>
                  <a:srgbClr val="0D0D0D"/>
                </a:solidFill>
                <a:effectLst/>
                <a:latin typeface="Söhne"/>
              </a:rPr>
              <a:t>echnicians</a:t>
            </a:r>
            <a:r>
              <a:rPr lang="en-US" b="1" dirty="0">
                <a:solidFill>
                  <a:srgbClr val="0D0D0D"/>
                </a:solidFill>
                <a:latin typeface="Söhne"/>
              </a:rPr>
              <a:t> </a:t>
            </a:r>
            <a:r>
              <a:rPr lang="en-US" b="1" i="0" dirty="0">
                <a:solidFill>
                  <a:srgbClr val="0D0D0D"/>
                </a:solidFill>
                <a:effectLst/>
                <a:latin typeface="Söhne"/>
              </a:rPr>
              <a:t> </a:t>
            </a:r>
            <a:r>
              <a:rPr lang="en-US" b="1" dirty="0">
                <a:solidFill>
                  <a:srgbClr val="0D0D0D"/>
                </a:solidFill>
                <a:latin typeface="Söhne"/>
              </a:rPr>
              <a:t>Training</a:t>
            </a:r>
            <a:r>
              <a:rPr lang="en-US" dirty="0">
                <a:solidFill>
                  <a:srgbClr val="0D0D0D"/>
                </a:solidFill>
                <a:latin typeface="Söhne"/>
              </a:rPr>
              <a:t> - </a:t>
            </a:r>
            <a:r>
              <a:rPr lang="en-US" b="0" i="0" dirty="0">
                <a:solidFill>
                  <a:srgbClr val="0D0D0D"/>
                </a:solidFill>
                <a:effectLst/>
                <a:latin typeface="Söhne"/>
              </a:rPr>
              <a:t>due to delays in manufacturing training schedule and ongoing professional development opportunities, potentially leading to gaps in skills and knowledge, which impact the quality of service provided to customers.</a:t>
            </a:r>
            <a:endParaRPr lang="en-US"/>
          </a:p>
          <a:p>
            <a:pPr marL="0" indent="0">
              <a:buNone/>
            </a:pPr>
            <a:r>
              <a:rPr lang="en-US" b="1" dirty="0">
                <a:solidFill>
                  <a:srgbClr val="0D0D0D"/>
                </a:solidFill>
                <a:latin typeface="Söhne"/>
              </a:rPr>
              <a:t> Next</a:t>
            </a:r>
            <a:r>
              <a:rPr lang="en-US" b="1" i="0" dirty="0">
                <a:solidFill>
                  <a:srgbClr val="0D0D0D"/>
                </a:solidFill>
                <a:effectLst/>
                <a:latin typeface="Söhne"/>
              </a:rPr>
              <a:t> generation work habits</a:t>
            </a:r>
            <a:r>
              <a:rPr lang="en-US" b="1" dirty="0">
                <a:solidFill>
                  <a:srgbClr val="0D0D0D"/>
                </a:solidFill>
                <a:latin typeface="Söhne"/>
              </a:rPr>
              <a:t> -</a:t>
            </a:r>
            <a:r>
              <a:rPr lang="en-US" b="0" i="0" dirty="0">
                <a:solidFill>
                  <a:srgbClr val="0D0D0D"/>
                </a:solidFill>
                <a:effectLst/>
                <a:latin typeface="Söhne"/>
              </a:rPr>
              <a:t> our dealership experiences a turnover rate among technicians, which disrupt workflow, reduce efficiency, and increase recruitment and training costs.</a:t>
            </a:r>
          </a:p>
          <a:p>
            <a:pPr marL="0" indent="0">
              <a:buNone/>
            </a:pPr>
            <a:r>
              <a:rPr lang="en-US" b="1" i="0" dirty="0">
                <a:solidFill>
                  <a:srgbClr val="0D0D0D"/>
                </a:solidFill>
                <a:effectLst/>
                <a:latin typeface="Söhne"/>
              </a:rPr>
              <a:t>New </a:t>
            </a:r>
            <a:r>
              <a:rPr lang="en-US" b="1" dirty="0">
                <a:solidFill>
                  <a:srgbClr val="0D0D0D"/>
                </a:solidFill>
                <a:latin typeface="Söhne"/>
              </a:rPr>
              <a:t>Technology  -</a:t>
            </a:r>
            <a:r>
              <a:rPr lang="en-US" b="0" i="0" dirty="0">
                <a:solidFill>
                  <a:srgbClr val="0D0D0D"/>
                </a:solidFill>
                <a:effectLst/>
                <a:latin typeface="Söhne"/>
              </a:rPr>
              <a:t> Toyota newer vehicles hinders technicians' ability to efficiently diagnose and repair vehicles, potentially resulting in longer wait times for customers.</a:t>
            </a:r>
          </a:p>
          <a:p>
            <a:pPr marL="0" indent="0">
              <a:buNone/>
            </a:pPr>
            <a:r>
              <a:rPr lang="en-US" b="1" dirty="0">
                <a:latin typeface="Söhne"/>
              </a:rPr>
              <a:t>Pay rate for Technicians</a:t>
            </a:r>
            <a:r>
              <a:rPr lang="en-US" dirty="0">
                <a:latin typeface="Söhne"/>
              </a:rPr>
              <a:t> - subpar compared to manufactures and independence shops in our area.</a:t>
            </a:r>
          </a:p>
          <a:p>
            <a:pPr marL="0" indent="0">
              <a:buNone/>
            </a:pPr>
            <a:r>
              <a:rPr lang="en-US" b="1" dirty="0">
                <a:latin typeface="Söhne"/>
              </a:rPr>
              <a:t>Unapplied labor -</a:t>
            </a:r>
            <a:r>
              <a:rPr lang="en-US" dirty="0">
                <a:latin typeface="Söhne"/>
              </a:rPr>
              <a:t> leading to a large expense to the dealership minimizing gross profit to the bottom line.</a:t>
            </a:r>
          </a:p>
          <a:p>
            <a:pPr marL="0" indent="0">
              <a:buNone/>
            </a:pPr>
            <a:r>
              <a:rPr lang="en-US" b="1" dirty="0">
                <a:latin typeface="Söhne"/>
              </a:rPr>
              <a:t>3</a:t>
            </a:r>
            <a:r>
              <a:rPr lang="en-US" b="1" baseline="30000" dirty="0">
                <a:latin typeface="Söhne"/>
              </a:rPr>
              <a:t>rd</a:t>
            </a:r>
            <a:r>
              <a:rPr lang="en-US" b="1" dirty="0">
                <a:latin typeface="Söhne"/>
              </a:rPr>
              <a:t> Party Integration</a:t>
            </a:r>
            <a:r>
              <a:rPr lang="en-US" dirty="0">
                <a:latin typeface="Söhne"/>
              </a:rPr>
              <a:t> - systems that don’t talk to each other causing multiple steps or adding additional staff to perform a job.</a:t>
            </a: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a9ac25e8-a21e-458f-8b8a-f9ccce96a87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3BE1A20EF6C694BA1B8024341E42619" ma:contentTypeVersion="16" ma:contentTypeDescription="Create a new document." ma:contentTypeScope="" ma:versionID="a55dc7d4c27c90d1bc576af5bfef0a72">
  <xsd:schema xmlns:xsd="http://www.w3.org/2001/XMLSchema" xmlns:xs="http://www.w3.org/2001/XMLSchema" xmlns:p="http://schemas.microsoft.com/office/2006/metadata/properties" xmlns:ns3="a9ac25e8-a21e-458f-8b8a-f9ccce96a87d" xmlns:ns4="59f78255-3a75-4e5d-8db9-09f5e4c9fd76" targetNamespace="http://schemas.microsoft.com/office/2006/metadata/properties" ma:root="true" ma:fieldsID="8aa800b341adb0a43334e9f07c3e56c3" ns3:_="" ns4:_="">
    <xsd:import namespace="a9ac25e8-a21e-458f-8b8a-f9ccce96a87d"/>
    <xsd:import namespace="59f78255-3a75-4e5d-8db9-09f5e4c9fd7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AutoKeyPoints" minOccurs="0"/>
                <xsd:element ref="ns3:MediaServiceKeyPoints" minOccurs="0"/>
                <xsd:element ref="ns3:MediaServiceOCR" minOccurs="0"/>
                <xsd:element ref="ns4:SharedWithUsers" minOccurs="0"/>
                <xsd:element ref="ns4:SharedWithDetails" minOccurs="0"/>
                <xsd:element ref="ns4:SharingHintHash" minOccurs="0"/>
                <xsd:element ref="ns3:MediaServiceObjectDetectorVersions" minOccurs="0"/>
                <xsd:element ref="ns3:_activity" minOccurs="0"/>
                <xsd:element ref="ns3:MediaServiceGenerationTime" minOccurs="0"/>
                <xsd:element ref="ns3:MediaServiceEventHashCode"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c25e8-a21e-458f-8b8a-f9ccce96a8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f78255-3a75-4e5d-8db9-09f5e4c9fd7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38DA38-015C-498B-8063-D1A47A38351C}">
  <ds:schemaRefs>
    <ds:schemaRef ds:uri="59f78255-3a75-4e5d-8db9-09f5e4c9fd76"/>
    <ds:schemaRef ds:uri="a9ac25e8-a21e-458f-8b8a-f9ccce96a87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6F44A63-030A-407E-98A9-CC1072130FB1}">
  <ds:schemaRefs>
    <ds:schemaRef ds:uri="http://schemas.microsoft.com/sharepoint/v3/contenttype/forms"/>
  </ds:schemaRefs>
</ds:datastoreItem>
</file>

<file path=customXml/itemProps3.xml><?xml version="1.0" encoding="utf-8"?>
<ds:datastoreItem xmlns:ds="http://schemas.openxmlformats.org/officeDocument/2006/customXml" ds:itemID="{310E29B0-F3DA-4E94-89BC-2887C04AE73C}">
  <ds:schemaRefs>
    <ds:schemaRef ds:uri="59f78255-3a75-4e5d-8db9-09f5e4c9fd76"/>
    <ds:schemaRef ds:uri="a9ac25e8-a21e-458f-8b8a-f9ccce96a87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TM02900688[[fn=Facet]]</Template>
  <TotalTime>15</TotalTime>
  <Words>1837</Words>
  <Application>Microsoft Office PowerPoint</Application>
  <PresentationFormat>Widescreen</PresentationFormat>
  <Paragraphs>140</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Söhne</vt:lpstr>
      <vt:lpstr>Trebuchet MS</vt:lpstr>
      <vt:lpstr>ui-sans-serif</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Harold Hurst</cp:lastModifiedBy>
  <cp:revision>449</cp:revision>
  <dcterms:created xsi:type="dcterms:W3CDTF">2022-12-04T13:10:55Z</dcterms:created>
  <dcterms:modified xsi:type="dcterms:W3CDTF">2024-05-31T02:52:08Z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0x01010043BE1A20EF6C694BA1B8024341E42619</vt:lpwstr>
  </property>
</Properties>
</file>