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74" r:id="rId9"/>
    <p:sldId id="257" r:id="rId10"/>
    <p:sldId id="262" r:id="rId11"/>
    <p:sldId id="263" r:id="rId12"/>
    <p:sldId id="264" r:id="rId13"/>
    <p:sldId id="265" r:id="rId14"/>
    <p:sldId id="266" r:id="rId15"/>
    <p:sldId id="267" r:id="rId16"/>
    <p:sldId id="268" r:id="rId17"/>
    <p:sldId id="269"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05" d="100"/>
          <a:sy n="105" d="100"/>
        </p:scale>
        <p:origin x="54" y="549"/>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10/11/2024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10/11/2024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10/11/2024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10/11/2024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10/11/2024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10/11/2024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10/11/2024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10/11/2024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SERVICE DEPARTMENT POST CLASS ASSIGNMENT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DEALERSHIP ALBERIC CDJR</a:t>
            </a:r>
          </a:p>
          <a:p>
            <a:pPr algn="ctr"/>
            <a:r>
              <a:rPr lang="en-US" sz="3200" dirty="0"/>
              <a:t>STUDENT ALBERIC COLON N441</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429092"/>
            <a:ext cx="8596668" cy="4819307"/>
          </a:xfrm>
        </p:spPr>
        <p:txBody>
          <a:bodyPr>
            <a:normAutofit fontScale="85000" lnSpcReduction="10000"/>
          </a:bodyPr>
          <a:lstStyle/>
          <a:p>
            <a:r>
              <a:rPr lang="en-US" dirty="0"/>
              <a:t>Weaknesses</a:t>
            </a:r>
          </a:p>
          <a:p>
            <a:endParaRPr lang="en-US" dirty="0"/>
          </a:p>
          <a:p>
            <a:r>
              <a:rPr lang="en-US" dirty="0"/>
              <a:t>Currently, some of our technicians are inexperienced and not meeting their performance targets, which impacts overall workshop efficiency. Additionally, our first-time fill rate is at 61%, which hampers productivity and delays service delivery.</a:t>
            </a:r>
          </a:p>
          <a:p>
            <a:endParaRPr lang="en-US" dirty="0"/>
          </a:p>
          <a:p>
            <a:r>
              <a:rPr lang="en-US" dirty="0"/>
              <a:t>A significant challenge is that approximately 90% of our technicians lack proficiency in speaking and writing English. This creates difficulties in documenting technician notes for warranty claims and in communicating with the Stellantis STAR Team when troubleshooting unfamiliar issues.</a:t>
            </a:r>
          </a:p>
          <a:p>
            <a:endParaRPr lang="en-US" dirty="0"/>
          </a:p>
          <a:p>
            <a:r>
              <a:rPr lang="en-US" dirty="0"/>
              <a:t>Our digital marketing efforts are not as aggressive as they need to be, limiting our reach and customer engagement. Furthermore, our service advisor area lacks a competitive pricing poster, which could enhance transparency and customer trust. </a:t>
            </a:r>
          </a:p>
          <a:p>
            <a:endParaRPr lang="en-US" dirty="0"/>
          </a:p>
          <a:p>
            <a:r>
              <a:rPr lang="en-US" dirty="0"/>
              <a:t>Lastly, service advisors need to proactively offer additional services, such as air cabin filter replacements, wiper replacements, and engine flushes, to increase service upsell opportunities and improve customer satisfaction.</a:t>
            </a:r>
          </a:p>
          <a:p>
            <a:endParaRPr lang="en-US" dirty="0"/>
          </a:p>
        </p:txBody>
      </p:sp>
    </p:spTree>
    <p:extLst>
      <p:ext uri="{BB962C8B-B14F-4D97-AF65-F5344CB8AC3E}">
        <p14:creationId xmlns:p14="http://schemas.microsoft.com/office/powerpoint/2010/main" val="24176981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77500" lnSpcReduction="20000"/>
          </a:bodyPr>
          <a:lstStyle/>
          <a:p>
            <a:r>
              <a:rPr lang="en-US" dirty="0"/>
              <a:t>Opportunities</a:t>
            </a:r>
          </a:p>
          <a:p>
            <a:endParaRPr lang="en-US" dirty="0"/>
          </a:p>
          <a:p>
            <a:r>
              <a:rPr lang="en-US" dirty="0"/>
              <a:t>We have the potential to capitalize on aggressive marketing strategies through GEO fencing digital campaigns to target high-value customers. </a:t>
            </a:r>
          </a:p>
          <a:p>
            <a:endParaRPr lang="en-US" dirty="0"/>
          </a:p>
          <a:p>
            <a:r>
              <a:rPr lang="en-US" dirty="0"/>
              <a:t>Launching an “If it’s in your driveway, it’s welcomed in ours” campaign could attract more vehicles from brands we don’t currently service, expanding our customer base and increasing revenue. </a:t>
            </a:r>
          </a:p>
          <a:p>
            <a:endParaRPr lang="en-US" dirty="0"/>
          </a:p>
          <a:p>
            <a:r>
              <a:rPr lang="en-US" dirty="0"/>
              <a:t>We also see an opportunity to run awareness campaigns focused on stealth warranty issues and service bulletins, educating customers about potential problems with their vehicles that they may not be aware of, thereby driving more service traffic.</a:t>
            </a:r>
          </a:p>
          <a:p>
            <a:endParaRPr lang="en-US" dirty="0"/>
          </a:p>
          <a:p>
            <a:r>
              <a:rPr lang="en-US" dirty="0"/>
              <a:t>Implementing competitive pricing boards in highly visible areas throughout the service department would enhance transparency and trust. Additionally, raising our effective labor rate to $120 would align us with market standards and improve profitability.</a:t>
            </a:r>
          </a:p>
        </p:txBody>
      </p:sp>
    </p:spTree>
    <p:extLst>
      <p:ext uri="{BB962C8B-B14F-4D97-AF65-F5344CB8AC3E}">
        <p14:creationId xmlns:p14="http://schemas.microsoft.com/office/powerpoint/2010/main" val="39128695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195618"/>
            <a:ext cx="8596668" cy="723331"/>
          </a:xfrm>
        </p:spPr>
        <p:txBody>
          <a:bodyPr>
            <a:normAutofit/>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3" y="1528549"/>
            <a:ext cx="9872385" cy="4863152"/>
          </a:xfrm>
        </p:spPr>
        <p:txBody>
          <a:bodyPr/>
          <a:lstStyle/>
          <a:p>
            <a:endParaRPr lang="en-US" dirty="0"/>
          </a:p>
          <a:p>
            <a:endParaRPr lang="en-US" dirty="0"/>
          </a:p>
          <a:p>
            <a:endParaRPr lang="en-US" dirty="0"/>
          </a:p>
        </p:txBody>
      </p:sp>
      <p:sp>
        <p:nvSpPr>
          <p:cNvPr id="5" name="TextBox 4">
            <a:extLst>
              <a:ext uri="{FF2B5EF4-FFF2-40B4-BE49-F238E27FC236}">
                <a16:creationId xmlns:a16="http://schemas.microsoft.com/office/drawing/2014/main" id="{10C444D2-AF36-E5BC-D8C1-93AC9E65EF0F}"/>
              </a:ext>
            </a:extLst>
          </p:cNvPr>
          <p:cNvSpPr txBox="1"/>
          <p:nvPr/>
        </p:nvSpPr>
        <p:spPr>
          <a:xfrm>
            <a:off x="286604" y="1760561"/>
            <a:ext cx="11373133" cy="4185761"/>
          </a:xfrm>
          <a:prstGeom prst="rect">
            <a:avLst/>
          </a:prstGeom>
          <a:noFill/>
        </p:spPr>
        <p:txBody>
          <a:bodyPr wrap="square">
            <a:spAutoFit/>
          </a:bodyPr>
          <a:lstStyle/>
          <a:p>
            <a:r>
              <a:rPr lang="en-US" sz="1400" dirty="0"/>
              <a:t>Threats</a:t>
            </a:r>
          </a:p>
          <a:p>
            <a:endParaRPr lang="en-US" sz="1400" dirty="0"/>
          </a:p>
          <a:p>
            <a:r>
              <a:rPr lang="en-US" sz="1400" dirty="0"/>
              <a:t>The potential poaching of our technicians by competing dealerships presents a significant challenge, as it could lead to a loss of skilled personnel essential for maintaining service quality. </a:t>
            </a:r>
          </a:p>
          <a:p>
            <a:endParaRPr lang="en-US" sz="1400" dirty="0"/>
          </a:p>
          <a:p>
            <a:r>
              <a:rPr lang="en-US" sz="1400" dirty="0"/>
              <a:t>Additionally, the rise of electric vehicles poses a threat, as these vehicles generally experience fewer breakdowns and require less mechanical maintenance, potentially reducing our service volume.</a:t>
            </a:r>
          </a:p>
          <a:p>
            <a:endParaRPr lang="en-US" sz="1400" dirty="0"/>
          </a:p>
          <a:p>
            <a:r>
              <a:rPr lang="en-US" sz="1400" dirty="0"/>
              <a:t>Customer dissatisfaction may arise from longer job completion times and a decrease in maintenance services, which could jeopardize repeat business and overall customer loyalty.</a:t>
            </a:r>
          </a:p>
          <a:p>
            <a:endParaRPr lang="en-US" sz="1400" dirty="0"/>
          </a:p>
          <a:p>
            <a:r>
              <a:rPr lang="en-US" sz="1400" dirty="0"/>
              <a:t>Revenue volatility is another concern; an over-reliance on repair jobs could lead to inconsistent income compared to the steadiness typically offered by maintenance services.</a:t>
            </a:r>
          </a:p>
          <a:p>
            <a:endParaRPr lang="en-US" sz="1400" dirty="0"/>
          </a:p>
          <a:p>
            <a:r>
              <a:rPr lang="en-US" sz="1400" dirty="0"/>
              <a:t>Moreover, the authorization time required from warranty companies can result in delays in repair approvals, impacting operational efficiency.</a:t>
            </a:r>
          </a:p>
          <a:p>
            <a:endParaRPr lang="en-US" sz="1400" dirty="0"/>
          </a:p>
          <a:p>
            <a:r>
              <a:rPr lang="en-US" sz="1400" dirty="0"/>
              <a:t>Lastly, a technician shortage is a pressing issue; 30% of our current technicians have been with us for over 20 years, and there is a lack of new talent with the same level of commitment and sense of duty, which may hinder our service capacity in the future.</a:t>
            </a:r>
          </a:p>
        </p:txBody>
      </p:sp>
    </p:spTree>
    <p:extLst>
      <p:ext uri="{BB962C8B-B14F-4D97-AF65-F5344CB8AC3E}">
        <p14:creationId xmlns:p14="http://schemas.microsoft.com/office/powerpoint/2010/main" val="6276649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73875"/>
            <a:ext cx="10295466" cy="5049671"/>
          </a:xfrm>
        </p:spPr>
        <p:txBody>
          <a:bodyPr/>
          <a:lstStyle/>
          <a:p>
            <a:endParaRPr lang="en-US" dirty="0"/>
          </a:p>
          <a:p>
            <a:endParaRPr lang="en-US" dirty="0"/>
          </a:p>
          <a:p>
            <a:endParaRPr lang="en-US" dirty="0"/>
          </a:p>
        </p:txBody>
      </p:sp>
      <p:sp>
        <p:nvSpPr>
          <p:cNvPr id="5" name="TextBox 4">
            <a:extLst>
              <a:ext uri="{FF2B5EF4-FFF2-40B4-BE49-F238E27FC236}">
                <a16:creationId xmlns:a16="http://schemas.microsoft.com/office/drawing/2014/main" id="{848F693A-02AE-9C24-84A5-0DCA73C67E48}"/>
              </a:ext>
            </a:extLst>
          </p:cNvPr>
          <p:cNvSpPr txBox="1"/>
          <p:nvPr/>
        </p:nvSpPr>
        <p:spPr>
          <a:xfrm>
            <a:off x="777922" y="1892489"/>
            <a:ext cx="9730854" cy="3539430"/>
          </a:xfrm>
          <a:prstGeom prst="rect">
            <a:avLst/>
          </a:prstGeom>
          <a:noFill/>
        </p:spPr>
        <p:txBody>
          <a:bodyPr wrap="square">
            <a:spAutoFit/>
          </a:bodyPr>
          <a:lstStyle/>
          <a:p>
            <a:r>
              <a:rPr lang="en-US" sz="1400" dirty="0"/>
              <a:t>SWOT Analysis - Objectives</a:t>
            </a:r>
          </a:p>
          <a:p>
            <a:endParaRPr lang="en-US" sz="1400" dirty="0"/>
          </a:p>
          <a:p>
            <a:r>
              <a:rPr lang="en-US" sz="1400" dirty="0"/>
              <a:t>Our dealership consistently outperforms the NADA benchmarks in both effective labor rate and labor cost, demonstrating strong pricing power and operational cost efficiency. However, there remain several areas for improvement:</a:t>
            </a:r>
          </a:p>
          <a:p>
            <a:endParaRPr lang="en-US" sz="1400" dirty="0"/>
          </a:p>
          <a:p>
            <a:r>
              <a:rPr lang="en-US" sz="1400" dirty="0"/>
              <a:t>Hours per Job: We aim to increase the average hours per job to more closely align with the benchmark of $3 per job.</a:t>
            </a:r>
          </a:p>
          <a:p>
            <a:endParaRPr lang="en-US" sz="1400" dirty="0"/>
          </a:p>
          <a:p>
            <a:r>
              <a:rPr lang="en-US" sz="1400" dirty="0"/>
              <a:t>Competitive and Maintenance Jobs: Our objective is to elevate the proportion of competitive and maintenance jobs to meet established benchmarks, thereby enhancing customer loyalty and service stability.</a:t>
            </a:r>
          </a:p>
          <a:p>
            <a:endParaRPr lang="en-US" sz="1400" dirty="0"/>
          </a:p>
          <a:p>
            <a:r>
              <a:rPr lang="en-US" sz="1400" dirty="0"/>
              <a:t>Single Line Jobs: We will explore strategies to upsell and provide additional services, aiming to reduce the percentage of single line jobs.</a:t>
            </a:r>
          </a:p>
          <a:p>
            <a:endParaRPr lang="en-US" sz="1400" dirty="0"/>
          </a:p>
          <a:p>
            <a:r>
              <a:rPr lang="en-US" sz="1400" dirty="0"/>
              <a:t>By focusing on these key areas, we can achieve a better balance and further enhance the performance of our service department.</a:t>
            </a:r>
          </a:p>
        </p:txBody>
      </p:sp>
    </p:spTree>
    <p:extLst>
      <p:ext uri="{BB962C8B-B14F-4D97-AF65-F5344CB8AC3E}">
        <p14:creationId xmlns:p14="http://schemas.microsoft.com/office/powerpoint/2010/main" val="39852722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77500" lnSpcReduction="20000"/>
          </a:bodyPr>
          <a:lstStyle/>
          <a:p>
            <a:pPr marL="0" indent="0">
              <a:buNone/>
            </a:pPr>
            <a:r>
              <a:rPr lang="en-US" dirty="0"/>
              <a:t>SWOT Analysis - Action Plan</a:t>
            </a:r>
          </a:p>
          <a:p>
            <a:pPr marL="0" indent="0">
              <a:buNone/>
            </a:pPr>
            <a:endParaRPr lang="en-US" dirty="0"/>
          </a:p>
          <a:p>
            <a:pPr marL="0" indent="0">
              <a:buNone/>
            </a:pPr>
            <a:r>
              <a:rPr lang="en-US" dirty="0"/>
              <a:t>Enhance Technician Efficiency: We will assign an apprentice to assist each technician, minimizing the time spent searching for parts or units. This strategy will allow technicians to concentrate on accurate diagnostics and prompt repairs for each assigned vehicle. Furthermore, we will implement training programs and best practices to reduce overtime hours.</a:t>
            </a:r>
          </a:p>
          <a:p>
            <a:pPr marL="0" indent="0">
              <a:buNone/>
            </a:pPr>
            <a:endParaRPr lang="en-US" dirty="0"/>
          </a:p>
          <a:p>
            <a:pPr marL="0" indent="0">
              <a:buNone/>
            </a:pPr>
            <a:r>
              <a:rPr lang="en-US" dirty="0"/>
              <a:t>Promote Routine Maintenance: We will implement targeted marketing campaigns designed to increase the volume of routine maintenance jobs, thereby fostering customer loyalty and consistent revenue.</a:t>
            </a:r>
          </a:p>
          <a:p>
            <a:pPr marL="0" indent="0">
              <a:buNone/>
            </a:pPr>
            <a:endParaRPr lang="en-US" dirty="0"/>
          </a:p>
          <a:p>
            <a:pPr marL="0" indent="0">
              <a:buNone/>
            </a:pPr>
            <a:r>
              <a:rPr lang="en-US" dirty="0"/>
              <a:t>Encourage Additional Services: Our staff will receive training aimed at improving their ability to identify and recommend additional services to customers, enhancing their overall service experience.</a:t>
            </a:r>
          </a:p>
          <a:p>
            <a:pPr marL="0" indent="0">
              <a:buNone/>
            </a:pPr>
            <a:endParaRPr lang="en-US" dirty="0"/>
          </a:p>
          <a:p>
            <a:pPr marL="0" indent="0">
              <a:buNone/>
            </a:pPr>
            <a:r>
              <a:rPr lang="en-US" dirty="0"/>
              <a:t>Service All Makes and Models:  We will launch a campaign to proactively ask customers if they have vehicles from other brands that require servicing, thereby expanding our service offerings and broadening our customer base.</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85000" lnSpcReduction="20000"/>
          </a:bodyPr>
          <a:lstStyle/>
          <a:p>
            <a:r>
              <a:rPr lang="en-US" dirty="0"/>
              <a:t>SWOT Analysis - Action Plan</a:t>
            </a:r>
          </a:p>
          <a:p>
            <a:endParaRPr lang="en-US" dirty="0"/>
          </a:p>
          <a:p>
            <a:r>
              <a:rPr lang="en-US" dirty="0"/>
              <a:t>Efficiency Workshops:  Implement regular workshops aimed at training technicians on efficiency and time management practices to optimize their workflow.</a:t>
            </a:r>
          </a:p>
          <a:p>
            <a:endParaRPr lang="en-US" dirty="0"/>
          </a:p>
          <a:p>
            <a:r>
              <a:rPr lang="en-US" dirty="0"/>
              <a:t>Automated Maintenance Reminders:  Utilize email and SMS campaigns to send reminders to customers about scheduled maintenance, ensuring they stay informed and engaged.</a:t>
            </a:r>
          </a:p>
          <a:p>
            <a:endParaRPr lang="en-US" dirty="0"/>
          </a:p>
          <a:p>
            <a:r>
              <a:rPr lang="en-US" dirty="0"/>
              <a:t>Service Bundles:   Develop service bundles that offer discounts for multiple services performed during a single visit, encouraging customers to take advantage of comprehensive care.</a:t>
            </a:r>
          </a:p>
          <a:p>
            <a:endParaRPr lang="en-US" dirty="0"/>
          </a:p>
          <a:p>
            <a:r>
              <a:rPr lang="en-US" dirty="0"/>
              <a:t>Technical Assistance Program:  Through the integration of the mentoring program, technicians will receive support in locating the necessary parts and units for repair, allowing them to focus entirely on the repair process.</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810179863"/>
              </p:ext>
            </p:extLst>
          </p:nvPr>
        </p:nvGraphicFramePr>
        <p:xfrm>
          <a:off x="677334" y="1818624"/>
          <a:ext cx="9132492" cy="5943600"/>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Automated Maintenance Reminders Implementation</a:t>
                      </a:r>
                    </a:p>
                  </a:txBody>
                  <a:tcPr/>
                </a:tc>
                <a:tc>
                  <a:txBody>
                    <a:bodyPr/>
                    <a:lstStyle/>
                    <a:p>
                      <a:r>
                        <a:rPr lang="en-US" dirty="0"/>
                        <a:t>BDC Manager</a:t>
                      </a:r>
                    </a:p>
                  </a:txBody>
                  <a:tcPr/>
                </a:tc>
                <a:tc>
                  <a:txBody>
                    <a:bodyPr/>
                    <a:lstStyle/>
                    <a:p>
                      <a:r>
                        <a:rPr lang="en-US" dirty="0"/>
                        <a:t>July 30 2024</a:t>
                      </a:r>
                    </a:p>
                  </a:txBody>
                  <a:tcPr/>
                </a:tc>
                <a:extLst>
                  <a:ext uri="{0D108BD9-81ED-4DB2-BD59-A6C34878D82A}">
                    <a16:rowId xmlns:a16="http://schemas.microsoft.com/office/drawing/2014/main" val="2400365483"/>
                  </a:ext>
                </a:extLst>
              </a:tr>
              <a:tr h="565004">
                <a:tc>
                  <a:txBody>
                    <a:bodyPr/>
                    <a:lstStyle/>
                    <a:p>
                      <a:r>
                        <a:rPr lang="en-US" dirty="0"/>
                        <a:t>Workshops on how to increase efficiency </a:t>
                      </a:r>
                    </a:p>
                  </a:txBody>
                  <a:tcPr/>
                </a:tc>
                <a:tc>
                  <a:txBody>
                    <a:bodyPr/>
                    <a:lstStyle/>
                    <a:p>
                      <a:r>
                        <a:rPr lang="en-US" dirty="0"/>
                        <a:t>Service Manager</a:t>
                      </a:r>
                    </a:p>
                  </a:txBody>
                  <a:tcPr/>
                </a:tc>
                <a:tc>
                  <a:txBody>
                    <a:bodyPr/>
                    <a:lstStyle/>
                    <a:p>
                      <a:r>
                        <a:rPr lang="en-US" dirty="0"/>
                        <a:t>July 30 30 2024</a:t>
                      </a:r>
                    </a:p>
                  </a:txBody>
                  <a:tcPr/>
                </a:tc>
                <a:extLst>
                  <a:ext uri="{0D108BD9-81ED-4DB2-BD59-A6C34878D82A}">
                    <a16:rowId xmlns:a16="http://schemas.microsoft.com/office/drawing/2014/main" val="107845787"/>
                  </a:ext>
                </a:extLst>
              </a:tr>
              <a:tr h="565004">
                <a:tc>
                  <a:txBody>
                    <a:bodyPr/>
                    <a:lstStyle/>
                    <a:p>
                      <a:r>
                        <a:rPr lang="en-US" dirty="0"/>
                        <a:t>Recruiting of more technicians from vocational schools</a:t>
                      </a:r>
                    </a:p>
                  </a:txBody>
                  <a:tcPr/>
                </a:tc>
                <a:tc>
                  <a:txBody>
                    <a:bodyPr/>
                    <a:lstStyle/>
                    <a:p>
                      <a:r>
                        <a:rPr lang="en-US" dirty="0"/>
                        <a:t>HR Department</a:t>
                      </a:r>
                    </a:p>
                  </a:txBody>
                  <a:tcPr/>
                </a:tc>
                <a:tc>
                  <a:txBody>
                    <a:bodyPr/>
                    <a:lstStyle/>
                    <a:p>
                      <a:r>
                        <a:rPr lang="en-US" dirty="0"/>
                        <a:t>July 30 2024 Ongoing</a:t>
                      </a:r>
                    </a:p>
                  </a:txBody>
                  <a:tcPr/>
                </a:tc>
                <a:extLst>
                  <a:ext uri="{0D108BD9-81ED-4DB2-BD59-A6C34878D82A}">
                    <a16:rowId xmlns:a16="http://schemas.microsoft.com/office/drawing/2014/main" val="1530126605"/>
                  </a:ext>
                </a:extLst>
              </a:tr>
              <a:tr h="565004">
                <a:tc>
                  <a:txBody>
                    <a:bodyPr/>
                    <a:lstStyle/>
                    <a:p>
                      <a:r>
                        <a:rPr lang="en-US" dirty="0"/>
                        <a:t>Increase Effective Labor Rate to $120 from $110</a:t>
                      </a:r>
                    </a:p>
                  </a:txBody>
                  <a:tcPr/>
                </a:tc>
                <a:tc>
                  <a:txBody>
                    <a:bodyPr/>
                    <a:lstStyle/>
                    <a:p>
                      <a:r>
                        <a:rPr lang="en-US" dirty="0"/>
                        <a:t>Warranty Manager</a:t>
                      </a:r>
                    </a:p>
                  </a:txBody>
                  <a:tcPr/>
                </a:tc>
                <a:tc>
                  <a:txBody>
                    <a:bodyPr/>
                    <a:lstStyle/>
                    <a:p>
                      <a:r>
                        <a:rPr lang="en-US" dirty="0"/>
                        <a:t>July 30 2024 Ongoing</a:t>
                      </a:r>
                    </a:p>
                  </a:txBody>
                  <a:tcPr/>
                </a:tc>
                <a:extLst>
                  <a:ext uri="{0D108BD9-81ED-4DB2-BD59-A6C34878D82A}">
                    <a16:rowId xmlns:a16="http://schemas.microsoft.com/office/drawing/2014/main" val="1950345431"/>
                  </a:ext>
                </a:extLst>
              </a:tr>
              <a:tr h="565004">
                <a:tc>
                  <a:txBody>
                    <a:bodyPr/>
                    <a:lstStyle/>
                    <a:p>
                      <a:r>
                        <a:rPr lang="en-US" dirty="0"/>
                        <a:t>Training Service Advisors to handle objections on selling service work</a:t>
                      </a:r>
                    </a:p>
                  </a:txBody>
                  <a:tcPr/>
                </a:tc>
                <a:tc>
                  <a:txBody>
                    <a:bodyPr/>
                    <a:lstStyle/>
                    <a:p>
                      <a:r>
                        <a:rPr lang="en-US" dirty="0"/>
                        <a:t>Service Manager</a:t>
                      </a:r>
                    </a:p>
                  </a:txBody>
                  <a:tcPr/>
                </a:tc>
                <a:tc>
                  <a:txBody>
                    <a:bodyPr/>
                    <a:lstStyle/>
                    <a:p>
                      <a:r>
                        <a:rPr lang="en-US" dirty="0"/>
                        <a:t>July 30 2024 Ongoing</a:t>
                      </a:r>
                    </a:p>
                  </a:txBody>
                  <a:tcPr/>
                </a:tc>
                <a:extLst>
                  <a:ext uri="{0D108BD9-81ED-4DB2-BD59-A6C34878D82A}">
                    <a16:rowId xmlns:a16="http://schemas.microsoft.com/office/drawing/2014/main" val="1960891333"/>
                  </a:ext>
                </a:extLst>
              </a:tr>
              <a:tr h="565004">
                <a:tc>
                  <a:txBody>
                    <a:bodyPr/>
                    <a:lstStyle/>
                    <a:p>
                      <a:r>
                        <a:rPr lang="en-US" dirty="0"/>
                        <a:t>Email Campaigns for scheduled maintenance reminders </a:t>
                      </a:r>
                    </a:p>
                  </a:txBody>
                  <a:tcPr/>
                </a:tc>
                <a:tc>
                  <a:txBody>
                    <a:bodyPr/>
                    <a:lstStyle/>
                    <a:p>
                      <a:r>
                        <a:rPr lang="en-US" dirty="0"/>
                        <a:t>BDC Manager</a:t>
                      </a:r>
                    </a:p>
                  </a:txBody>
                  <a:tcPr/>
                </a:tc>
                <a:tc>
                  <a:txBody>
                    <a:bodyPr/>
                    <a:lstStyle/>
                    <a:p>
                      <a:r>
                        <a:rPr lang="en-US" dirty="0"/>
                        <a:t>July 30 2024 Ongoing</a:t>
                      </a:r>
                    </a:p>
                  </a:txBody>
                  <a:tcPr/>
                </a:tc>
                <a:extLst>
                  <a:ext uri="{0D108BD9-81ED-4DB2-BD59-A6C34878D82A}">
                    <a16:rowId xmlns:a16="http://schemas.microsoft.com/office/drawing/2014/main" val="4137224325"/>
                  </a:ext>
                </a:extLst>
              </a:tr>
              <a:tr h="565004">
                <a:tc>
                  <a:txBody>
                    <a:bodyPr/>
                    <a:lstStyle/>
                    <a:p>
                      <a:r>
                        <a:rPr lang="en-US" dirty="0"/>
                        <a:t>Analyze and Monitor Performance Metrics</a:t>
                      </a:r>
                    </a:p>
                  </a:txBody>
                  <a:tcPr/>
                </a:tc>
                <a:tc>
                  <a:txBody>
                    <a:bodyPr/>
                    <a:lstStyle/>
                    <a:p>
                      <a:r>
                        <a:rPr lang="en-US" dirty="0"/>
                        <a:t>Operation/Service Manger</a:t>
                      </a:r>
                    </a:p>
                  </a:txBody>
                  <a:tcPr/>
                </a:tc>
                <a:tc>
                  <a:txBody>
                    <a:bodyPr/>
                    <a:lstStyle/>
                    <a:p>
                      <a:r>
                        <a:rPr lang="en-US" dirty="0"/>
                        <a:t>July 30 2024 Ongoing</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3" y="1596789"/>
            <a:ext cx="9908779" cy="4444574"/>
          </a:xfrm>
        </p:spPr>
        <p:txBody>
          <a:bodyPr>
            <a:normAutofit lnSpcReduction="10000"/>
          </a:bodyPr>
          <a:lstStyle/>
          <a:p>
            <a:r>
              <a:rPr lang="en-US" dirty="0"/>
              <a:t>Our dealership demonstrates strong performance, highlighted by a higher effective labor rate and low labor costs, indicative of effective pricing strategies and robust cost management practices.</a:t>
            </a:r>
          </a:p>
          <a:p>
            <a:endParaRPr lang="en-US" dirty="0"/>
          </a:p>
          <a:p>
            <a:r>
              <a:rPr lang="en-US" dirty="0"/>
              <a:t>However, there are several areas in need of improvement, particularly in reducing job duration, increasing the volume of maintenance jobs, and minimizing the occurrence of single line jobs.</a:t>
            </a:r>
          </a:p>
          <a:p>
            <a:endParaRPr lang="en-US" dirty="0"/>
          </a:p>
          <a:p>
            <a:r>
              <a:rPr lang="en-US" dirty="0"/>
              <a:t>By concentrating on enhancing technician efficiency, promoting routine maintenance, and implementing upselling techniques, we can better align with NADA benchmarks, improve customer satisfaction, and foster a more balanced and profitable service department. Furthermore, it is crucial for the service and parts departments to collaborate seamlessly as a unified entity, ensuring mutual success. Increasing the first-time fill rate will also enhance work hour efficiency within the service department, contributing to overall operational effectiveness.</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609600"/>
            <a:ext cx="8596668" cy="1037230"/>
          </a:xfrm>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1646831"/>
            <a:ext cx="8596668" cy="4899546"/>
          </a:xfrm>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Current practices :  Currently the service department does not do marketing, our customers are referrals due to word of mouth as  well as loyal customers that have been with us for more than 2 years.</a:t>
            </a:r>
          </a:p>
          <a:p>
            <a:r>
              <a:rPr lang="en-US" sz="1800" b="0" i="0" u="none" strike="noStrike" baseline="0" dirty="0">
                <a:solidFill>
                  <a:schemeClr val="tx1"/>
                </a:solidFill>
                <a:latin typeface="Calibri" panose="020F0502020204030204" pitchFamily="34" charset="0"/>
              </a:rPr>
              <a:t>Goals for improvement : I want raise the walk in traffic by 30%</a:t>
            </a:r>
          </a:p>
          <a:p>
            <a:r>
              <a:rPr lang="en-US" sz="1800" b="0" i="0" u="none" strike="noStrike" baseline="0" dirty="0">
                <a:solidFill>
                  <a:schemeClr val="tx1"/>
                </a:solidFill>
                <a:latin typeface="Calibri" panose="020F0502020204030204" pitchFamily="34" charset="0"/>
              </a:rPr>
              <a:t>Plans to achieve your goals: Digital marketing efforts concentrated in high income areas with targeted GEO fencing strategies in order to get more paying customers into our store.</a:t>
            </a:r>
          </a:p>
          <a:p>
            <a:r>
              <a:rPr lang="en-US" sz="1800" b="0" i="0" u="none" strike="noStrike" baseline="0" dirty="0">
                <a:solidFill>
                  <a:schemeClr val="tx1"/>
                </a:solidFill>
                <a:latin typeface="Calibri" panose="020F0502020204030204" pitchFamily="34" charset="0"/>
              </a:rPr>
              <a:t>Plans to evaluate your changes : To evaluate the effectiveness of our digital marketing efforts targeting high-income areas with GEO fencing strategies, I will implement the following evaluation plans: Monitor Key Performance Indicators, track metrics such as website traffic from targeted regions, conversion rates, online engagement, and foot traffic from high-income areas. By comparing these metrics to our baseline data, we can measure the impact of our digital marketing efforts on customer acquisition.  We'll assess the number of paying customers from targeted high-income areas and compare it to previous periods to determine if the strategy has successfully attracted more customers. We will also track the average purchase value to evaluate the quality of leads generated.  </a:t>
            </a:r>
            <a:r>
              <a:rPr lang="en-US" dirty="0">
                <a:solidFill>
                  <a:schemeClr val="tx1"/>
                </a:solidFill>
                <a:latin typeface="Calibri" panose="020F0502020204030204" pitchFamily="34" charset="0"/>
              </a:rPr>
              <a:t> </a:t>
            </a:r>
            <a:r>
              <a:rPr lang="en-US" sz="1800" b="0" i="0" u="none" strike="noStrike" baseline="0" dirty="0">
                <a:solidFill>
                  <a:schemeClr val="tx1"/>
                </a:solidFill>
                <a:latin typeface="Calibri" panose="020F0502020204030204" pitchFamily="34" charset="0"/>
              </a:rPr>
              <a:t>We will gather direct feedback from customers who visit our store to understand how they found us. This will help us gauge the effectiveness of our digital marketing campaigns and fine-tune our targeting efforts based on real customer insights.  By reviewing the cost of implementing GEO-fencing strategies against the revenue generated from the new customer base, we can assess the return on investment (ROI) and determine whether the strategy is sustainable and profitable.  We will schedule monthly meetings with the marketing team to review data and adjust the strategy as needed. This will allow us to continuously optimize our approach, ensuring that the marketing efforts remain aligned with our goals and deliver results. By regularly reviewing these performance metrics and adjusting the strategy accordingly, we can ensure that our digital marketing efforts remain effective in driving high-value customers into our store.</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150125" y="1478507"/>
            <a:ext cx="7328848" cy="5131559"/>
          </a:xfrm>
        </p:spPr>
        <p:txBody>
          <a:bodyPr/>
          <a:lstStyle/>
          <a:p>
            <a:pPr algn="l"/>
            <a:endParaRPr lang="en-US" sz="1800" b="0" i="0" u="none" strike="noStrike" baseline="0" dirty="0">
              <a:solidFill>
                <a:srgbClr val="000000"/>
              </a:solidFill>
              <a:latin typeface="Calibri" panose="020F0502020204030204" pitchFamily="34" charset="0"/>
            </a:endParaRPr>
          </a:p>
          <a:p>
            <a:r>
              <a:rPr lang="en-US" dirty="0"/>
              <a:t>Our ratio across all categories should be 76%, in alignment with NADA standards. Currently, our ratio stands at 73.5%.</a:t>
            </a:r>
          </a:p>
          <a:p>
            <a:r>
              <a:rPr lang="en-US" dirty="0"/>
              <a:t>To address this gap, we will focus on training staff in effective objection handling for denied services. </a:t>
            </a:r>
          </a:p>
          <a:p>
            <a:r>
              <a:rPr lang="en-US" dirty="0"/>
              <a:t>Additionally, we will integrate video presentations for customers during the MPI diagnosis process, incentivizing technicians with a .1/</a:t>
            </a:r>
            <a:r>
              <a:rPr lang="en-US" dirty="0" err="1"/>
              <a:t>hr</a:t>
            </a:r>
            <a:r>
              <a:rPr lang="en-US" dirty="0"/>
              <a:t> pay adjustment to encourage participation.</a:t>
            </a:r>
          </a:p>
          <a:p>
            <a:r>
              <a:rPr lang="en-US" dirty="0"/>
              <a:t>We will also conduct a thorough review of our menu pricing and labor times, ensuring they are competitive within the CDJR market. Progress will be tracked weekly and compared to the same period from the previous year to measure improvement.</a:t>
            </a:r>
          </a:p>
        </p:txBody>
      </p:sp>
      <p:pic>
        <p:nvPicPr>
          <p:cNvPr id="7" name="Content Placeholder 6" descr="A screenshot of a spreadsheet&#10;&#10;Description automatically generated">
            <a:extLst>
              <a:ext uri="{FF2B5EF4-FFF2-40B4-BE49-F238E27FC236}">
                <a16:creationId xmlns:a16="http://schemas.microsoft.com/office/drawing/2014/main" id="{7DBBA3FA-EA20-6ABC-C23B-545A3F02BE96}"/>
              </a:ext>
            </a:extLst>
          </p:cNvPr>
          <p:cNvPicPr>
            <a:picLocks noGrp="1" noChangeAspect="1"/>
          </p:cNvPicPr>
          <p:nvPr>
            <p:ph sz="quarter" idx="4"/>
          </p:nvPr>
        </p:nvPicPr>
        <p:blipFill>
          <a:blip r:embed="rId2"/>
          <a:stretch>
            <a:fillRect/>
          </a:stretch>
        </p:blipFill>
        <p:spPr>
          <a:xfrm>
            <a:off x="7775721" y="2457854"/>
            <a:ext cx="4186237" cy="2249207"/>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578591"/>
            <a:ext cx="7083693" cy="4863152"/>
          </a:xfrm>
        </p:spPr>
        <p:txBody>
          <a:bodyPr>
            <a:normAutofit/>
          </a:bodyPr>
          <a:lstStyle/>
          <a:p>
            <a:pPr algn="l"/>
            <a:r>
              <a:rPr lang="en-US" sz="1800" b="0" i="0" u="none" strike="noStrike" baseline="0" dirty="0">
                <a:solidFill>
                  <a:srgbClr val="000000"/>
                </a:solidFill>
                <a:latin typeface="Calibri" panose="020F0502020204030204" pitchFamily="34" charset="0"/>
              </a:rPr>
              <a:t>Upon reviewing the attached table, we note that sales expenses are currently at 28%, which is below the expected 47% of Gross. However, fixed expenses are significantly elevated at 133%. </a:t>
            </a:r>
          </a:p>
          <a:p>
            <a:pPr algn="l"/>
            <a:endParaRPr lang="en-US" sz="1800" b="0" i="0" u="none" strike="noStrike" baseline="0" dirty="0">
              <a:solidFill>
                <a:srgbClr val="000000"/>
              </a:solidFill>
              <a:latin typeface="Calibri" panose="020F0502020204030204" pitchFamily="34" charset="0"/>
            </a:endParaRPr>
          </a:p>
          <a:p>
            <a:pPr algn="l"/>
            <a:r>
              <a:rPr lang="en-US" dirty="0">
                <a:solidFill>
                  <a:srgbClr val="000000"/>
                </a:solidFill>
                <a:latin typeface="Calibri" panose="020F0502020204030204" pitchFamily="34" charset="0"/>
              </a:rPr>
              <a:t>Main takeaways</a:t>
            </a:r>
            <a:r>
              <a:rPr lang="en-US" sz="1800" b="0" i="0" u="none" strike="noStrike" baseline="0" dirty="0">
                <a:solidFill>
                  <a:srgbClr val="000000"/>
                </a:solidFill>
                <a:latin typeface="Calibri" panose="020F0502020204030204" pitchFamily="34" charset="0"/>
              </a:rPr>
              <a:t>:</a:t>
            </a:r>
          </a:p>
          <a:p>
            <a:pPr marL="0" indent="0" algn="l">
              <a:buNone/>
            </a:pPr>
            <a:r>
              <a:rPr lang="en-US" dirty="0">
                <a:solidFill>
                  <a:srgbClr val="000000"/>
                </a:solidFill>
                <a:latin typeface="Calibri" panose="020F0502020204030204" pitchFamily="34" charset="0"/>
              </a:rPr>
              <a:t>      </a:t>
            </a:r>
            <a:r>
              <a:rPr lang="en-US" sz="1800" b="0" i="0" u="none" strike="noStrike" baseline="0" dirty="0">
                <a:solidFill>
                  <a:srgbClr val="000000"/>
                </a:solidFill>
                <a:latin typeface="Calibri" panose="020F0502020204030204" pitchFamily="34" charset="0"/>
              </a:rPr>
              <a:t>1. Some fixed expenses appear to have been misclassified and should           	  be allocated to sales expenses.</a:t>
            </a:r>
          </a:p>
          <a:p>
            <a:pPr algn="l"/>
            <a:r>
              <a:rPr lang="en-US" sz="1800" b="0" i="0" u="none" strike="noStrike" baseline="0" dirty="0">
                <a:solidFill>
                  <a:srgbClr val="000000"/>
                </a:solidFill>
                <a:latin typeface="Calibri" panose="020F0502020204030204" pitchFamily="34" charset="0"/>
              </a:rPr>
              <a:t>2. The fixed expenses allocated to Services exceed the appropriate  	   	33% threshold that should be distributed across all departments.</a:t>
            </a:r>
          </a:p>
          <a:p>
            <a:pPr algn="l"/>
            <a:endParaRPr lang="en-US" sz="1800" b="0" i="0" u="none" strike="noStrike" baseline="0" dirty="0">
              <a:solidFill>
                <a:srgbClr val="000000"/>
              </a:solidFill>
              <a:latin typeface="Calibri" panose="020F0502020204030204" pitchFamily="34" charset="0"/>
            </a:endParaRPr>
          </a:p>
          <a:p>
            <a:pPr algn="l"/>
            <a:r>
              <a:rPr lang="en-US" sz="1800" b="0" i="0" u="none" strike="noStrike" baseline="0" dirty="0">
                <a:solidFill>
                  <a:srgbClr val="000000"/>
                </a:solidFill>
                <a:latin typeface="Calibri" panose="020F0502020204030204" pitchFamily="34" charset="0"/>
              </a:rPr>
              <a:t>To address these discrepancies, we will be meeting with the Comptroller to conduct a detailed review of the expense allocations currently assigned to the Service department.</a:t>
            </a:r>
          </a:p>
        </p:txBody>
      </p:sp>
      <p:pic>
        <p:nvPicPr>
          <p:cNvPr id="8" name="Content Placeholder 7" descr="A screenshot of a spreadsheet&#10;&#10;Description automatically generated">
            <a:extLst>
              <a:ext uri="{FF2B5EF4-FFF2-40B4-BE49-F238E27FC236}">
                <a16:creationId xmlns:a16="http://schemas.microsoft.com/office/drawing/2014/main" id="{82155A32-DAE0-50C4-35DD-84AA4C0DE9B2}"/>
              </a:ext>
            </a:extLst>
          </p:cNvPr>
          <p:cNvPicPr>
            <a:picLocks noGrp="1" noChangeAspect="1"/>
          </p:cNvPicPr>
          <p:nvPr>
            <p:ph sz="half" idx="2"/>
          </p:nvPr>
        </p:nvPicPr>
        <p:blipFill>
          <a:blip r:embed="rId2"/>
          <a:stretch>
            <a:fillRect/>
          </a:stretch>
        </p:blipFill>
        <p:spPr>
          <a:xfrm>
            <a:off x="8320247" y="2436805"/>
            <a:ext cx="3686202" cy="2109803"/>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551296"/>
            <a:ext cx="6660612" cy="4753970"/>
          </a:xfrm>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a:t>In the area of productivity, the results indicate several challenges. The analysis does not account for certain variables, such as technician vacations and the industry's ongoing difficulty in recruiting new talent for the workshop.</a:t>
            </a:r>
          </a:p>
          <a:p>
            <a:endParaRPr lang="en-US" dirty="0"/>
          </a:p>
          <a:p>
            <a:r>
              <a:rPr lang="en-US" dirty="0"/>
              <a:t>To address this, we plan to raise the Effective Labor Rate (ELR) from $104.08 to $120.00, aligning with the CDJR market in Puerto Rico, representing a 15% increase. </a:t>
            </a:r>
          </a:p>
          <a:p>
            <a:endParaRPr lang="en-US" dirty="0"/>
          </a:p>
          <a:p>
            <a:r>
              <a:rPr lang="en-US" dirty="0"/>
              <a:t>Additionally, a bonus program will be implemented, offering $22/</a:t>
            </a:r>
            <a:r>
              <a:rPr lang="en-US" dirty="0" err="1"/>
              <a:t>hr</a:t>
            </a:r>
            <a:r>
              <a:rPr lang="en-US" dirty="0"/>
              <a:t> to $30/</a:t>
            </a:r>
            <a:r>
              <a:rPr lang="en-US" dirty="0" err="1"/>
              <a:t>hr</a:t>
            </a:r>
            <a:r>
              <a:rPr lang="en-US" dirty="0"/>
              <a:t> for technicians who achieve 150% production. This incentive aims to boost productivity and reward high-performing staff.</a:t>
            </a:r>
          </a:p>
        </p:txBody>
      </p:sp>
      <p:pic>
        <p:nvPicPr>
          <p:cNvPr id="8" name="Content Placeholder 7" descr="A screenshot of a service report&#10;&#10;Description automatically generated">
            <a:extLst>
              <a:ext uri="{FF2B5EF4-FFF2-40B4-BE49-F238E27FC236}">
                <a16:creationId xmlns:a16="http://schemas.microsoft.com/office/drawing/2014/main" id="{D1EBFC97-B136-246D-5A0D-499F769E6D57}"/>
              </a:ext>
            </a:extLst>
          </p:cNvPr>
          <p:cNvPicPr>
            <a:picLocks noGrp="1" noChangeAspect="1"/>
          </p:cNvPicPr>
          <p:nvPr>
            <p:ph sz="half" idx="2"/>
          </p:nvPr>
        </p:nvPicPr>
        <p:blipFill>
          <a:blip r:embed="rId2"/>
          <a:stretch>
            <a:fillRect/>
          </a:stretch>
        </p:blipFill>
        <p:spPr>
          <a:xfrm>
            <a:off x="7793932" y="1717212"/>
            <a:ext cx="4184650" cy="3737411"/>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660478"/>
            <a:ext cx="6833484" cy="4385480"/>
          </a:xfrm>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a:t>Like the rest of the automotive industry, we are currently facing a shortage of technicians. Our goal is to have 26 to 27 technicians in our facilities to meet production demands.</a:t>
            </a:r>
          </a:p>
          <a:p>
            <a:endParaRPr lang="en-US" dirty="0"/>
          </a:p>
          <a:p>
            <a:r>
              <a:rPr lang="en-US" dirty="0"/>
              <a:t>With the workshop's potential production capacity of $926,725, we are currently only achieving 19.31% utilization. To address this, we have established an agreement with Mech Tech, a vocational mechanics school, to serve as a practice workshop for their students and as a potential place of employment upon graduation.</a:t>
            </a:r>
          </a:p>
          <a:p>
            <a:endParaRPr lang="en-US" dirty="0"/>
          </a:p>
          <a:p>
            <a:r>
              <a:rPr lang="en-US" dirty="0"/>
              <a:t>In addition, we are implementing a mentoring program, pairing students with our Master Technicians to provide hands-on training and mentorship.</a:t>
            </a:r>
          </a:p>
        </p:txBody>
      </p:sp>
      <p:pic>
        <p:nvPicPr>
          <p:cNvPr id="8" name="Content Placeholder 7" descr="A screenshot of a blue and white screen&#10;&#10;Description automatically generated">
            <a:extLst>
              <a:ext uri="{FF2B5EF4-FFF2-40B4-BE49-F238E27FC236}">
                <a16:creationId xmlns:a16="http://schemas.microsoft.com/office/drawing/2014/main" id="{B9C48CD0-20BE-3C95-0B7D-83C04913DCDA}"/>
              </a:ext>
            </a:extLst>
          </p:cNvPr>
          <p:cNvPicPr>
            <a:picLocks noGrp="1" noChangeAspect="1"/>
          </p:cNvPicPr>
          <p:nvPr>
            <p:ph sz="half" idx="2"/>
          </p:nvPr>
        </p:nvPicPr>
        <p:blipFill>
          <a:blip r:embed="rId2"/>
          <a:stretch>
            <a:fillRect/>
          </a:stretch>
        </p:blipFill>
        <p:spPr>
          <a:xfrm>
            <a:off x="8304579" y="1695076"/>
            <a:ext cx="3451531" cy="3881437"/>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334" y="2424753"/>
            <a:ext cx="6706105" cy="3038902"/>
          </a:xfrm>
        </p:spPr>
        <p:txBody>
          <a:bodyPr>
            <a:normAutofit/>
          </a:bodyPr>
          <a:lstStyle/>
          <a:p>
            <a:r>
              <a:rPr lang="en-US" dirty="0"/>
              <a:t>This analysis compares our dealership's repair orders against the benchmarks established by the National Automobile Dealers Association (NADA), offering valuable insights into areas where our performance aligns with or deviates from industry standards. In addition to identifying opportunities for improvement, it also highlights the specific model years being serviced, providing useful data on where we should focus our efforts moving forward.</a:t>
            </a:r>
          </a:p>
        </p:txBody>
      </p:sp>
      <p:pic>
        <p:nvPicPr>
          <p:cNvPr id="8" name="Content Placeholder 7" descr="A screenshot of a computer&#10;&#10;Description automatically generated">
            <a:extLst>
              <a:ext uri="{FF2B5EF4-FFF2-40B4-BE49-F238E27FC236}">
                <a16:creationId xmlns:a16="http://schemas.microsoft.com/office/drawing/2014/main" id="{AD43C543-01C3-9D82-EF8D-C73EA3EC019F}"/>
              </a:ext>
            </a:extLst>
          </p:cNvPr>
          <p:cNvPicPr>
            <a:picLocks noGrp="1" noChangeAspect="1"/>
          </p:cNvPicPr>
          <p:nvPr>
            <p:ph sz="half" idx="2"/>
          </p:nvPr>
        </p:nvPicPr>
        <p:blipFill>
          <a:blip r:embed="rId2"/>
          <a:stretch>
            <a:fillRect/>
          </a:stretch>
        </p:blipFill>
        <p:spPr>
          <a:xfrm>
            <a:off x="7786256" y="609600"/>
            <a:ext cx="3983628" cy="5924204"/>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45E846-4C03-3B09-F337-7ABD7A7FED1A}"/>
              </a:ext>
            </a:extLst>
          </p:cNvPr>
          <p:cNvSpPr>
            <a:spLocks noGrp="1"/>
          </p:cNvSpPr>
          <p:nvPr>
            <p:ph type="title"/>
          </p:nvPr>
        </p:nvSpPr>
        <p:spPr>
          <a:xfrm>
            <a:off x="677334" y="609600"/>
            <a:ext cx="8596668" cy="686937"/>
          </a:xfrm>
        </p:spPr>
        <p:txBody>
          <a:bodyPr>
            <a:normAutofit fontScale="90000"/>
          </a:bodyPr>
          <a:lstStyle/>
          <a:p>
            <a:r>
              <a:rPr lang="en-US" dirty="0"/>
              <a:t>Repair Order Analysis Continued</a:t>
            </a:r>
            <a:br>
              <a:rPr lang="en-US" dirty="0"/>
            </a:br>
            <a:endParaRPr lang="en-US" dirty="0"/>
          </a:p>
        </p:txBody>
      </p:sp>
      <p:sp>
        <p:nvSpPr>
          <p:cNvPr id="3" name="Content Placeholder 2">
            <a:extLst>
              <a:ext uri="{FF2B5EF4-FFF2-40B4-BE49-F238E27FC236}">
                <a16:creationId xmlns:a16="http://schemas.microsoft.com/office/drawing/2014/main" id="{6ECE2F03-AE1B-9667-F5AD-8ACA9816E905}"/>
              </a:ext>
            </a:extLst>
          </p:cNvPr>
          <p:cNvSpPr>
            <a:spLocks noGrp="1"/>
          </p:cNvSpPr>
          <p:nvPr>
            <p:ph sz="half" idx="1"/>
          </p:nvPr>
        </p:nvSpPr>
        <p:spPr/>
        <p:txBody>
          <a:bodyPr>
            <a:normAutofit fontScale="70000" lnSpcReduction="20000"/>
          </a:bodyPr>
          <a:lstStyle/>
          <a:p>
            <a:endParaRPr lang="en-US" dirty="0"/>
          </a:p>
          <a:p>
            <a:r>
              <a:rPr lang="en-US" dirty="0"/>
              <a:t>Our effective labor rate exceeds the NADA benchmark by $8, demonstrating robust pricing power and potentially enhancing customer perception of value. This favorable variance indicates effective labor management and a well-structured pricing strategy.</a:t>
            </a:r>
          </a:p>
          <a:p>
            <a:endParaRPr lang="en-US" dirty="0"/>
          </a:p>
          <a:p>
            <a:r>
              <a:rPr lang="en-US" dirty="0"/>
              <a:t>Additionally, our labor costs are notably lower than the NADA benchmark by 5.39 percentage points, reflecting efficient labor cost management that positively contributes to our profitability.</a:t>
            </a:r>
          </a:p>
          <a:p>
            <a:r>
              <a:rPr lang="en-US" dirty="0"/>
              <a:t>Conversely, our percentage of competitive and maintenance jobs is 18 percentage points below the NADA benchmark, suggesting that we may be underutilizing opportunities for routine maintenance work, which is typically more predictable and can foster customer loyalty and consistent business.</a:t>
            </a:r>
          </a:p>
          <a:p>
            <a:endParaRPr lang="en-US" dirty="0"/>
          </a:p>
        </p:txBody>
      </p:sp>
      <p:sp>
        <p:nvSpPr>
          <p:cNvPr id="4" name="Content Placeholder 3">
            <a:extLst>
              <a:ext uri="{FF2B5EF4-FFF2-40B4-BE49-F238E27FC236}">
                <a16:creationId xmlns:a16="http://schemas.microsoft.com/office/drawing/2014/main" id="{1AE39D71-4E83-C02B-8B7B-5E1DCA8B4F06}"/>
              </a:ext>
            </a:extLst>
          </p:cNvPr>
          <p:cNvSpPr>
            <a:spLocks noGrp="1"/>
          </p:cNvSpPr>
          <p:nvPr>
            <p:ph sz="half" idx="2"/>
          </p:nvPr>
        </p:nvSpPr>
        <p:spPr/>
        <p:txBody>
          <a:bodyPr>
            <a:normAutofit fontScale="70000" lnSpcReduction="20000"/>
          </a:bodyPr>
          <a:lstStyle/>
          <a:p>
            <a:endParaRPr lang="en-US" dirty="0"/>
          </a:p>
          <a:p>
            <a:r>
              <a:rPr lang="en-US" dirty="0"/>
              <a:t>Moreover, our average hours per job surpass the NADA benchmark range by 0.27 hours, implying that we may be undertaking more comprehensive or complex repairs.</a:t>
            </a:r>
          </a:p>
          <a:p>
            <a:endParaRPr lang="en-US" dirty="0"/>
          </a:p>
          <a:p>
            <a:r>
              <a:rPr lang="en-US" dirty="0"/>
              <a:t>The higher percentage of repair jobs, which is 17 percentage points above the NADA benchmark, indicates a focus on more intricate and higher-margin work. However, this also raises concerns about a potential imbalance that could impact customer retention and service consistency.</a:t>
            </a:r>
          </a:p>
          <a:p>
            <a:endParaRPr lang="en-US" dirty="0"/>
          </a:p>
          <a:p>
            <a:r>
              <a:rPr lang="en-US" dirty="0"/>
              <a:t>Finally, a significantly higher percentage of single-line jobs—ranging from 34% to 39% above the benchmark—suggests that many repair orders involve only one service. This could indicate missed opportunities for additional sales and services during customer visits.</a:t>
            </a:r>
          </a:p>
          <a:p>
            <a:endParaRPr lang="en-US" dirty="0"/>
          </a:p>
        </p:txBody>
      </p:sp>
    </p:spTree>
    <p:extLst>
      <p:ext uri="{BB962C8B-B14F-4D97-AF65-F5344CB8AC3E}">
        <p14:creationId xmlns:p14="http://schemas.microsoft.com/office/powerpoint/2010/main" val="31322190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a:bodyPr>
          <a:lstStyle/>
          <a:p>
            <a:r>
              <a:rPr lang="en-US" dirty="0" err="1"/>
              <a:t>StrengthsOur</a:t>
            </a:r>
            <a:r>
              <a:rPr lang="en-US" dirty="0"/>
              <a:t> service department benefits from a prime location in the San Juan Metropolitan area, making it easily accessible to households in the top 10 highest income brackets across Puerto Rico.</a:t>
            </a:r>
          </a:p>
          <a:p>
            <a:r>
              <a:rPr lang="en-US" dirty="0"/>
              <a:t>Our facilities are spacious, with a large holding area that can comfortably store up to 150 vehicles, and over 30 fully equipped service bays. We are proud of our long-standing employees, many of whom have been with the organization for over 15 years, and our highly experienced staff of service advisors and technicians.</a:t>
            </a:r>
          </a:p>
          <a:p>
            <a:r>
              <a:rPr lang="en-US" dirty="0"/>
              <a:t>Additionally, we have two exceptional foremen with a combined experience of over 40 years, bringing invaluable expertise to the team.</a:t>
            </a:r>
          </a:p>
          <a:p>
            <a:r>
              <a:rPr lang="en-US" dirty="0"/>
              <a:t>Our large and loyal customer base continues to support our success, and we offer the most competitive pay plan for technicians in the entire Puerto Rico automotive industry, which strengthens our ability to attract and retain top talent.</a:t>
            </a:r>
          </a:p>
        </p:txBody>
      </p:sp>
    </p:spTree>
    <p:extLst>
      <p:ext uri="{BB962C8B-B14F-4D97-AF65-F5344CB8AC3E}">
        <p14:creationId xmlns:p14="http://schemas.microsoft.com/office/powerpoint/2010/main" val="3839221384"/>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199</TotalTime>
  <Words>2478</Words>
  <Application>Microsoft Office PowerPoint</Application>
  <PresentationFormat>Widescreen</PresentationFormat>
  <Paragraphs>156</Paragraphs>
  <Slides>17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Trebuchet MS</vt:lpstr>
      <vt:lpstr>Wingdings 3</vt:lpstr>
      <vt:lpstr>Facet</vt:lpstr>
      <vt:lpstr>SERVICE DEPARTMENT POST CLASS ASSIGNMENT </vt:lpstr>
      <vt:lpstr>   Marketing  </vt:lpstr>
      <vt:lpstr>  Analyze Cost of Labor   </vt:lpstr>
      <vt:lpstr> Changes in Expense Structure    </vt:lpstr>
      <vt:lpstr> Productivity   </vt:lpstr>
      <vt:lpstr> Facility   </vt:lpstr>
      <vt:lpstr>Repair order analysis</vt:lpstr>
      <vt:lpstr>Repair Order Analysis Continued </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Azzzy Cylon</cp:lastModifiedBy>
  <cp:revision>8</cp:revision>
  <dcterms:created xsi:type="dcterms:W3CDTF">2022-12-04T13:10:55Z</dcterms:created>
  <dcterms:modified xsi:type="dcterms:W3CDTF">2024-10-11T22:30:07Z</dcterms:modified>
</cp:coreProperties>
</file>