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1" d="100"/>
          <a:sy n="101" d="100"/>
        </p:scale>
        <p:origin x="1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RICHMOND FORD WEST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Have the service department open 7 days a week and run full staff the full time. </a:t>
            </a:r>
          </a:p>
          <a:p>
            <a:r>
              <a:rPr lang="en-US" dirty="0"/>
              <a:t>Start recruiting and training the next generation</a:t>
            </a:r>
          </a:p>
          <a:p>
            <a:r>
              <a:rPr lang="en-US" dirty="0"/>
              <a:t>Check your competition more frequently so you are in line with your market.</a:t>
            </a:r>
          </a:p>
          <a:p>
            <a:r>
              <a:rPr lang="en-US" dirty="0"/>
              <a:t>Provide a video with the work that needs to be done every single time.</a:t>
            </a:r>
          </a:p>
          <a:p>
            <a:r>
              <a:rPr lang="en-US" dirty="0"/>
              <a:t>Pick up and delivery</a:t>
            </a:r>
          </a:p>
          <a:p>
            <a:r>
              <a:rPr lang="en-US" dirty="0"/>
              <a:t>Mobile service</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38175"/>
            <a:ext cx="8596668" cy="1320800"/>
          </a:xfrm>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People not wanting to adapt with the change. </a:t>
            </a:r>
          </a:p>
          <a:p>
            <a:r>
              <a:rPr lang="en-US" dirty="0"/>
              <a:t>New generation not wanting to go into the labor work force. </a:t>
            </a:r>
          </a:p>
          <a:p>
            <a:r>
              <a:rPr lang="en-US" dirty="0"/>
              <a:t>Cost of tools that technicians need to buy. </a:t>
            </a:r>
          </a:p>
          <a:p>
            <a:r>
              <a:rPr lang="en-US" dirty="0"/>
              <a:t>The cost of training technicians</a:t>
            </a:r>
          </a:p>
          <a:p>
            <a:r>
              <a:rPr lang="en-US" dirty="0"/>
              <a:t>Independent shops being priced more aggressively and open longer hours.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net profits</a:t>
            </a:r>
          </a:p>
          <a:p>
            <a:r>
              <a:rPr lang="en-US" dirty="0"/>
              <a:t>Increase hours sold per RO</a:t>
            </a:r>
          </a:p>
          <a:p>
            <a:r>
              <a:rPr lang="en-US" dirty="0"/>
              <a:t>Improve customer experience</a:t>
            </a:r>
          </a:p>
          <a:p>
            <a:r>
              <a:rPr lang="en-US" dirty="0"/>
              <a:t>Increase customer retention</a:t>
            </a:r>
          </a:p>
          <a:p>
            <a:r>
              <a:rPr lang="en-US" dirty="0"/>
              <a:t>Increase employee retention</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Implementing a sales training for service advisors. </a:t>
            </a:r>
          </a:p>
          <a:p>
            <a:r>
              <a:rPr lang="en-US" dirty="0"/>
              <a:t>Make setting an appointment easier and more convenient for are clients.</a:t>
            </a:r>
          </a:p>
          <a:p>
            <a:r>
              <a:rPr lang="en-US" dirty="0"/>
              <a:t>Increase are pick up and delivery initiative</a:t>
            </a:r>
          </a:p>
          <a:p>
            <a:r>
              <a:rPr lang="en-US" dirty="0"/>
              <a:t>Increase are mobile service initiative. </a:t>
            </a:r>
          </a:p>
          <a:p>
            <a:r>
              <a:rPr lang="en-US" dirty="0"/>
              <a:t>Video MPI’s contest between technicians</a:t>
            </a:r>
          </a:p>
          <a:p>
            <a:r>
              <a:rPr lang="en-US" dirty="0"/>
              <a:t>Have multiple ways a customer can check out. (</a:t>
            </a:r>
            <a:r>
              <a:rPr lang="en-US" dirty="0" err="1"/>
              <a:t>venmo</a:t>
            </a:r>
            <a:r>
              <a:rPr lang="en-US" dirty="0"/>
              <a:t>, cash app or apple pay)</a:t>
            </a:r>
          </a:p>
          <a:p>
            <a:r>
              <a:rPr lang="en-US" dirty="0"/>
              <a:t>Have a lane manager that T.O’s all customers.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Keep up with are training every morning during a morning meeting. </a:t>
            </a:r>
          </a:p>
          <a:p>
            <a:r>
              <a:rPr lang="en-US" dirty="0"/>
              <a:t>Promote are top service advisor to lane manager so they can T.O every customer.</a:t>
            </a:r>
          </a:p>
          <a:p>
            <a:r>
              <a:rPr lang="en-US" dirty="0"/>
              <a:t>Host an event for are local school for kids to join the asset program. </a:t>
            </a:r>
          </a:p>
          <a:p>
            <a:r>
              <a:rPr lang="en-US" dirty="0"/>
              <a:t>Have a sales contest between the service advisors on who can sell the most work.</a:t>
            </a:r>
          </a:p>
          <a:p>
            <a:r>
              <a:rPr lang="en-US" dirty="0"/>
              <a:t>Have a hours per RO contest between the technicians. We will divide them into teams so they can hold each out accountable. </a:t>
            </a:r>
          </a:p>
          <a:p>
            <a:r>
              <a:rPr lang="en-US" dirty="0"/>
              <a:t>Performa a market analysis of the local competition so we can increase are completive work. </a:t>
            </a:r>
          </a:p>
          <a:p>
            <a:r>
              <a:rPr lang="en-US" dirty="0"/>
              <a:t>Create  a fun and happy work environment.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450020928"/>
              </p:ext>
            </p:extLst>
          </p:nvPr>
        </p:nvGraphicFramePr>
        <p:xfrm>
          <a:off x="752474" y="1818624"/>
          <a:ext cx="9057351" cy="5286152"/>
        </p:xfrm>
        <a:graphic>
          <a:graphicData uri="http://schemas.openxmlformats.org/drawingml/2006/table">
            <a:tbl>
              <a:tblPr firstRow="1" bandRow="1">
                <a:tableStyleId>{5C22544A-7EE6-4342-B048-85BDC9FD1C3A}</a:tableStyleId>
              </a:tblPr>
              <a:tblGrid>
                <a:gridCol w="3019117">
                  <a:extLst>
                    <a:ext uri="{9D8B030D-6E8A-4147-A177-3AD203B41FA5}">
                      <a16:colId xmlns:a16="http://schemas.microsoft.com/office/drawing/2014/main" val="2235853955"/>
                    </a:ext>
                  </a:extLst>
                </a:gridCol>
                <a:gridCol w="3019117">
                  <a:extLst>
                    <a:ext uri="{9D8B030D-6E8A-4147-A177-3AD203B41FA5}">
                      <a16:colId xmlns:a16="http://schemas.microsoft.com/office/drawing/2014/main" val="4174400132"/>
                    </a:ext>
                  </a:extLst>
                </a:gridCol>
                <a:gridCol w="3019117">
                  <a:extLst>
                    <a:ext uri="{9D8B030D-6E8A-4147-A177-3AD203B41FA5}">
                      <a16:colId xmlns:a16="http://schemas.microsoft.com/office/drawing/2014/main" val="1146395385"/>
                    </a:ext>
                  </a:extLst>
                </a:gridCol>
              </a:tblGrid>
              <a:tr h="59072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21438">
                <a:tc>
                  <a:txBody>
                    <a:bodyPr/>
                    <a:lstStyle/>
                    <a:p>
                      <a:r>
                        <a:rPr lang="en-US" dirty="0"/>
                        <a:t>Increase service hours</a:t>
                      </a:r>
                    </a:p>
                  </a:txBody>
                  <a:tcPr/>
                </a:tc>
                <a:tc>
                  <a:txBody>
                    <a:bodyPr/>
                    <a:lstStyle/>
                    <a:p>
                      <a:r>
                        <a:rPr lang="en-US" dirty="0"/>
                        <a:t>GM/ Service Manager</a:t>
                      </a:r>
                    </a:p>
                  </a:txBody>
                  <a:tcPr/>
                </a:tc>
                <a:tc>
                  <a:txBody>
                    <a:bodyPr/>
                    <a:lstStyle/>
                    <a:p>
                      <a:r>
                        <a:rPr lang="en-US" dirty="0"/>
                        <a:t>9/1/2024</a:t>
                      </a:r>
                    </a:p>
                  </a:txBody>
                  <a:tcPr/>
                </a:tc>
                <a:extLst>
                  <a:ext uri="{0D108BD9-81ED-4DB2-BD59-A6C34878D82A}">
                    <a16:rowId xmlns:a16="http://schemas.microsoft.com/office/drawing/2014/main" val="2400365483"/>
                  </a:ext>
                </a:extLst>
              </a:tr>
              <a:tr h="521438">
                <a:tc>
                  <a:txBody>
                    <a:bodyPr/>
                    <a:lstStyle/>
                    <a:p>
                      <a:r>
                        <a:rPr lang="en-US" dirty="0"/>
                        <a:t>Lane Manager</a:t>
                      </a:r>
                    </a:p>
                  </a:txBody>
                  <a:tcPr/>
                </a:tc>
                <a:tc>
                  <a:txBody>
                    <a:bodyPr/>
                    <a:lstStyle/>
                    <a:p>
                      <a:r>
                        <a:rPr lang="en-US" dirty="0"/>
                        <a:t>Service Manager</a:t>
                      </a:r>
                    </a:p>
                  </a:txBody>
                  <a:tcPr/>
                </a:tc>
                <a:tc>
                  <a:txBody>
                    <a:bodyPr/>
                    <a:lstStyle/>
                    <a:p>
                      <a:r>
                        <a:rPr lang="en-US" dirty="0"/>
                        <a:t>7/1/2024</a:t>
                      </a:r>
                    </a:p>
                  </a:txBody>
                  <a:tcPr/>
                </a:tc>
                <a:extLst>
                  <a:ext uri="{0D108BD9-81ED-4DB2-BD59-A6C34878D82A}">
                    <a16:rowId xmlns:a16="http://schemas.microsoft.com/office/drawing/2014/main" val="107845787"/>
                  </a:ext>
                </a:extLst>
              </a:tr>
              <a:tr h="521438">
                <a:tc>
                  <a:txBody>
                    <a:bodyPr/>
                    <a:lstStyle/>
                    <a:p>
                      <a:r>
                        <a:rPr lang="en-US" dirty="0"/>
                        <a:t>Morning sales training</a:t>
                      </a:r>
                    </a:p>
                  </a:txBody>
                  <a:tcPr/>
                </a:tc>
                <a:tc>
                  <a:txBody>
                    <a:bodyPr/>
                    <a:lstStyle/>
                    <a:p>
                      <a:r>
                        <a:rPr lang="en-US" dirty="0"/>
                        <a:t>Lane manager </a:t>
                      </a:r>
                    </a:p>
                  </a:txBody>
                  <a:tcPr/>
                </a:tc>
                <a:tc>
                  <a:txBody>
                    <a:bodyPr/>
                    <a:lstStyle/>
                    <a:p>
                      <a:r>
                        <a:rPr lang="en-US" dirty="0"/>
                        <a:t>8/1/2024</a:t>
                      </a:r>
                    </a:p>
                  </a:txBody>
                  <a:tcPr/>
                </a:tc>
                <a:extLst>
                  <a:ext uri="{0D108BD9-81ED-4DB2-BD59-A6C34878D82A}">
                    <a16:rowId xmlns:a16="http://schemas.microsoft.com/office/drawing/2014/main" val="1530126605"/>
                  </a:ext>
                </a:extLst>
              </a:tr>
              <a:tr h="590725">
                <a:tc>
                  <a:txBody>
                    <a:bodyPr/>
                    <a:lstStyle/>
                    <a:p>
                      <a:r>
                        <a:rPr lang="en-US" dirty="0"/>
                        <a:t>Mandatory video MPI’s</a:t>
                      </a:r>
                    </a:p>
                  </a:txBody>
                  <a:tcPr/>
                </a:tc>
                <a:tc>
                  <a:txBody>
                    <a:bodyPr/>
                    <a:lstStyle/>
                    <a:p>
                      <a:r>
                        <a:rPr lang="en-US" dirty="0"/>
                        <a:t>Service manager/lane manger</a:t>
                      </a:r>
                    </a:p>
                  </a:txBody>
                  <a:tcPr/>
                </a:tc>
                <a:tc>
                  <a:txBody>
                    <a:bodyPr/>
                    <a:lstStyle/>
                    <a:p>
                      <a:r>
                        <a:rPr lang="en-US" dirty="0"/>
                        <a:t>8/1/2024</a:t>
                      </a:r>
                    </a:p>
                  </a:txBody>
                  <a:tcPr/>
                </a:tc>
                <a:extLst>
                  <a:ext uri="{0D108BD9-81ED-4DB2-BD59-A6C34878D82A}">
                    <a16:rowId xmlns:a16="http://schemas.microsoft.com/office/drawing/2014/main" val="1950345431"/>
                  </a:ext>
                </a:extLst>
              </a:tr>
              <a:tr h="590725">
                <a:tc>
                  <a:txBody>
                    <a:bodyPr/>
                    <a:lstStyle/>
                    <a:p>
                      <a:r>
                        <a:rPr lang="en-US" dirty="0"/>
                        <a:t>Increase pick up and delivery</a:t>
                      </a:r>
                    </a:p>
                  </a:txBody>
                  <a:tcPr/>
                </a:tc>
                <a:tc>
                  <a:txBody>
                    <a:bodyPr/>
                    <a:lstStyle/>
                    <a:p>
                      <a:r>
                        <a:rPr lang="en-US" dirty="0"/>
                        <a:t>BDC/ service manager</a:t>
                      </a:r>
                    </a:p>
                  </a:txBody>
                  <a:tcPr/>
                </a:tc>
                <a:tc>
                  <a:txBody>
                    <a:bodyPr/>
                    <a:lstStyle/>
                    <a:p>
                      <a:r>
                        <a:rPr lang="en-US" dirty="0"/>
                        <a:t>8/1/024</a:t>
                      </a:r>
                    </a:p>
                  </a:txBody>
                  <a:tcPr/>
                </a:tc>
                <a:extLst>
                  <a:ext uri="{0D108BD9-81ED-4DB2-BD59-A6C34878D82A}">
                    <a16:rowId xmlns:a16="http://schemas.microsoft.com/office/drawing/2014/main" val="1960891333"/>
                  </a:ext>
                </a:extLst>
              </a:tr>
              <a:tr h="590725">
                <a:tc>
                  <a:txBody>
                    <a:bodyPr/>
                    <a:lstStyle/>
                    <a:p>
                      <a:r>
                        <a:rPr lang="en-US" dirty="0"/>
                        <a:t>Increase are mobile service</a:t>
                      </a:r>
                    </a:p>
                  </a:txBody>
                  <a:tcPr/>
                </a:tc>
                <a:tc>
                  <a:txBody>
                    <a:bodyPr/>
                    <a:lstStyle/>
                    <a:p>
                      <a:r>
                        <a:rPr lang="en-US" dirty="0"/>
                        <a:t>Mobile tech/ service manager</a:t>
                      </a:r>
                    </a:p>
                  </a:txBody>
                  <a:tcPr/>
                </a:tc>
                <a:tc>
                  <a:txBody>
                    <a:bodyPr/>
                    <a:lstStyle/>
                    <a:p>
                      <a:r>
                        <a:rPr lang="en-US" dirty="0"/>
                        <a:t>8/1/2024</a:t>
                      </a:r>
                    </a:p>
                  </a:txBody>
                  <a:tcPr/>
                </a:tc>
                <a:extLst>
                  <a:ext uri="{0D108BD9-81ED-4DB2-BD59-A6C34878D82A}">
                    <a16:rowId xmlns:a16="http://schemas.microsoft.com/office/drawing/2014/main" val="4137224325"/>
                  </a:ext>
                </a:extLst>
              </a:tr>
              <a:tr h="590725">
                <a:tc>
                  <a:txBody>
                    <a:bodyPr/>
                    <a:lstStyle/>
                    <a:p>
                      <a:r>
                        <a:rPr lang="en-US" dirty="0"/>
                        <a:t>Tech and advisor competition</a:t>
                      </a:r>
                    </a:p>
                  </a:txBody>
                  <a:tcPr/>
                </a:tc>
                <a:tc>
                  <a:txBody>
                    <a:bodyPr/>
                    <a:lstStyle/>
                    <a:p>
                      <a:r>
                        <a:rPr lang="en-US" dirty="0"/>
                        <a:t>Service manager</a:t>
                      </a:r>
                    </a:p>
                  </a:txBody>
                  <a:tcPr/>
                </a:tc>
                <a:tc>
                  <a:txBody>
                    <a:bodyPr/>
                    <a:lstStyle/>
                    <a:p>
                      <a:r>
                        <a:rPr lang="en-US" dirty="0"/>
                        <a:t>7/1/2024</a:t>
                      </a:r>
                    </a:p>
                  </a:txBody>
                  <a:tcPr/>
                </a:tc>
                <a:extLst>
                  <a:ext uri="{0D108BD9-81ED-4DB2-BD59-A6C34878D82A}">
                    <a16:rowId xmlns:a16="http://schemas.microsoft.com/office/drawing/2014/main" val="2642230709"/>
                  </a:ext>
                </a:extLst>
              </a:tr>
              <a:tr h="521438">
                <a:tc>
                  <a:txBody>
                    <a:bodyPr/>
                    <a:lstStyle/>
                    <a:p>
                      <a:r>
                        <a:rPr lang="en-US" dirty="0"/>
                        <a:t>Multiple ways to check out</a:t>
                      </a:r>
                    </a:p>
                  </a:txBody>
                  <a:tcPr/>
                </a:tc>
                <a:tc>
                  <a:txBody>
                    <a:bodyPr/>
                    <a:lstStyle/>
                    <a:p>
                      <a:r>
                        <a:rPr lang="en-US" dirty="0"/>
                        <a:t>IT and GM</a:t>
                      </a:r>
                    </a:p>
                  </a:txBody>
                  <a:tcPr/>
                </a:tc>
                <a:tc>
                  <a:txBody>
                    <a:bodyPr/>
                    <a:lstStyle/>
                    <a:p>
                      <a:r>
                        <a:rPr lang="en-US" dirty="0"/>
                        <a:t>12/1/2024</a:t>
                      </a:r>
                    </a:p>
                  </a:txBody>
                  <a:tcPr/>
                </a:tc>
                <a:extLst>
                  <a:ext uri="{0D108BD9-81ED-4DB2-BD59-A6C34878D82A}">
                    <a16:rowId xmlns:a16="http://schemas.microsoft.com/office/drawing/2014/main" val="239144577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Overall are service department has plenty of opportunity to perform at a higher level. Everyone is working independently when we should be working together to reach a common goal. If we are all going the same direction, we will increase are technician proficiency and facility utilization. By doing so we will increase are net profits and CSI. </a:t>
            </a:r>
          </a:p>
          <a:p>
            <a:r>
              <a:rPr lang="en-US" dirty="0"/>
              <a:t>This will take some time and a group effort to have everyone buy into the objective. However, once the team sees the success, I believe we will have everyone following. We have already had are veteran technicians start taking video MPI’s because they saw the success are younger guys had. The same thing happened when are newest service advisor started showing their customers video MPI’s. They suddenly increased the amount of work they were selling. This will have a domino affect with the team and have everyone start using it more. </a:t>
            </a:r>
          </a:p>
          <a:p>
            <a:endParaRPr lang="en-US" dirty="0"/>
          </a:p>
          <a:p>
            <a:r>
              <a:rPr lang="en-US" dirty="0"/>
              <a:t>We will create a process where everyone is doing the same so we can have a consistent process with every customer. We will create a process for training are service advisors so they are more knowledgeable about the actual work being performed.  This will not only increase are labor sales but increase are CSI score.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we currently advertise on tv, social media and mailers </a:t>
            </a:r>
          </a:p>
          <a:p>
            <a:r>
              <a:rPr lang="en-US" sz="1800" b="0" i="0" u="none" strike="noStrike" baseline="0" dirty="0">
                <a:solidFill>
                  <a:schemeClr val="tx1"/>
                </a:solidFill>
                <a:latin typeface="Calibri" panose="020F0502020204030204" pitchFamily="34" charset="0"/>
              </a:rPr>
              <a:t>Goals for improvement : We plan on marketing are pick up and delivery and mobile service initiative. </a:t>
            </a:r>
          </a:p>
          <a:p>
            <a:r>
              <a:rPr lang="en-US" sz="1800" b="0" i="0" u="none" strike="noStrike" baseline="0" dirty="0">
                <a:solidFill>
                  <a:schemeClr val="tx1"/>
                </a:solidFill>
                <a:latin typeface="Calibri" panose="020F0502020204030204" pitchFamily="34" charset="0"/>
              </a:rPr>
              <a:t>Plans to achieve your goals: We have hired two techs to run two individual vans for mobile service.  </a:t>
            </a:r>
          </a:p>
          <a:p>
            <a:r>
              <a:rPr lang="en-US" sz="1800" b="0" i="0" u="none" strike="noStrike" baseline="0" dirty="0">
                <a:solidFill>
                  <a:schemeClr val="tx1"/>
                </a:solidFill>
                <a:latin typeface="Calibri" panose="020F0502020204030204" pitchFamily="34" charset="0"/>
              </a:rPr>
              <a:t>Plans to evaluate your changes: We track how many are mobile service and pick up and deliveries we do.  </a:t>
            </a:r>
          </a:p>
          <a:p>
            <a:endParaRPr lang="en-US" dirty="0"/>
          </a:p>
        </p:txBody>
      </p:sp>
      <p:pic>
        <p:nvPicPr>
          <p:cNvPr id="5" name="Picture 4">
            <a:extLst>
              <a:ext uri="{FF2B5EF4-FFF2-40B4-BE49-F238E27FC236}">
                <a16:creationId xmlns:a16="http://schemas.microsoft.com/office/drawing/2014/main" id="{E5955634-D22E-9857-898C-E2D0F250D515}"/>
              </a:ext>
            </a:extLst>
          </p:cNvPr>
          <p:cNvPicPr>
            <a:picLocks noChangeAspect="1"/>
          </p:cNvPicPr>
          <p:nvPr/>
        </p:nvPicPr>
        <p:blipFill>
          <a:blip r:embed="rId2"/>
          <a:stretch>
            <a:fillRect/>
          </a:stretch>
        </p:blipFill>
        <p:spPr>
          <a:xfrm>
            <a:off x="6851650" y="417514"/>
            <a:ext cx="4457700" cy="1743075"/>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Are technicians get paid by a flat rate based on how many hours they can turn for each job. They can complete a job in a shorter time than they get paid for. According to the chart on the right that majority of are work comes from customer pay and warranty. Are gross as a percentage of sales is pretty much the same in all categories. </a:t>
            </a:r>
          </a:p>
        </p:txBody>
      </p:sp>
      <p:pic>
        <p:nvPicPr>
          <p:cNvPr id="5" name="Picture 4">
            <a:extLst>
              <a:ext uri="{FF2B5EF4-FFF2-40B4-BE49-F238E27FC236}">
                <a16:creationId xmlns:a16="http://schemas.microsoft.com/office/drawing/2014/main" id="{A2041885-05C8-EE8B-10B2-42A2729C0A4F}"/>
              </a:ext>
            </a:extLst>
          </p:cNvPr>
          <p:cNvPicPr>
            <a:picLocks noChangeAspect="1"/>
          </p:cNvPicPr>
          <p:nvPr/>
        </p:nvPicPr>
        <p:blipFill>
          <a:blip r:embed="rId2"/>
          <a:stretch>
            <a:fillRect/>
          </a:stretch>
        </p:blipFill>
        <p:spPr>
          <a:xfrm>
            <a:off x="5088380" y="2139420"/>
            <a:ext cx="5378144" cy="254872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The chart is based off of the month of April. You can see we made $28,238, however if we reduced our fixed expense, we would be able to increase are net profit. We need to look at are pay structure and what work each tech is getting. We need to focus on making sure the right work is being distributed out to the right tech. Also making sure we are increasing are shop proficiency would increase are bottom line. </a:t>
            </a:r>
          </a:p>
        </p:txBody>
      </p:sp>
      <p:pic>
        <p:nvPicPr>
          <p:cNvPr id="8" name="Content Placeholder 7">
            <a:extLst>
              <a:ext uri="{FF2B5EF4-FFF2-40B4-BE49-F238E27FC236}">
                <a16:creationId xmlns:a16="http://schemas.microsoft.com/office/drawing/2014/main" id="{EECF622B-5DA2-BAFA-2E69-3E9C49EDF0AC}"/>
              </a:ext>
            </a:extLst>
          </p:cNvPr>
          <p:cNvPicPr>
            <a:picLocks noGrp="1" noChangeAspect="1"/>
          </p:cNvPicPr>
          <p:nvPr>
            <p:ph sz="half" idx="2"/>
          </p:nvPr>
        </p:nvPicPr>
        <p:blipFill>
          <a:blip r:embed="rId2"/>
          <a:stretch>
            <a:fillRect/>
          </a:stretch>
        </p:blipFill>
        <p:spPr>
          <a:xfrm>
            <a:off x="7166116" y="2006580"/>
            <a:ext cx="4111625" cy="3426354"/>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marL="0" indent="0" algn="l">
              <a:buNone/>
            </a:pPr>
            <a:r>
              <a:rPr lang="en-US" sz="1800" b="0" i="0" u="none" strike="noStrike" baseline="0" dirty="0">
                <a:solidFill>
                  <a:srgbClr val="000000"/>
                </a:solidFill>
                <a:latin typeface="Calibri" panose="020F0502020204030204" pitchFamily="34" charset="0"/>
              </a:rPr>
              <a:t>Currently we aren’t incentivizing our techs with </a:t>
            </a:r>
            <a:r>
              <a:rPr lang="en-US" dirty="0">
                <a:solidFill>
                  <a:srgbClr val="000000"/>
                </a:solidFill>
                <a:latin typeface="Calibri" panose="020F0502020204030204" pitchFamily="34" charset="0"/>
              </a:rPr>
              <a:t>any competitions. However, we are planning on splitting the shop in to two different teams and whoever can produce the most hours wins. If we can increase are tech proficiency by 15% we can add an $100,000 in labor sales. Also we are planning on adding more bays and more techs to increase productivity. We are in the process of extending the hours of the service department to be open the same as are sales department. This should be done by the end of the year. </a:t>
            </a:r>
            <a:endParaRPr lang="en-US" sz="1800" b="0" i="0" u="none" strike="noStrike" baseline="0" dirty="0">
              <a:solidFill>
                <a:srgbClr val="000000"/>
              </a:solidFill>
              <a:latin typeface="Calibri" panose="020F0502020204030204" pitchFamily="34" charset="0"/>
            </a:endParaRPr>
          </a:p>
        </p:txBody>
      </p:sp>
      <p:pic>
        <p:nvPicPr>
          <p:cNvPr id="12" name="Content Placeholder 11">
            <a:extLst>
              <a:ext uri="{FF2B5EF4-FFF2-40B4-BE49-F238E27FC236}">
                <a16:creationId xmlns:a16="http://schemas.microsoft.com/office/drawing/2014/main" id="{CE1B0BF2-A580-71C8-D22D-F8C741835E84}"/>
              </a:ext>
            </a:extLst>
          </p:cNvPr>
          <p:cNvPicPr>
            <a:picLocks noGrp="1" noChangeAspect="1"/>
          </p:cNvPicPr>
          <p:nvPr>
            <p:ph sz="half" idx="2"/>
          </p:nvPr>
        </p:nvPicPr>
        <p:blipFill>
          <a:blip r:embed="rId2"/>
          <a:stretch>
            <a:fillRect/>
          </a:stretch>
        </p:blipFill>
        <p:spPr>
          <a:xfrm>
            <a:off x="5089524" y="761688"/>
            <a:ext cx="6425141" cy="4952328"/>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Currently are facility utilization is at 50%. We have so much opportunity to increase that by minor tweaks. If we increased are staff to have someone in a stall at all times of the day. As well as have a full shop on Saturday. We currently run light staff on Saturday and if we had a full staff we would be able increase are labor sales. We are also going to split are shop into two different teams with a cash prize at the end. This will help are technicians keep one another accountable. Also we are providing are service advisors with sales training so they can effectively overcome objections. We are also having are service manager T.O every customer that denies work. </a:t>
            </a:r>
          </a:p>
        </p:txBody>
      </p:sp>
      <p:pic>
        <p:nvPicPr>
          <p:cNvPr id="8" name="Content Placeholder 7">
            <a:extLst>
              <a:ext uri="{FF2B5EF4-FFF2-40B4-BE49-F238E27FC236}">
                <a16:creationId xmlns:a16="http://schemas.microsoft.com/office/drawing/2014/main" id="{C74299C5-1402-7018-3C74-8C551E38C987}"/>
              </a:ext>
            </a:extLst>
          </p:cNvPr>
          <p:cNvPicPr>
            <a:picLocks noGrp="1" noChangeAspect="1"/>
          </p:cNvPicPr>
          <p:nvPr>
            <p:ph sz="half" idx="2"/>
          </p:nvPr>
        </p:nvPicPr>
        <p:blipFill>
          <a:blip r:embed="rId2"/>
          <a:stretch>
            <a:fillRect/>
          </a:stretch>
        </p:blipFill>
        <p:spPr>
          <a:xfrm>
            <a:off x="7690337" y="1813449"/>
            <a:ext cx="3167330" cy="3941302"/>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55452"/>
            <a:ext cx="4184035" cy="3880772"/>
          </a:xfrm>
        </p:spPr>
        <p:txBody>
          <a:bodyPr>
            <a:normAutofit fontScale="62500" lnSpcReduction="20000"/>
          </a:bodyPr>
          <a:lstStyle/>
          <a:p>
            <a:r>
              <a:rPr lang="en-US" dirty="0"/>
              <a:t>After reviewing my Repair orders with my service manager, I asked him why none of the repair orders have customer information on them. He said they recently took off all customer information besides name and vehicle information to protect the customer information from it getting in the wrong hands. Every Repair order that customers get have a multi-point inspection and list if a customer has declined or approved the work. We talked about how are completive work is low compared to everything else. At first, he did not see that as a bad thing. After a deep conversation about the opportunity, we are missing with the customers we are missing in the competitive segment he finally agreed that that is something we are going to look into it moving forward. Are work mix is primarily repair which is not bad because that’s were we make the most money. However, we are losing customers to are competitors when it comes to their maintenance.  Ultimately my service manager and I both agree that we have so much opportunity with are service advisors. We just implicated are process with having are technicians create videos of the work that needs to be done. That is helping are service advisors show are customers the work that is being done. Ultimately, it's been a hit because the it helps the service advisor sells the work. </a:t>
            </a:r>
          </a:p>
        </p:txBody>
      </p:sp>
      <p:pic>
        <p:nvPicPr>
          <p:cNvPr id="10" name="Content Placeholder 9">
            <a:extLst>
              <a:ext uri="{FF2B5EF4-FFF2-40B4-BE49-F238E27FC236}">
                <a16:creationId xmlns:a16="http://schemas.microsoft.com/office/drawing/2014/main" id="{F4B6AE82-99B9-9F2A-CDD5-E7404B17FF40}"/>
              </a:ext>
            </a:extLst>
          </p:cNvPr>
          <p:cNvPicPr>
            <a:picLocks noGrp="1" noChangeAspect="1"/>
          </p:cNvPicPr>
          <p:nvPr>
            <p:ph sz="half" idx="2"/>
          </p:nvPr>
        </p:nvPicPr>
        <p:blipFill>
          <a:blip r:embed="rId2"/>
          <a:stretch>
            <a:fillRect/>
          </a:stretch>
        </p:blipFill>
        <p:spPr>
          <a:xfrm>
            <a:off x="6226139" y="1451036"/>
            <a:ext cx="5405955" cy="464425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Technicians longevity</a:t>
            </a:r>
          </a:p>
          <a:p>
            <a:r>
              <a:rPr lang="en-US" dirty="0"/>
              <a:t>Asset program</a:t>
            </a:r>
          </a:p>
          <a:p>
            <a:r>
              <a:rPr lang="en-US" dirty="0"/>
              <a:t>Certified technicians</a:t>
            </a:r>
          </a:p>
          <a:p>
            <a:r>
              <a:rPr lang="en-US" dirty="0"/>
              <a:t>CSI</a:t>
            </a:r>
          </a:p>
          <a:p>
            <a:r>
              <a:rPr lang="en-US" dirty="0"/>
              <a:t>Service advisor training</a:t>
            </a:r>
          </a:p>
          <a:p>
            <a:r>
              <a:rPr lang="en-US" dirty="0"/>
              <a:t>Video walk arounds</a:t>
            </a:r>
          </a:p>
          <a:p>
            <a:r>
              <a:rPr lang="en-US" dirty="0"/>
              <a:t>BDC setting appointments</a:t>
            </a:r>
          </a:p>
          <a:p>
            <a:r>
              <a:rPr lang="en-US" dirty="0"/>
              <a:t>Marketing</a:t>
            </a:r>
          </a:p>
          <a:p>
            <a:r>
              <a:rPr lang="en-US" dirty="0"/>
              <a:t>OEM parts and mechanic certification</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Technicians and service advisors not wanting to change.</a:t>
            </a:r>
          </a:p>
          <a:p>
            <a:r>
              <a:rPr lang="en-US" dirty="0"/>
              <a:t>Communication between parts and service</a:t>
            </a:r>
          </a:p>
          <a:p>
            <a:r>
              <a:rPr lang="en-US" dirty="0"/>
              <a:t>Shop hours</a:t>
            </a:r>
          </a:p>
          <a:p>
            <a:r>
              <a:rPr lang="en-US" dirty="0"/>
              <a:t>Hiring new techs</a:t>
            </a:r>
          </a:p>
          <a:p>
            <a:r>
              <a:rPr lang="en-US" dirty="0"/>
              <a:t>Online appointment setting</a:t>
            </a:r>
          </a:p>
          <a:p>
            <a:r>
              <a:rPr lang="en-US" dirty="0"/>
              <a:t>Communication between service advisor and clients</a:t>
            </a:r>
          </a:p>
          <a:p>
            <a:r>
              <a:rPr lang="en-US" dirty="0"/>
              <a:t>Service advisors knowledge on work being sold</a:t>
            </a: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216</TotalTime>
  <Words>1424</Words>
  <Application>Microsoft Office PowerPoint</Application>
  <PresentationFormat>Widescreen</PresentationFormat>
  <Paragraphs>113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RICHMOND FORD WEST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Kevin Chilin</cp:lastModifiedBy>
  <cp:revision>8</cp:revision>
  <dcterms:created xsi:type="dcterms:W3CDTF">2022-12-04T13:10:55Z</dcterms:created>
  <dcterms:modified xsi:type="dcterms:W3CDTF">2024-06-14T00:57:07Z</dcterms:modified>
</cp:coreProperties>
</file>