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38763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3833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7989844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204376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9027363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110619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37778152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50724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20225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97470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6/6/2024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24270106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515459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4775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023759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6/6/2024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6760991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786517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6/6/2024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52011586"/>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tx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Pohanka Volkswagen of Salisbury</a:t>
            </a:r>
          </a:p>
          <a:p>
            <a:pPr algn="ctr"/>
            <a:r>
              <a:rPr lang="en-US" sz="3200" dirty="0"/>
              <a:t>Cassie Ullrich</a:t>
            </a:r>
          </a:p>
          <a:p>
            <a:pPr algn="ctr"/>
            <a:r>
              <a:rPr lang="en-US" sz="3200" dirty="0"/>
              <a:t>May 2024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Market for customers outside of our direct market, next Volkswagen dealership is an hour and a half away</a:t>
            </a:r>
          </a:p>
          <a:p>
            <a:r>
              <a:rPr lang="en-US" dirty="0"/>
              <a:t>Market to people vacationing in Ocean city that might need to stop and get their vehicle serviced while visiting</a:t>
            </a:r>
          </a:p>
          <a:p>
            <a:r>
              <a:rPr lang="en-US" dirty="0"/>
              <a:t>Turn customers over to sales when given a chance to increase customer base/keep loyal customers with the brand</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There is an independent shop that works on European/import vehicles 10 mins away</a:t>
            </a:r>
          </a:p>
          <a:p>
            <a:r>
              <a:rPr lang="en-US" dirty="0"/>
              <a:t>Our same Pohanka stores on the same strip as us advertise lower prices for same work to be done</a:t>
            </a:r>
          </a:p>
          <a:p>
            <a:r>
              <a:rPr lang="en-US" dirty="0"/>
              <a:t>After the first three maintenances given by Volkswagen, customers leaving to get it done cheaper somewhere else</a:t>
            </a:r>
          </a:p>
          <a:p>
            <a:r>
              <a:rPr lang="en-US" dirty="0"/>
              <a:t>Sales not obtaining the same amount of trades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Make sure we have technicians here every bay, every day, every hour</a:t>
            </a:r>
          </a:p>
          <a:p>
            <a:r>
              <a:rPr lang="en-US" dirty="0"/>
              <a:t>Have express service</a:t>
            </a:r>
          </a:p>
          <a:p>
            <a:r>
              <a:rPr lang="en-US" dirty="0"/>
              <a:t>95% goal for video MPI</a:t>
            </a:r>
          </a:p>
          <a:p>
            <a:r>
              <a:rPr lang="en-US" dirty="0"/>
              <a:t>Decrease the amount of 1 item RO’s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Implement a 4 ten hour shift for technician coverage</a:t>
            </a:r>
          </a:p>
          <a:p>
            <a:r>
              <a:rPr lang="en-US" dirty="0"/>
              <a:t>Identify training students that are strong C/B techs and combine them into an express team</a:t>
            </a:r>
          </a:p>
          <a:p>
            <a:r>
              <a:rPr lang="en-US" dirty="0"/>
              <a:t>Monitor with the Service Manager and hold technicians accountable for creating quality video MPI	</a:t>
            </a:r>
          </a:p>
          <a:p>
            <a:pPr lvl="1"/>
            <a:r>
              <a:rPr lang="en-US" dirty="0"/>
              <a:t>Do daily reviews with the manager on each technician</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Service Manager meetings with Advisors weekly</a:t>
            </a:r>
          </a:p>
          <a:p>
            <a:r>
              <a:rPr lang="en-US" dirty="0"/>
              <a:t>Create pay plans based off of productivity</a:t>
            </a:r>
          </a:p>
          <a:p>
            <a:r>
              <a:rPr lang="en-US" dirty="0"/>
              <a:t>Review content of video MPI’s</a:t>
            </a:r>
          </a:p>
          <a:p>
            <a:r>
              <a:rPr lang="en-US" dirty="0"/>
              <a:t>Hold Service Manager accountable for ASR’s</a:t>
            </a:r>
          </a:p>
          <a:p>
            <a:r>
              <a:rPr lang="en-US" dirty="0"/>
              <a:t>Make sure customers are signed up for our new Pohanka Promise app so we can send them service reminders/any coupons or specials we are running</a:t>
            </a:r>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270000"/>
            <a:ext cx="8596668" cy="3880773"/>
          </a:xfrm>
        </p:spPr>
        <p:txBody>
          <a:bodyPr/>
          <a:lstStyle/>
          <a:p>
            <a:pPr marL="0" indent="0">
              <a:buNone/>
            </a:pPr>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095468348"/>
              </p:ext>
            </p:extLst>
          </p:nvPr>
        </p:nvGraphicFramePr>
        <p:xfrm>
          <a:off x="677334" y="1270000"/>
          <a:ext cx="9132492" cy="5120640"/>
        </p:xfrm>
        <a:graphic>
          <a:graphicData uri="http://schemas.openxmlformats.org/drawingml/2006/table">
            <a:tbl>
              <a:tblPr firstRow="1" bandRow="1">
                <a:tableStyleId>{5C22544A-7EE6-4342-B048-85BDC9FD1C3A}</a:tableStyleId>
              </a:tblPr>
              <a:tblGrid>
                <a:gridCol w="3861110">
                  <a:extLst>
                    <a:ext uri="{9D8B030D-6E8A-4147-A177-3AD203B41FA5}">
                      <a16:colId xmlns:a16="http://schemas.microsoft.com/office/drawing/2014/main" val="2235853955"/>
                    </a:ext>
                  </a:extLst>
                </a:gridCol>
                <a:gridCol w="3716323">
                  <a:extLst>
                    <a:ext uri="{9D8B030D-6E8A-4147-A177-3AD203B41FA5}">
                      <a16:colId xmlns:a16="http://schemas.microsoft.com/office/drawing/2014/main" val="4174400132"/>
                    </a:ext>
                  </a:extLst>
                </a:gridCol>
                <a:gridCol w="1555059">
                  <a:extLst>
                    <a:ext uri="{9D8B030D-6E8A-4147-A177-3AD203B41FA5}">
                      <a16:colId xmlns:a16="http://schemas.microsoft.com/office/drawing/2014/main" val="1146395385"/>
                    </a:ext>
                  </a:extLst>
                </a:gridCol>
              </a:tblGrid>
              <a:tr h="436346">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623352">
                <a:tc>
                  <a:txBody>
                    <a:bodyPr/>
                    <a:lstStyle/>
                    <a:p>
                      <a:r>
                        <a:rPr lang="en-US" dirty="0"/>
                        <a:t>Create new performance based pay plans for advisors</a:t>
                      </a:r>
                    </a:p>
                  </a:txBody>
                  <a:tcPr/>
                </a:tc>
                <a:tc>
                  <a:txBody>
                    <a:bodyPr/>
                    <a:lstStyle/>
                    <a:p>
                      <a:r>
                        <a:rPr lang="en-US" dirty="0"/>
                        <a:t>Service Manager, Service Director, and General Manger</a:t>
                      </a:r>
                    </a:p>
                  </a:txBody>
                  <a:tcPr/>
                </a:tc>
                <a:tc>
                  <a:txBody>
                    <a:bodyPr/>
                    <a:lstStyle/>
                    <a:p>
                      <a:r>
                        <a:rPr lang="en-US" dirty="0"/>
                        <a:t>07/01/2024</a:t>
                      </a:r>
                    </a:p>
                  </a:txBody>
                  <a:tcPr/>
                </a:tc>
                <a:extLst>
                  <a:ext uri="{0D108BD9-81ED-4DB2-BD59-A6C34878D82A}">
                    <a16:rowId xmlns:a16="http://schemas.microsoft.com/office/drawing/2014/main" val="2400365483"/>
                  </a:ext>
                </a:extLst>
              </a:tr>
              <a:tr h="436346">
                <a:tc>
                  <a:txBody>
                    <a:bodyPr/>
                    <a:lstStyle/>
                    <a:p>
                      <a:r>
                        <a:rPr lang="en-US" dirty="0"/>
                        <a:t>Change technician schedule </a:t>
                      </a:r>
                    </a:p>
                  </a:txBody>
                  <a:tcPr/>
                </a:tc>
                <a:tc>
                  <a:txBody>
                    <a:bodyPr/>
                    <a:lstStyle/>
                    <a:p>
                      <a:r>
                        <a:rPr lang="en-US" dirty="0"/>
                        <a:t>Service Manager and Service Director</a:t>
                      </a:r>
                    </a:p>
                  </a:txBody>
                  <a:tcPr/>
                </a:tc>
                <a:tc>
                  <a:txBody>
                    <a:bodyPr/>
                    <a:lstStyle/>
                    <a:p>
                      <a:r>
                        <a:rPr lang="en-US" dirty="0"/>
                        <a:t>06/20/2024</a:t>
                      </a:r>
                    </a:p>
                  </a:txBody>
                  <a:tcPr/>
                </a:tc>
                <a:extLst>
                  <a:ext uri="{0D108BD9-81ED-4DB2-BD59-A6C34878D82A}">
                    <a16:rowId xmlns:a16="http://schemas.microsoft.com/office/drawing/2014/main" val="107845787"/>
                  </a:ext>
                </a:extLst>
              </a:tr>
              <a:tr h="810357">
                <a:tc>
                  <a:txBody>
                    <a:bodyPr/>
                    <a:lstStyle/>
                    <a:p>
                      <a:r>
                        <a:rPr lang="en-US" dirty="0"/>
                        <a:t>At the end of every day, review that video MPI’s are being done on every customer ticket: Goal 95%</a:t>
                      </a:r>
                    </a:p>
                  </a:txBody>
                  <a:tcPr/>
                </a:tc>
                <a:tc>
                  <a:txBody>
                    <a:bodyPr/>
                    <a:lstStyle/>
                    <a:p>
                      <a:r>
                        <a:rPr lang="en-US" dirty="0"/>
                        <a:t>Service Manager</a:t>
                      </a:r>
                    </a:p>
                  </a:txBody>
                  <a:tcPr/>
                </a:tc>
                <a:tc>
                  <a:txBody>
                    <a:bodyPr/>
                    <a:lstStyle/>
                    <a:p>
                      <a:r>
                        <a:rPr lang="en-US" dirty="0"/>
                        <a:t>06/10/2024</a:t>
                      </a:r>
                    </a:p>
                  </a:txBody>
                  <a:tcPr/>
                </a:tc>
                <a:extLst>
                  <a:ext uri="{0D108BD9-81ED-4DB2-BD59-A6C34878D82A}">
                    <a16:rowId xmlns:a16="http://schemas.microsoft.com/office/drawing/2014/main" val="1530126605"/>
                  </a:ext>
                </a:extLst>
              </a:tr>
              <a:tr h="623352">
                <a:tc>
                  <a:txBody>
                    <a:bodyPr/>
                    <a:lstStyle/>
                    <a:p>
                      <a:r>
                        <a:rPr lang="en-US" dirty="0"/>
                        <a:t>Train new Service Advisors for menu selling and selling in the lane </a:t>
                      </a:r>
                    </a:p>
                  </a:txBody>
                  <a:tcPr/>
                </a:tc>
                <a:tc>
                  <a:txBody>
                    <a:bodyPr/>
                    <a:lstStyle/>
                    <a:p>
                      <a:r>
                        <a:rPr lang="en-US" dirty="0"/>
                        <a:t>Service Manager</a:t>
                      </a:r>
                    </a:p>
                  </a:txBody>
                  <a:tcPr/>
                </a:tc>
                <a:tc>
                  <a:txBody>
                    <a:bodyPr/>
                    <a:lstStyle/>
                    <a:p>
                      <a:r>
                        <a:rPr lang="en-US" dirty="0"/>
                        <a:t>06/10/2024</a:t>
                      </a:r>
                    </a:p>
                  </a:txBody>
                  <a:tcPr/>
                </a:tc>
                <a:extLst>
                  <a:ext uri="{0D108BD9-81ED-4DB2-BD59-A6C34878D82A}">
                    <a16:rowId xmlns:a16="http://schemas.microsoft.com/office/drawing/2014/main" val="1950345431"/>
                  </a:ext>
                </a:extLst>
              </a:tr>
              <a:tr h="249341">
                <a:tc>
                  <a:txBody>
                    <a:bodyPr/>
                    <a:lstStyle/>
                    <a:p>
                      <a:r>
                        <a:rPr lang="en-US" dirty="0"/>
                        <a:t>Pick technicians and open up and express bay/area</a:t>
                      </a:r>
                    </a:p>
                  </a:txBody>
                  <a:tcPr/>
                </a:tc>
                <a:tc>
                  <a:txBody>
                    <a:bodyPr/>
                    <a:lstStyle/>
                    <a:p>
                      <a:r>
                        <a:rPr lang="en-US" dirty="0"/>
                        <a:t>Service Manager and Service Director</a:t>
                      </a:r>
                    </a:p>
                  </a:txBody>
                  <a:tcPr/>
                </a:tc>
                <a:tc>
                  <a:txBody>
                    <a:bodyPr/>
                    <a:lstStyle/>
                    <a:p>
                      <a:r>
                        <a:rPr lang="en-US" dirty="0"/>
                        <a:t>07/01/2024</a:t>
                      </a:r>
                    </a:p>
                  </a:txBody>
                  <a:tcPr/>
                </a:tc>
                <a:extLst>
                  <a:ext uri="{0D108BD9-81ED-4DB2-BD59-A6C34878D82A}">
                    <a16:rowId xmlns:a16="http://schemas.microsoft.com/office/drawing/2014/main" val="1960891333"/>
                  </a:ext>
                </a:extLst>
              </a:tr>
              <a:tr h="249341">
                <a:tc>
                  <a:txBody>
                    <a:bodyPr/>
                    <a:lstStyle/>
                    <a:p>
                      <a:endParaRPr lang="en-US"/>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4137224325"/>
                  </a:ext>
                </a:extLst>
              </a:tr>
              <a:tr h="249341">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73327" y="106261"/>
            <a:ext cx="8596668" cy="1320800"/>
          </a:xfrm>
        </p:spPr>
        <p:txBody>
          <a:bodyPr/>
          <a:lstStyle/>
          <a:p>
            <a:r>
              <a:rPr lang="en-US" dirty="0">
                <a:solidFill>
                  <a:schemeClr val="tx1"/>
                </a:solidFill>
              </a:rPr>
              <a:t>Homework Synopsis</a:t>
            </a:r>
          </a:p>
        </p:txBody>
      </p:sp>
      <p:sp>
        <p:nvSpPr>
          <p:cNvPr id="5" name="Content Placeholder 4">
            <a:extLst>
              <a:ext uri="{FF2B5EF4-FFF2-40B4-BE49-F238E27FC236}">
                <a16:creationId xmlns:a16="http://schemas.microsoft.com/office/drawing/2014/main" id="{668E8519-8966-13A1-E9A7-FEB246868A3F}"/>
              </a:ext>
            </a:extLst>
          </p:cNvPr>
          <p:cNvSpPr>
            <a:spLocks noGrp="1"/>
          </p:cNvSpPr>
          <p:nvPr>
            <p:ph idx="1"/>
          </p:nvPr>
        </p:nvSpPr>
        <p:spPr>
          <a:xfrm>
            <a:off x="73326" y="612396"/>
            <a:ext cx="10320633" cy="5939406"/>
          </a:xfrm>
        </p:spPr>
        <p:txBody>
          <a:bodyPr/>
          <a:lstStyle/>
          <a:p>
            <a:pPr marL="0" indent="0">
              <a:buNone/>
            </a:pPr>
            <a:r>
              <a:rPr lang="en-US" dirty="0"/>
              <a:t>By addressing our shortcomings, Pohanka Volkswagen of Salisbury's Service Department can enhance operational efficiency, improve customer satisfaction, and boost profitability. These changes will position the department for long-term success and strengthen its reputation in the community.</a:t>
            </a:r>
          </a:p>
          <a:p>
            <a:pPr marL="0" indent="0">
              <a:buNone/>
            </a:pPr>
            <a:r>
              <a:rPr lang="en-US" dirty="0"/>
              <a:t>First and foremost, we should increase marketing strategies to retain customers for scheduled maintenances. Implementing reminder systems, offering loyalty programs, and improving customer follow up will encourage customers to return for regular service. This would lead to increased revenue and give us opportunity with video MPI’s to uncover additional repair opportunities.</a:t>
            </a:r>
          </a:p>
          <a:p>
            <a:pPr marL="0" indent="0">
              <a:buNone/>
            </a:pPr>
            <a:r>
              <a:rPr lang="en-US" dirty="0"/>
              <a:t>While we are obtaining higher quality and well trained technicians, we need to work on making them more productive and getting them more experience. This will lead to higher quality service and increased efficiency, not to mention employee retention.</a:t>
            </a:r>
          </a:p>
          <a:p>
            <a:pPr marL="0" indent="0">
              <a:buNone/>
            </a:pPr>
            <a:r>
              <a:rPr lang="en-US" dirty="0"/>
              <a:t>By changing to performance based pay plans, this will create more efficiency, enhanced quality of service, and increased productivity. This would also keep labor costs down since they would be compensated on the actual work completed rather than a fixed salary. </a:t>
            </a:r>
          </a:p>
          <a:p>
            <a:pPr marL="0" indent="0">
              <a:buNone/>
            </a:pPr>
            <a:r>
              <a:rPr lang="en-US" dirty="0"/>
              <a:t>These strategic changes will not only produce immediate benefits, but also set a solid foundation for long term success and growth. They will lead to higher customer retention, improved efficiency, and an increase in net profit</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2160589"/>
            <a:ext cx="8596668" cy="4087811"/>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dirty="0">
                <a:solidFill>
                  <a:schemeClr val="tx1"/>
                </a:solidFill>
                <a:latin typeface="Calibri" panose="020F0502020204030204" pitchFamily="34" charset="0"/>
              </a:rPr>
              <a:t>The only marketing going on right now is email blasts getting sent out every month with coupons</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We need to work with our Marketing Department to update our website for easier use/more user friendly for service customers</a:t>
            </a:r>
          </a:p>
          <a:p>
            <a:pPr lvl="1"/>
            <a:r>
              <a:rPr lang="en-US" dirty="0">
                <a:solidFill>
                  <a:schemeClr val="tx1"/>
                </a:solidFill>
                <a:latin typeface="Calibri" panose="020F0502020204030204" pitchFamily="34" charset="0"/>
              </a:rPr>
              <a:t>Have a separate Service Department google business page for reviews and correct hours since they differ from the Sales Department hours</a:t>
            </a:r>
            <a:endParaRPr lang="en-US" b="0" i="0" u="none" strike="noStrike" baseline="0" dirty="0">
              <a:solidFill>
                <a:schemeClr val="tx1"/>
              </a:solidFill>
              <a:latin typeface="Calibri" panose="020F0502020204030204" pitchFamily="34" charset="0"/>
            </a:endParaRPr>
          </a:p>
          <a:p>
            <a:r>
              <a:rPr lang="en-US" dirty="0">
                <a:solidFill>
                  <a:schemeClr val="tx1"/>
                </a:solidFill>
                <a:latin typeface="Calibri" panose="020F0502020204030204" pitchFamily="34" charset="0"/>
              </a:rPr>
              <a:t>Just started the “Pohanka Promise” which is a service retention tool where we offer complimentary maintenance to new car buyers amongst other things</a:t>
            </a:r>
          </a:p>
          <a:p>
            <a:pPr lvl="1"/>
            <a:r>
              <a:rPr lang="en-US" b="0" i="0" u="none" strike="noStrike" baseline="0" dirty="0">
                <a:solidFill>
                  <a:schemeClr val="tx1"/>
                </a:solidFill>
                <a:latin typeface="Calibri" panose="020F0502020204030204" pitchFamily="34" charset="0"/>
              </a:rPr>
              <a:t>This </a:t>
            </a:r>
            <a:r>
              <a:rPr lang="en-US" dirty="0">
                <a:solidFill>
                  <a:schemeClr val="tx1"/>
                </a:solidFill>
                <a:latin typeface="Calibri" panose="020F0502020204030204" pitchFamily="34" charset="0"/>
              </a:rPr>
              <a:t>comes with a free app that once logged in, we will be able to send notifications to customers about service specials going on and even remind them about upcoming servicing needs</a:t>
            </a:r>
            <a:endParaRPr lang="en-US" b="0" i="0" u="none" strike="noStrike" baseline="0" dirty="0">
              <a:solidFill>
                <a:schemeClr val="tx1"/>
              </a:solidFill>
              <a:latin typeface="Calibri" panose="020F0502020204030204" pitchFamily="34" charset="0"/>
            </a:endParaRPr>
          </a:p>
          <a:p>
            <a:pPr marL="0" indent="0">
              <a:buNone/>
            </a:pPr>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Adjusted Cost of Labor needs to be watched</a:t>
            </a:r>
          </a:p>
          <a:p>
            <a:r>
              <a:rPr lang="en-US" sz="1800" b="0" i="0" u="none" strike="noStrike" baseline="0" dirty="0">
                <a:solidFill>
                  <a:srgbClr val="221E1F"/>
                </a:solidFill>
                <a:latin typeface="Calibri" panose="020F0502020204030204" pitchFamily="34" charset="0"/>
              </a:rPr>
              <a:t>Reevaluate the plan with the technicians from training school to make them more productive</a:t>
            </a:r>
          </a:p>
          <a:p>
            <a:r>
              <a:rPr lang="en-US" dirty="0">
                <a:solidFill>
                  <a:srgbClr val="221E1F"/>
                </a:solidFill>
                <a:latin typeface="Calibri" panose="020F0502020204030204" pitchFamily="34" charset="0"/>
              </a:rPr>
              <a:t>Keep current pay scale of techs and start any new techs off accordingly</a:t>
            </a:r>
          </a:p>
          <a:p>
            <a:pPr marL="0" indent="0">
              <a:buNone/>
            </a:pPr>
            <a:endParaRPr lang="en-US" dirty="0"/>
          </a:p>
        </p:txBody>
      </p:sp>
      <p:graphicFrame>
        <p:nvGraphicFramePr>
          <p:cNvPr id="6" name="Content Placeholder 5">
            <a:extLst>
              <a:ext uri="{FF2B5EF4-FFF2-40B4-BE49-F238E27FC236}">
                <a16:creationId xmlns:a16="http://schemas.microsoft.com/office/drawing/2014/main" id="{CBA2A8EF-77C0-F235-3F51-11927B2273A7}"/>
              </a:ext>
            </a:extLst>
          </p:cNvPr>
          <p:cNvGraphicFramePr>
            <a:graphicFrameLocks noGrp="1"/>
          </p:cNvGraphicFramePr>
          <p:nvPr>
            <p:ph sz="quarter" idx="4"/>
            <p:extLst>
              <p:ext uri="{D42A27DB-BD31-4B8C-83A1-F6EECF244321}">
                <p14:modId xmlns:p14="http://schemas.microsoft.com/office/powerpoint/2010/main" val="742301979"/>
              </p:ext>
            </p:extLst>
          </p:nvPr>
        </p:nvGraphicFramePr>
        <p:xfrm>
          <a:off x="5087938" y="690880"/>
          <a:ext cx="6768782" cy="5557522"/>
        </p:xfrm>
        <a:graphic>
          <a:graphicData uri="http://schemas.openxmlformats.org/drawingml/2006/table">
            <a:tbl>
              <a:tblPr/>
              <a:tblGrid>
                <a:gridCol w="720802">
                  <a:extLst>
                    <a:ext uri="{9D8B030D-6E8A-4147-A177-3AD203B41FA5}">
                      <a16:colId xmlns:a16="http://schemas.microsoft.com/office/drawing/2014/main" val="3597478150"/>
                    </a:ext>
                  </a:extLst>
                </a:gridCol>
                <a:gridCol w="1351504">
                  <a:extLst>
                    <a:ext uri="{9D8B030D-6E8A-4147-A177-3AD203B41FA5}">
                      <a16:colId xmlns:a16="http://schemas.microsoft.com/office/drawing/2014/main" val="1744708405"/>
                    </a:ext>
                  </a:extLst>
                </a:gridCol>
                <a:gridCol w="1374028">
                  <a:extLst>
                    <a:ext uri="{9D8B030D-6E8A-4147-A177-3AD203B41FA5}">
                      <a16:colId xmlns:a16="http://schemas.microsoft.com/office/drawing/2014/main" val="2117312914"/>
                    </a:ext>
                  </a:extLst>
                </a:gridCol>
                <a:gridCol w="1182567">
                  <a:extLst>
                    <a:ext uri="{9D8B030D-6E8A-4147-A177-3AD203B41FA5}">
                      <a16:colId xmlns:a16="http://schemas.microsoft.com/office/drawing/2014/main" val="493556466"/>
                    </a:ext>
                  </a:extLst>
                </a:gridCol>
                <a:gridCol w="1081204">
                  <a:extLst>
                    <a:ext uri="{9D8B030D-6E8A-4147-A177-3AD203B41FA5}">
                      <a16:colId xmlns:a16="http://schemas.microsoft.com/office/drawing/2014/main" val="177395845"/>
                    </a:ext>
                  </a:extLst>
                </a:gridCol>
                <a:gridCol w="1058677">
                  <a:extLst>
                    <a:ext uri="{9D8B030D-6E8A-4147-A177-3AD203B41FA5}">
                      <a16:colId xmlns:a16="http://schemas.microsoft.com/office/drawing/2014/main" val="343757022"/>
                    </a:ext>
                  </a:extLst>
                </a:gridCol>
              </a:tblGrid>
              <a:tr h="305639">
                <a:tc gridSpan="6">
                  <a:txBody>
                    <a:bodyPr/>
                    <a:lstStyle/>
                    <a:p>
                      <a:pPr algn="ctr" fontAlgn="ctr"/>
                      <a:r>
                        <a:rPr lang="en-US" sz="800" b="1" i="0" u="none" strike="noStrike">
                          <a:solidFill>
                            <a:srgbClr val="000000"/>
                          </a:solidFill>
                          <a:effectLst/>
                          <a:latin typeface="Arial" panose="020B0604020202020204" pitchFamily="34" charset="0"/>
                        </a:rPr>
                        <a:t>    Service Department Sales And Gross  (Labor Only)              </a:t>
                      </a:r>
                    </a:p>
                  </a:txBody>
                  <a:tcPr marL="5181" marR="5181" marT="5181" marB="0"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67138019"/>
                  </a:ext>
                </a:extLst>
              </a:tr>
              <a:tr h="374651">
                <a:tc>
                  <a:txBody>
                    <a:bodyPr/>
                    <a:lstStyle/>
                    <a:p>
                      <a:pPr algn="l" fontAlgn="b"/>
                      <a:endParaRPr lang="en-US" sz="900" b="0" i="0" u="none" strike="noStrike">
                        <a:solidFill>
                          <a:srgbClr val="000000"/>
                        </a:solidFill>
                        <a:effectLst/>
                        <a:latin typeface="Calibri" panose="020F0502020204030204" pitchFamily="34" charset="0"/>
                      </a:endParaRPr>
                    </a:p>
                  </a:txBody>
                  <a:tcPr marL="5181" marR="5181" marT="5181"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5181" marR="5181" marT="5181"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5181" marR="5181" marT="5181"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5181" marR="5181" marT="5181"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5181" marR="5181" marT="5181"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5181" marR="5181" marT="5181"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36979527"/>
                  </a:ext>
                </a:extLst>
              </a:tr>
              <a:tr h="769023">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5181" marR="5181" marT="5181"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Category</a:t>
                      </a:r>
                    </a:p>
                  </a:txBody>
                  <a:tcPr marL="5181" marR="5181" marT="5181"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Sales</a:t>
                      </a:r>
                    </a:p>
                  </a:txBody>
                  <a:tcPr marL="5181" marR="5181" marT="5181"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Gross</a:t>
                      </a:r>
                    </a:p>
                  </a:txBody>
                  <a:tcPr marL="5181" marR="5181" marT="5181"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Gross as % of Sales</a:t>
                      </a:r>
                    </a:p>
                  </a:txBody>
                  <a:tcPr marL="5181" marR="5181" marT="5181"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700" b="0" i="0" u="none" strike="noStrike">
                          <a:solidFill>
                            <a:srgbClr val="FFFFFF"/>
                          </a:solidFill>
                          <a:effectLst/>
                          <a:highlight>
                            <a:srgbClr val="4472C4"/>
                          </a:highlight>
                          <a:latin typeface="Arial" panose="020B0604020202020204" pitchFamily="34" charset="0"/>
                        </a:rPr>
                        <a:t>%Sales Contribution</a:t>
                      </a:r>
                    </a:p>
                  </a:txBody>
                  <a:tcPr marL="5181" marR="5181" marT="5181"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789059492"/>
                  </a:ext>
                </a:extLst>
              </a:tr>
              <a:tr h="531882">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5181" marR="5181" marT="5181"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Car</a:t>
                      </a:r>
                    </a:p>
                  </a:txBody>
                  <a:tcPr marL="5181" marR="5181" marT="5181"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84,039 </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70,262 </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dirty="0">
                          <a:solidFill>
                            <a:srgbClr val="000000"/>
                          </a:solidFill>
                          <a:effectLst/>
                          <a:highlight>
                            <a:srgbClr val="FFFF00"/>
                          </a:highlight>
                          <a:latin typeface="Calibri" panose="020F0502020204030204" pitchFamily="34" charset="0"/>
                        </a:rPr>
                        <a:t>83.61%</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44.43%</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769967280"/>
                  </a:ext>
                </a:extLst>
              </a:tr>
              <a:tr h="30563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5181" marR="5181" marT="5181"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a:t>
                      </a:r>
                    </a:p>
                  </a:txBody>
                  <a:tcPr marL="5181" marR="5181" marT="5181"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37386743"/>
                  </a:ext>
                </a:extLst>
              </a:tr>
              <a:tr h="30563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5181" marR="5181" marT="5181"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Other</a:t>
                      </a:r>
                    </a:p>
                  </a:txBody>
                  <a:tcPr marL="5181" marR="5181" marT="5181"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116296551"/>
                  </a:ext>
                </a:extLst>
              </a:tr>
              <a:tr h="531882">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5181" marR="5181" marT="5181"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a:t>
                      </a:r>
                    </a:p>
                  </a:txBody>
                  <a:tcPr marL="5181" marR="5181" marT="5181"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55,715 </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46,111 </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82.76%</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29.46%</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774327336"/>
                  </a:ext>
                </a:extLst>
              </a:tr>
              <a:tr h="531882">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5181" marR="5181" marT="5181"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 Other</a:t>
                      </a:r>
                    </a:p>
                  </a:txBody>
                  <a:tcPr marL="5181" marR="5181" marT="5181"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11,801 </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9,570 </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81.09%</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6.24%</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8899653"/>
                  </a:ext>
                </a:extLst>
              </a:tr>
              <a:tr h="531882">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5181" marR="5181" marT="5181"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Internal</a:t>
                      </a:r>
                    </a:p>
                  </a:txBody>
                  <a:tcPr marL="5181" marR="5181" marT="5181"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37,585 </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28,394 </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75.55%</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19.87%</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725318106"/>
                  </a:ext>
                </a:extLst>
              </a:tr>
              <a:tr h="30563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5181" marR="5181" marT="5181"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NVI / Road Ready</a:t>
                      </a:r>
                    </a:p>
                  </a:txBody>
                  <a:tcPr marL="5181" marR="5181" marT="5181"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481541332"/>
                  </a:ext>
                </a:extLst>
              </a:tr>
              <a:tr h="531882">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5181" marR="5181" marT="5181"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Adj. Cost Of Labor</a:t>
                      </a:r>
                    </a:p>
                  </a:txBody>
                  <a:tcPr marL="5181" marR="5181" marT="5181"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(13,389)</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0.00%</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61331788"/>
                  </a:ext>
                </a:extLst>
              </a:tr>
              <a:tr h="531882">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5181" marR="5181" marT="5181"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800" b="1" i="0" u="none" strike="noStrike">
                          <a:solidFill>
                            <a:srgbClr val="000000"/>
                          </a:solidFill>
                          <a:effectLst/>
                          <a:latin typeface="Arial" panose="020B0604020202020204" pitchFamily="34" charset="0"/>
                        </a:rPr>
                        <a:t>Total</a:t>
                      </a:r>
                    </a:p>
                  </a:txBody>
                  <a:tcPr marL="5181" marR="5181" marT="5181"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189,140 </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140,948 </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74.52%</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dirty="0">
                          <a:solidFill>
                            <a:srgbClr val="000000"/>
                          </a:solidFill>
                          <a:effectLst/>
                          <a:highlight>
                            <a:srgbClr val="FFFF00"/>
                          </a:highlight>
                          <a:latin typeface="Calibri" panose="020F0502020204030204" pitchFamily="34" charset="0"/>
                        </a:rPr>
                        <a:t>100.00%</a:t>
                      </a:r>
                    </a:p>
                  </a:txBody>
                  <a:tcPr marL="5181" marR="5181" marT="518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744259703"/>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203200" y="1808480"/>
            <a:ext cx="4886960" cy="4846320"/>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Personnel Expense is high</a:t>
            </a:r>
          </a:p>
          <a:p>
            <a:pPr lvl="1"/>
            <a:r>
              <a:rPr lang="en-US" dirty="0">
                <a:solidFill>
                  <a:srgbClr val="221E1F"/>
                </a:solidFill>
                <a:latin typeface="Calibri" panose="020F0502020204030204" pitchFamily="34" charset="0"/>
              </a:rPr>
              <a:t>Check to make sure we are not paying for any extra employees from other stores (aka accounting errors)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Review pay plans to make sure they are performance based </a:t>
            </a:r>
          </a:p>
          <a:p>
            <a:pPr lvl="1"/>
            <a:r>
              <a:rPr lang="en-US" dirty="0">
                <a:solidFill>
                  <a:srgbClr val="221E1F"/>
                </a:solidFill>
                <a:latin typeface="Calibri" panose="020F0502020204030204" pitchFamily="34" charset="0"/>
              </a:rPr>
              <a:t>Potentially create extra performance incentive bonuses for employees to hit new goals</a:t>
            </a:r>
            <a:endParaRPr lang="en-US"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Goal is to have Selling Expenses at 3% or less of Gross Profit</a:t>
            </a:r>
          </a:p>
          <a:p>
            <a:pPr lvl="1"/>
            <a:r>
              <a:rPr lang="en-US" b="0" i="0" u="none" strike="noStrike" baseline="0" dirty="0">
                <a:solidFill>
                  <a:srgbClr val="221E1F"/>
                </a:solidFill>
                <a:latin typeface="Calibri" panose="020F0502020204030204" pitchFamily="34" charset="0"/>
              </a:rPr>
              <a:t>Need to review the Policy account and </a:t>
            </a:r>
            <a:r>
              <a:rPr lang="en-US" dirty="0">
                <a:solidFill>
                  <a:srgbClr val="221E1F"/>
                </a:solidFill>
                <a:latin typeface="Calibri" panose="020F0502020204030204" pitchFamily="34" charset="0"/>
              </a:rPr>
              <a:t>what is going into Advertising </a:t>
            </a:r>
            <a:r>
              <a:rPr lang="en-US" b="0" i="0" u="none" strike="noStrike" baseline="0" dirty="0">
                <a:solidFill>
                  <a:srgbClr val="221E1F"/>
                </a:solidFill>
                <a:latin typeface="Calibri" panose="020F0502020204030204" pitchFamily="34" charset="0"/>
              </a:rPr>
              <a:t> </a:t>
            </a:r>
          </a:p>
          <a:p>
            <a:r>
              <a:rPr lang="en-US" dirty="0"/>
              <a:t>Monitor goals monthly at financial statement review meetings</a:t>
            </a:r>
          </a:p>
        </p:txBody>
      </p:sp>
      <p:graphicFrame>
        <p:nvGraphicFramePr>
          <p:cNvPr id="7" name="Content Placeholder 6">
            <a:extLst>
              <a:ext uri="{FF2B5EF4-FFF2-40B4-BE49-F238E27FC236}">
                <a16:creationId xmlns:a16="http://schemas.microsoft.com/office/drawing/2014/main" id="{2C0BB017-C061-AC66-AAF5-EA9709FAE283}"/>
              </a:ext>
            </a:extLst>
          </p:cNvPr>
          <p:cNvGraphicFramePr>
            <a:graphicFrameLocks noGrp="1"/>
          </p:cNvGraphicFramePr>
          <p:nvPr>
            <p:ph sz="half" idx="2"/>
            <p:extLst>
              <p:ext uri="{D42A27DB-BD31-4B8C-83A1-F6EECF244321}">
                <p14:modId xmlns:p14="http://schemas.microsoft.com/office/powerpoint/2010/main" val="2080344987"/>
              </p:ext>
            </p:extLst>
          </p:nvPr>
        </p:nvGraphicFramePr>
        <p:xfrm>
          <a:off x="5246368" y="1270000"/>
          <a:ext cx="6187018" cy="4933159"/>
        </p:xfrm>
        <a:graphic>
          <a:graphicData uri="http://schemas.openxmlformats.org/drawingml/2006/table">
            <a:tbl>
              <a:tblPr/>
              <a:tblGrid>
                <a:gridCol w="1020539">
                  <a:extLst>
                    <a:ext uri="{9D8B030D-6E8A-4147-A177-3AD203B41FA5}">
                      <a16:colId xmlns:a16="http://schemas.microsoft.com/office/drawing/2014/main" val="2817413592"/>
                    </a:ext>
                  </a:extLst>
                </a:gridCol>
                <a:gridCol w="2344051">
                  <a:extLst>
                    <a:ext uri="{9D8B030D-6E8A-4147-A177-3AD203B41FA5}">
                      <a16:colId xmlns:a16="http://schemas.microsoft.com/office/drawing/2014/main" val="3623476541"/>
                    </a:ext>
                  </a:extLst>
                </a:gridCol>
                <a:gridCol w="1801889">
                  <a:extLst>
                    <a:ext uri="{9D8B030D-6E8A-4147-A177-3AD203B41FA5}">
                      <a16:colId xmlns:a16="http://schemas.microsoft.com/office/drawing/2014/main" val="3507533378"/>
                    </a:ext>
                  </a:extLst>
                </a:gridCol>
                <a:gridCol w="1020539">
                  <a:extLst>
                    <a:ext uri="{9D8B030D-6E8A-4147-A177-3AD203B41FA5}">
                      <a16:colId xmlns:a16="http://schemas.microsoft.com/office/drawing/2014/main" val="3675466072"/>
                    </a:ext>
                  </a:extLst>
                </a:gridCol>
              </a:tblGrid>
              <a:tr h="336846">
                <a:tc gridSpan="4">
                  <a:txBody>
                    <a:bodyPr/>
                    <a:lstStyle/>
                    <a:p>
                      <a:pPr algn="l" fontAlgn="b"/>
                      <a:r>
                        <a:rPr lang="en-US" sz="1000" b="1" i="0" u="none" strike="noStrike">
                          <a:solidFill>
                            <a:srgbClr val="000000"/>
                          </a:solidFill>
                          <a:effectLst/>
                          <a:latin typeface="Arial" panose="020B0604020202020204" pitchFamily="34" charset="0"/>
                        </a:rPr>
                        <a:t>                     Service Department Profit Centering    </a:t>
                      </a:r>
                      <a:r>
                        <a:rPr lang="en-US" sz="800" b="1" i="0" u="none" strike="noStrike">
                          <a:solidFill>
                            <a:srgbClr val="000000"/>
                          </a:solidFill>
                          <a:effectLst/>
                          <a:latin typeface="Arial" panose="020B0604020202020204" pitchFamily="34" charset="0"/>
                        </a:rPr>
                        <a:t> </a:t>
                      </a:r>
                      <a:endParaRPr lang="en-US" sz="1000" b="1" i="0" u="none" strike="noStrike">
                        <a:solidFill>
                          <a:srgbClr val="000000"/>
                        </a:solidFill>
                        <a:effectLst/>
                        <a:latin typeface="Arial" panose="020B0604020202020204" pitchFamily="34" charset="0"/>
                      </a:endParaRPr>
                    </a:p>
                  </a:txBody>
                  <a:tcPr marL="6350" marR="6350" marT="635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28864656"/>
                  </a:ext>
                </a:extLst>
              </a:tr>
              <a:tr h="412908">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3372771"/>
                  </a:ext>
                </a:extLst>
              </a:tr>
              <a:tr h="847546">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FFFFFF"/>
                          </a:solidFill>
                          <a:effectLst/>
                          <a:highlight>
                            <a:srgbClr val="4472C4"/>
                          </a:highlight>
                          <a:latin typeface="Arial" panose="020B0604020202020204" pitchFamily="34" charset="0"/>
                        </a:rPr>
                        <a:t>Expense Category</a:t>
                      </a:r>
                    </a:p>
                  </a:txBody>
                  <a:tcPr marL="6350" marR="6350" marT="635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Dollar Amount</a:t>
                      </a:r>
                    </a:p>
                  </a:txBody>
                  <a:tcPr marL="6350" marR="6350" marT="635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1361795388"/>
                  </a:ext>
                </a:extLst>
              </a:tr>
              <a:tr h="325979">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Department Gross</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140,948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 of Gross</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990452755"/>
                  </a:ext>
                </a:extLst>
              </a:tr>
              <a:tr h="336846">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Variable Expense</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911866359"/>
                  </a:ext>
                </a:extLst>
              </a:tr>
              <a:tr h="336846">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Selling Expense</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8,548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6.06%</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46506070"/>
                  </a:ext>
                </a:extLst>
              </a:tr>
              <a:tr h="336846">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Personnel Expense</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66,641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47.28%</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581647069"/>
                  </a:ext>
                </a:extLst>
              </a:tr>
              <a:tr h="336846">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Semi-Fixed Expense</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29,995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21.28%</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578502389"/>
                  </a:ext>
                </a:extLst>
              </a:tr>
              <a:tr h="336846">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Fixed Expense</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22,172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15.73%</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71146767"/>
                  </a:ext>
                </a:extLst>
              </a:tr>
              <a:tr h="336846">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Unallocated Expense</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62799984"/>
                  </a:ext>
                </a:extLst>
              </a:tr>
              <a:tr h="325979">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Dealer's Salary</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797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0.57%</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772699242"/>
                  </a:ext>
                </a:extLst>
              </a:tr>
              <a:tr h="336846">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Total Expenses</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128,153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90.92%</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742768426"/>
                  </a:ext>
                </a:extLst>
              </a:tr>
              <a:tr h="325979">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Net Profit</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12,795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highlight>
                            <a:srgbClr val="FFFF00"/>
                          </a:highlight>
                          <a:latin typeface="Calibri" panose="020F0502020204030204" pitchFamily="34" charset="0"/>
                        </a:rPr>
                        <a:t>9.08%</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9921891"/>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Tech Proficiency low</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Ties into the technician training program we offer</a:t>
            </a:r>
          </a:p>
          <a:p>
            <a:pPr lvl="1"/>
            <a:r>
              <a:rPr lang="en-US" dirty="0">
                <a:solidFill>
                  <a:srgbClr val="221E1F"/>
                </a:solidFill>
                <a:latin typeface="Calibri" panose="020F0502020204030204" pitchFamily="34" charset="0"/>
              </a:rPr>
              <a:t>Students not producing enough hours/time is spent training them</a:t>
            </a:r>
            <a:r>
              <a:rPr lang="en-US"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Create quality repair order before ticket gets to the technician</a:t>
            </a:r>
          </a:p>
          <a:p>
            <a:pPr lvl="1"/>
            <a:r>
              <a:rPr lang="en-US" dirty="0">
                <a:solidFill>
                  <a:srgbClr val="221E1F"/>
                </a:solidFill>
                <a:latin typeface="Calibri" panose="020F0502020204030204" pitchFamily="34" charset="0"/>
              </a:rPr>
              <a:t>Do not rely just on additional service recommendations</a:t>
            </a:r>
            <a:endParaRPr lang="en-US" b="0" i="0" u="none" strike="noStrike" baseline="0" dirty="0">
              <a:solidFill>
                <a:srgbClr val="221E1F"/>
              </a:solidFill>
              <a:latin typeface="Calibri" panose="020F0502020204030204" pitchFamily="34" charset="0"/>
            </a:endParaRPr>
          </a:p>
        </p:txBody>
      </p:sp>
      <p:graphicFrame>
        <p:nvGraphicFramePr>
          <p:cNvPr id="7" name="Content Placeholder 6">
            <a:extLst>
              <a:ext uri="{FF2B5EF4-FFF2-40B4-BE49-F238E27FC236}">
                <a16:creationId xmlns:a16="http://schemas.microsoft.com/office/drawing/2014/main" id="{42C686C4-BF69-0CD6-5B20-D57A397E474E}"/>
              </a:ext>
            </a:extLst>
          </p:cNvPr>
          <p:cNvGraphicFramePr>
            <a:graphicFrameLocks noGrp="1"/>
          </p:cNvGraphicFramePr>
          <p:nvPr>
            <p:ph sz="half" idx="2"/>
            <p:extLst>
              <p:ext uri="{D42A27DB-BD31-4B8C-83A1-F6EECF244321}">
                <p14:modId xmlns:p14="http://schemas.microsoft.com/office/powerpoint/2010/main" val="2855710030"/>
              </p:ext>
            </p:extLst>
          </p:nvPr>
        </p:nvGraphicFramePr>
        <p:xfrm>
          <a:off x="4653280" y="609600"/>
          <a:ext cx="7325362" cy="5862322"/>
        </p:xfrm>
        <a:graphic>
          <a:graphicData uri="http://schemas.openxmlformats.org/drawingml/2006/table">
            <a:tbl>
              <a:tblPr/>
              <a:tblGrid>
                <a:gridCol w="592947">
                  <a:extLst>
                    <a:ext uri="{9D8B030D-6E8A-4147-A177-3AD203B41FA5}">
                      <a16:colId xmlns:a16="http://schemas.microsoft.com/office/drawing/2014/main" val="785456415"/>
                    </a:ext>
                  </a:extLst>
                </a:gridCol>
                <a:gridCol w="1161186">
                  <a:extLst>
                    <a:ext uri="{9D8B030D-6E8A-4147-A177-3AD203B41FA5}">
                      <a16:colId xmlns:a16="http://schemas.microsoft.com/office/drawing/2014/main" val="3156786467"/>
                    </a:ext>
                  </a:extLst>
                </a:gridCol>
                <a:gridCol w="1050009">
                  <a:extLst>
                    <a:ext uri="{9D8B030D-6E8A-4147-A177-3AD203B41FA5}">
                      <a16:colId xmlns:a16="http://schemas.microsoft.com/office/drawing/2014/main" val="994270588"/>
                    </a:ext>
                  </a:extLst>
                </a:gridCol>
                <a:gridCol w="592947">
                  <a:extLst>
                    <a:ext uri="{9D8B030D-6E8A-4147-A177-3AD203B41FA5}">
                      <a16:colId xmlns:a16="http://schemas.microsoft.com/office/drawing/2014/main" val="1296811339"/>
                    </a:ext>
                  </a:extLst>
                </a:gridCol>
                <a:gridCol w="840008">
                  <a:extLst>
                    <a:ext uri="{9D8B030D-6E8A-4147-A177-3AD203B41FA5}">
                      <a16:colId xmlns:a16="http://schemas.microsoft.com/office/drawing/2014/main" val="3025745970"/>
                    </a:ext>
                  </a:extLst>
                </a:gridCol>
                <a:gridCol w="555889">
                  <a:extLst>
                    <a:ext uri="{9D8B030D-6E8A-4147-A177-3AD203B41FA5}">
                      <a16:colId xmlns:a16="http://schemas.microsoft.com/office/drawing/2014/main" val="619347165"/>
                    </a:ext>
                  </a:extLst>
                </a:gridCol>
                <a:gridCol w="753535">
                  <a:extLst>
                    <a:ext uri="{9D8B030D-6E8A-4147-A177-3AD203B41FA5}">
                      <a16:colId xmlns:a16="http://schemas.microsoft.com/office/drawing/2014/main" val="1600788600"/>
                    </a:ext>
                  </a:extLst>
                </a:gridCol>
                <a:gridCol w="592947">
                  <a:extLst>
                    <a:ext uri="{9D8B030D-6E8A-4147-A177-3AD203B41FA5}">
                      <a16:colId xmlns:a16="http://schemas.microsoft.com/office/drawing/2014/main" val="1598757288"/>
                    </a:ext>
                  </a:extLst>
                </a:gridCol>
                <a:gridCol w="592947">
                  <a:extLst>
                    <a:ext uri="{9D8B030D-6E8A-4147-A177-3AD203B41FA5}">
                      <a16:colId xmlns:a16="http://schemas.microsoft.com/office/drawing/2014/main" val="3328701631"/>
                    </a:ext>
                  </a:extLst>
                </a:gridCol>
                <a:gridCol w="592947">
                  <a:extLst>
                    <a:ext uri="{9D8B030D-6E8A-4147-A177-3AD203B41FA5}">
                      <a16:colId xmlns:a16="http://schemas.microsoft.com/office/drawing/2014/main" val="1774128679"/>
                    </a:ext>
                  </a:extLst>
                </a:gridCol>
              </a:tblGrid>
              <a:tr h="188784">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776848366"/>
                  </a:ext>
                </a:extLst>
              </a:tr>
              <a:tr h="231412">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800" b="1" i="0" u="none" strike="noStrike">
                          <a:solidFill>
                            <a:srgbClr val="000000"/>
                          </a:solidFill>
                          <a:effectLst/>
                          <a:latin typeface="Arial" panose="020B0604020202020204" pitchFamily="34" charset="0"/>
                        </a:rPr>
                        <a:t>NADA ACTUAL SERVICE ANALYSIS     </a:t>
                      </a:r>
                    </a:p>
                  </a:txBody>
                  <a:tcPr marL="3528" marR="3528" marT="3528"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00616659"/>
                  </a:ext>
                </a:extLst>
              </a:tr>
              <a:tr h="475005">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Performance</a:t>
                      </a: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48427887"/>
                  </a:ext>
                </a:extLst>
              </a:tr>
              <a:tr h="269169">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Labor Sales / Month</a:t>
                      </a:r>
                    </a:p>
                  </a:txBody>
                  <a:tcPr marL="3528" marR="3528" marT="3528"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Effective Labor Rate</a:t>
                      </a:r>
                    </a:p>
                  </a:txBody>
                  <a:tcPr marL="3528" marR="3528" marT="3528"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3528" marR="3528" marT="3528"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Hours Billed</a:t>
                      </a:r>
                    </a:p>
                  </a:txBody>
                  <a:tcPr marL="3528" marR="3528" marT="3528"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18133880"/>
                  </a:ext>
                </a:extLst>
              </a:tr>
              <a:tr h="190213">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Car*</a:t>
                      </a:r>
                    </a:p>
                  </a:txBody>
                  <a:tcPr marL="3528" marR="3528" marT="3528"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84,039 </a:t>
                      </a:r>
                    </a:p>
                  </a:txBody>
                  <a:tcPr marL="3528" marR="3528" marT="3528"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3528" marR="3528" marT="3528"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154.81 </a:t>
                      </a:r>
                    </a:p>
                  </a:txBody>
                  <a:tcPr marL="3528" marR="3528" marT="3528"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3528" marR="3528" marT="3528"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542.9</a:t>
                      </a:r>
                    </a:p>
                  </a:txBody>
                  <a:tcPr marL="3528" marR="3528" marT="3528"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81122840"/>
                  </a:ext>
                </a:extLst>
              </a:tr>
              <a:tr h="190213">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Truck*</a:t>
                      </a:r>
                    </a:p>
                  </a:txBody>
                  <a:tcPr marL="3528" marR="3528" marT="3528"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a:t>
                      </a:r>
                    </a:p>
                  </a:txBody>
                  <a:tcPr marL="3528" marR="3528" marT="3528"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 </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0.00</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81018814"/>
                  </a:ext>
                </a:extLst>
              </a:tr>
              <a:tr h="190213">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Other*</a:t>
                      </a:r>
                    </a:p>
                  </a:txBody>
                  <a:tcPr marL="3528" marR="3528" marT="3528"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a:t>
                      </a:r>
                    </a:p>
                  </a:txBody>
                  <a:tcPr marL="3528" marR="3528" marT="3528"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 </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0.00</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1611228"/>
                  </a:ext>
                </a:extLst>
              </a:tr>
              <a:tr h="190213">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Warranty</a:t>
                      </a:r>
                    </a:p>
                  </a:txBody>
                  <a:tcPr marL="3528" marR="3528" marT="3528"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55,715 </a:t>
                      </a:r>
                    </a:p>
                  </a:txBody>
                  <a:tcPr marL="3528" marR="3528" marT="3528"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3528" marR="3528" marT="3528"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152.96 </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364.2</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22779477"/>
                  </a:ext>
                </a:extLst>
              </a:tr>
              <a:tr h="190213">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Internal</a:t>
                      </a:r>
                    </a:p>
                  </a:txBody>
                  <a:tcPr marL="3528" marR="3528" marT="3528"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37,585 </a:t>
                      </a:r>
                    </a:p>
                  </a:txBody>
                  <a:tcPr marL="3528" marR="3528" marT="3528"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3528" marR="3528" marT="3528"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128.31 </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292.9</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11690457"/>
                  </a:ext>
                </a:extLst>
              </a:tr>
              <a:tr h="190213">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New Vehicle Prep</a:t>
                      </a:r>
                    </a:p>
                  </a:txBody>
                  <a:tcPr marL="3528" marR="3528" marT="3528"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a:t>
                      </a:r>
                    </a:p>
                  </a:txBody>
                  <a:tcPr marL="3528" marR="3528" marT="3528"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 </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0.00</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39144974"/>
                  </a:ext>
                </a:extLst>
              </a:tr>
              <a:tr h="182694">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Total</a:t>
                      </a:r>
                    </a:p>
                  </a:txBody>
                  <a:tcPr marL="3528" marR="3528" marT="3528"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177,339 </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3528" marR="3528" marT="3528"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3528" marR="3528" marT="3528"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3528" marR="3528" marT="352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1200.0</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3528" marR="3528" marT="3528"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50011242"/>
                  </a:ext>
                </a:extLst>
              </a:tr>
              <a:tr h="188784">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97945901"/>
                  </a:ext>
                </a:extLst>
              </a:tr>
              <a:tr h="182694">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1" i="1" u="none" strike="noStrike">
                          <a:solidFill>
                            <a:srgbClr val="000000"/>
                          </a:solidFill>
                          <a:effectLst/>
                          <a:highlight>
                            <a:srgbClr val="FFFFFF"/>
                          </a:highlight>
                          <a:latin typeface="Arial" panose="020B0604020202020204" pitchFamily="34" charset="0"/>
                        </a:rPr>
                        <a:t>POTENTIAL</a:t>
                      </a:r>
                    </a:p>
                  </a:txBody>
                  <a:tcPr marL="3528" marR="3528" marT="3528" marB="0" anchor="b">
                    <a:lnL>
                      <a:noFill/>
                    </a:lnL>
                    <a:lnR>
                      <a:noFill/>
                    </a:lnR>
                    <a:lnT>
                      <a:noFill/>
                    </a:lnT>
                    <a:lnB>
                      <a:noFill/>
                    </a:lnB>
                    <a:solidFill>
                      <a:srgbClr val="FFFFFF"/>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965573322"/>
                  </a:ext>
                </a:extLst>
              </a:tr>
              <a:tr h="194876">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00"/>
                          </a:highlight>
                          <a:latin typeface="Calibri" panose="020F0502020204030204" pitchFamily="34" charset="0"/>
                        </a:rPr>
                        <a:t> $              177,339 </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1200.02 </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 $      147.78 </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07898636"/>
                  </a:ext>
                </a:extLst>
              </a:tr>
              <a:tr h="176606">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gridSpan="2">
                  <a:txBody>
                    <a:bodyPr/>
                    <a:lstStyle/>
                    <a:p>
                      <a:pPr algn="l" fontAlgn="b"/>
                      <a:r>
                        <a:rPr lang="en-US" sz="400" b="0" i="0" u="none" strike="noStrike">
                          <a:solidFill>
                            <a:srgbClr val="000000"/>
                          </a:solidFill>
                          <a:effectLst/>
                          <a:latin typeface="Arial" panose="020B0604020202020204" pitchFamily="34" charset="0"/>
                        </a:rPr>
                        <a:t>Total labor sales for month</a:t>
                      </a:r>
                    </a:p>
                  </a:txBody>
                  <a:tcPr marL="3528" marR="3528" marT="3528"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400" b="0" i="0" u="none" strike="noStrike">
                          <a:solidFill>
                            <a:srgbClr val="000000"/>
                          </a:solidFill>
                          <a:effectLst/>
                          <a:latin typeface="Arial" panose="020B0604020202020204" pitchFamily="34" charset="0"/>
                        </a:rPr>
                        <a:t>Total hours billed</a:t>
                      </a:r>
                    </a:p>
                  </a:txBody>
                  <a:tcPr marL="3528" marR="3528" marT="3528"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gridSpan="2">
                  <a:txBody>
                    <a:bodyPr/>
                    <a:lstStyle/>
                    <a:p>
                      <a:pPr algn="l" fontAlgn="b"/>
                      <a:r>
                        <a:rPr lang="en-US" sz="400" b="0" i="0" u="none" strike="noStrike">
                          <a:solidFill>
                            <a:srgbClr val="000000"/>
                          </a:solidFill>
                          <a:effectLst/>
                          <a:latin typeface="Arial" panose="020B0604020202020204" pitchFamily="34" charset="0"/>
                        </a:rPr>
                        <a:t>Effective Labor Rate</a:t>
                      </a:r>
                    </a:p>
                  </a:txBody>
                  <a:tcPr marL="3528" marR="3528" marT="3528"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60281377"/>
                  </a:ext>
                </a:extLst>
              </a:tr>
              <a:tr h="188784">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89846294"/>
                  </a:ext>
                </a:extLst>
              </a:tr>
              <a:tr h="176606">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11.00</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8</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22</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Arial" panose="020B0604020202020204" pitchFamily="34" charset="0"/>
                        </a:rPr>
                        <a:t>=</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1,936.0 </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highlight>
                            <a:srgbClr val="FFFFFF"/>
                          </a:highlight>
                          <a:latin typeface="Calibri" panose="020F0502020204030204" pitchFamily="34" charset="0"/>
                        </a:rPr>
                        <a:t> </a:t>
                      </a:r>
                    </a:p>
                  </a:txBody>
                  <a:tcPr marL="3528" marR="3528" marT="3528"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986904080"/>
                  </a:ext>
                </a:extLst>
              </a:tr>
              <a:tr h="176606">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gridSpan="2">
                  <a:txBody>
                    <a:bodyPr/>
                    <a:lstStyle/>
                    <a:p>
                      <a:pPr algn="l" fontAlgn="b"/>
                      <a:r>
                        <a:rPr lang="en-US" sz="400" b="0" i="0" u="none" strike="noStrike">
                          <a:solidFill>
                            <a:srgbClr val="000000"/>
                          </a:solidFill>
                          <a:effectLst/>
                          <a:latin typeface="Arial" panose="020B0604020202020204" pitchFamily="34" charset="0"/>
                        </a:rPr>
                        <a:t># Service mechanical technicians</a:t>
                      </a:r>
                    </a:p>
                  </a:txBody>
                  <a:tcPr marL="3528" marR="3528" marT="3528"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400" b="0" i="0" u="none" strike="noStrike">
                          <a:solidFill>
                            <a:srgbClr val="000000"/>
                          </a:solidFill>
                          <a:effectLst/>
                          <a:latin typeface="Arial" panose="020B0604020202020204" pitchFamily="34" charset="0"/>
                        </a:rPr>
                        <a:t># Hours per day for one tech</a:t>
                      </a:r>
                    </a:p>
                  </a:txBody>
                  <a:tcPr marL="3528" marR="3528" marT="3528"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400" b="0" i="0" u="none" strike="noStrike">
                          <a:solidFill>
                            <a:srgbClr val="000000"/>
                          </a:solidFill>
                          <a:effectLst/>
                          <a:latin typeface="Arial" panose="020B0604020202020204" pitchFamily="34" charset="0"/>
                        </a:rPr>
                        <a:t>Working Days/Month</a:t>
                      </a:r>
                    </a:p>
                  </a:txBody>
                  <a:tcPr marL="3528" marR="3528" marT="3528"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400" b="0" i="0" u="none" strike="noStrike">
                          <a:solidFill>
                            <a:srgbClr val="000000"/>
                          </a:solidFill>
                          <a:effectLst/>
                          <a:latin typeface="Arial" panose="020B0604020202020204" pitchFamily="34" charset="0"/>
                        </a:rPr>
                        <a:t>Clock Hour Aval</a:t>
                      </a:r>
                    </a:p>
                  </a:txBody>
                  <a:tcPr marL="3528" marR="3528" marT="3528"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1902012921"/>
                  </a:ext>
                </a:extLst>
              </a:tr>
              <a:tr h="176606">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065782802"/>
                  </a:ext>
                </a:extLst>
              </a:tr>
              <a:tr h="176606">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1,936.0 </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x</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 $         147.78 </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00"/>
                          </a:highlight>
                          <a:latin typeface="Calibri" panose="020F0502020204030204" pitchFamily="34" charset="0"/>
                        </a:rPr>
                        <a:t> $    286,102 </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357627.3</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60209568"/>
                  </a:ext>
                </a:extLst>
              </a:tr>
              <a:tr h="285003">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r" fontAlgn="b"/>
                      <a:r>
                        <a:rPr lang="en-US" sz="400" b="0" i="0" u="none" strike="noStrike">
                          <a:solidFill>
                            <a:srgbClr val="000000"/>
                          </a:solidFill>
                          <a:effectLst/>
                          <a:latin typeface="Arial" panose="020B0604020202020204" pitchFamily="34" charset="0"/>
                        </a:rPr>
                        <a:t>Clock Hours Available</a:t>
                      </a:r>
                    </a:p>
                  </a:txBody>
                  <a:tcPr marL="3528" marR="3528" marT="3528"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gridSpan="2">
                  <a:txBody>
                    <a:bodyPr/>
                    <a:lstStyle/>
                    <a:p>
                      <a:pPr algn="l" fontAlgn="b"/>
                      <a:r>
                        <a:rPr lang="en-US" sz="400" b="0" i="0" u="none" strike="noStrike">
                          <a:solidFill>
                            <a:srgbClr val="000000"/>
                          </a:solidFill>
                          <a:effectLst/>
                          <a:latin typeface="Arial" panose="020B0604020202020204" pitchFamily="34" charset="0"/>
                        </a:rPr>
                        <a:t>Effective Labor Rate</a:t>
                      </a:r>
                    </a:p>
                  </a:txBody>
                  <a:tcPr marL="3528" marR="3528" marT="3528"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rowSpan="2">
                  <a:txBody>
                    <a:bodyPr/>
                    <a:lstStyle/>
                    <a:p>
                      <a:pPr algn="ctr" fontAlgn="b"/>
                      <a:r>
                        <a:rPr lang="en-US" sz="400" b="0" i="0" u="none" strike="noStrike">
                          <a:solidFill>
                            <a:srgbClr val="000000"/>
                          </a:solidFill>
                          <a:effectLst/>
                          <a:latin typeface="Arial" panose="020B0604020202020204" pitchFamily="34" charset="0"/>
                        </a:rPr>
                        <a:t>Labor sales potential @100%</a:t>
                      </a:r>
                    </a:p>
                  </a:txBody>
                  <a:tcPr marL="3528" marR="3528" marT="3528"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rowSpan="2">
                  <a:txBody>
                    <a:bodyPr/>
                    <a:lstStyle/>
                    <a:p>
                      <a:pPr algn="ctr" fontAlgn="b"/>
                      <a:r>
                        <a:rPr lang="en-US" sz="400" b="0" i="0" u="none" strike="noStrike">
                          <a:solidFill>
                            <a:srgbClr val="000000"/>
                          </a:solidFill>
                          <a:effectLst/>
                          <a:latin typeface="Calibri" panose="020F0502020204030204" pitchFamily="34" charset="0"/>
                        </a:rPr>
                        <a:t>Labor sales potential @ 125%</a:t>
                      </a:r>
                    </a:p>
                  </a:txBody>
                  <a:tcPr marL="3528" marR="3528" marT="3528"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356544585"/>
                  </a:ext>
                </a:extLst>
              </a:tr>
              <a:tr h="188784">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95746589"/>
                  </a:ext>
                </a:extLst>
              </a:tr>
              <a:tr h="176606">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600" b="0" i="0" u="none" strike="noStrike">
                          <a:solidFill>
                            <a:srgbClr val="000000"/>
                          </a:solidFill>
                          <a:effectLst/>
                          <a:latin typeface="Calibri" panose="020F0502020204030204" pitchFamily="34" charset="0"/>
                        </a:rPr>
                        <a:t>How proficient are your technicians ?</a:t>
                      </a:r>
                    </a:p>
                  </a:txBody>
                  <a:tcPr marL="3528" marR="3528" marT="352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94623113"/>
                  </a:ext>
                </a:extLst>
              </a:tr>
              <a:tr h="176606">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32620126"/>
                  </a:ext>
                </a:extLst>
              </a:tr>
              <a:tr h="190213">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1,200.0 </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solidFill>
                            <a:srgbClr val="000000"/>
                          </a:solidFill>
                          <a:effectLst/>
                          <a:latin typeface="Arial" panose="020B0604020202020204" pitchFamily="34" charset="0"/>
                        </a:rPr>
                        <a:t>÷</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1,936.00 </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61.98%</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21761819"/>
                  </a:ext>
                </a:extLst>
              </a:tr>
              <a:tr h="182694">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a:solidFill>
                            <a:srgbClr val="000000"/>
                          </a:solidFill>
                          <a:effectLst/>
                          <a:latin typeface="Arial" panose="020B0604020202020204" pitchFamily="34" charset="0"/>
                        </a:rPr>
                        <a:t>Hours Billed</a:t>
                      </a:r>
                    </a:p>
                  </a:txBody>
                  <a:tcPr marL="3528" marR="3528" marT="3528"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a:solidFill>
                            <a:srgbClr val="000000"/>
                          </a:solidFill>
                          <a:effectLst/>
                          <a:latin typeface="Arial" panose="020B0604020202020204" pitchFamily="34" charset="0"/>
                        </a:rPr>
                        <a:t>Hours Available</a:t>
                      </a:r>
                    </a:p>
                  </a:txBody>
                  <a:tcPr marL="3528" marR="3528" marT="3528"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a:solidFill>
                            <a:srgbClr val="000000"/>
                          </a:solidFill>
                          <a:effectLst/>
                          <a:latin typeface="Arial" panose="020B0604020202020204" pitchFamily="34" charset="0"/>
                        </a:rPr>
                        <a:t>Tech Proficiency</a:t>
                      </a:r>
                    </a:p>
                  </a:txBody>
                  <a:tcPr marL="3528" marR="3528" marT="3528"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98797386"/>
                  </a:ext>
                </a:extLst>
              </a:tr>
              <a:tr h="176606">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67821534"/>
                  </a:ext>
                </a:extLst>
              </a:tr>
              <a:tr h="176606">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52103637"/>
                  </a:ext>
                </a:extLst>
              </a:tr>
              <a:tr h="182694">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dirty="0">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31663653"/>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Facility Utilization is low</a:t>
            </a:r>
          </a:p>
          <a:p>
            <a:r>
              <a:rPr lang="en-US" dirty="0">
                <a:solidFill>
                  <a:srgbClr val="221E1F"/>
                </a:solidFill>
                <a:latin typeface="Calibri" panose="020F0502020204030204" pitchFamily="34" charset="0"/>
              </a:rPr>
              <a:t>Get with the Service Manager to make </a:t>
            </a:r>
            <a:r>
              <a:rPr lang="en-US" sz="1800" b="0" i="0" u="none" strike="noStrike" baseline="0" dirty="0">
                <a:solidFill>
                  <a:srgbClr val="221E1F"/>
                </a:solidFill>
                <a:latin typeface="Calibri" panose="020F0502020204030204" pitchFamily="34" charset="0"/>
              </a:rPr>
              <a:t>creative schedules to guarantee there is a technician in every bay, every hour, of everyday we are open </a:t>
            </a:r>
          </a:p>
          <a:p>
            <a:r>
              <a:rPr lang="en-US" dirty="0">
                <a:solidFill>
                  <a:srgbClr val="221E1F"/>
                </a:solidFill>
                <a:latin typeface="Calibri" panose="020F0502020204030204" pitchFamily="34" charset="0"/>
              </a:rPr>
              <a:t>Make sure technicians are utilizing video MPI’s to increase sales</a:t>
            </a:r>
          </a:p>
          <a:p>
            <a:r>
              <a:rPr lang="en-US" sz="1800" b="0" i="0" u="none" strike="noStrike" baseline="0" dirty="0">
                <a:solidFill>
                  <a:srgbClr val="221E1F"/>
                </a:solidFill>
                <a:latin typeface="Calibri" panose="020F0502020204030204" pitchFamily="34" charset="0"/>
              </a:rPr>
              <a:t>Follow up with Service Manager to make sure </a:t>
            </a:r>
            <a:r>
              <a:rPr lang="en-US" dirty="0">
                <a:solidFill>
                  <a:srgbClr val="221E1F"/>
                </a:solidFill>
                <a:latin typeface="Calibri" panose="020F0502020204030204" pitchFamily="34" charset="0"/>
              </a:rPr>
              <a:t>he is monitoring ASR closing percentage</a:t>
            </a:r>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45C13D90-F765-6B23-BC4F-60574DC220A9}"/>
              </a:ext>
            </a:extLst>
          </p:cNvPr>
          <p:cNvGraphicFramePr>
            <a:graphicFrameLocks noGrp="1"/>
          </p:cNvGraphicFramePr>
          <p:nvPr>
            <p:ph sz="half" idx="2"/>
            <p:extLst>
              <p:ext uri="{D42A27DB-BD31-4B8C-83A1-F6EECF244321}">
                <p14:modId xmlns:p14="http://schemas.microsoft.com/office/powerpoint/2010/main" val="15927930"/>
              </p:ext>
            </p:extLst>
          </p:nvPr>
        </p:nvGraphicFramePr>
        <p:xfrm>
          <a:off x="5549791" y="1371600"/>
          <a:ext cx="4600050" cy="4670419"/>
        </p:xfrm>
        <a:graphic>
          <a:graphicData uri="http://schemas.openxmlformats.org/drawingml/2006/table">
            <a:tbl>
              <a:tblPr/>
              <a:tblGrid>
                <a:gridCol w="1832738">
                  <a:extLst>
                    <a:ext uri="{9D8B030D-6E8A-4147-A177-3AD203B41FA5}">
                      <a16:colId xmlns:a16="http://schemas.microsoft.com/office/drawing/2014/main" val="1459695752"/>
                    </a:ext>
                  </a:extLst>
                </a:gridCol>
                <a:gridCol w="1213734">
                  <a:extLst>
                    <a:ext uri="{9D8B030D-6E8A-4147-A177-3AD203B41FA5}">
                      <a16:colId xmlns:a16="http://schemas.microsoft.com/office/drawing/2014/main" val="2437070625"/>
                    </a:ext>
                  </a:extLst>
                </a:gridCol>
                <a:gridCol w="776789">
                  <a:extLst>
                    <a:ext uri="{9D8B030D-6E8A-4147-A177-3AD203B41FA5}">
                      <a16:colId xmlns:a16="http://schemas.microsoft.com/office/drawing/2014/main" val="513684949"/>
                    </a:ext>
                  </a:extLst>
                </a:gridCol>
                <a:gridCol w="776789">
                  <a:extLst>
                    <a:ext uri="{9D8B030D-6E8A-4147-A177-3AD203B41FA5}">
                      <a16:colId xmlns:a16="http://schemas.microsoft.com/office/drawing/2014/main" val="4069997595"/>
                    </a:ext>
                  </a:extLst>
                </a:gridCol>
              </a:tblGrid>
              <a:tr h="261842">
                <a:tc gridSpan="4">
                  <a:txBody>
                    <a:bodyPr/>
                    <a:lstStyle/>
                    <a:p>
                      <a:pPr algn="ctr" fontAlgn="b"/>
                      <a:r>
                        <a:rPr lang="en-US" sz="900" b="1" i="0" u="none" strike="noStrike">
                          <a:solidFill>
                            <a:srgbClr val="FFFFFF"/>
                          </a:solidFill>
                          <a:effectLst/>
                          <a:highlight>
                            <a:srgbClr val="4472C4"/>
                          </a:highlight>
                          <a:latin typeface="Arial" panose="020B0604020202020204" pitchFamily="34" charset="0"/>
                        </a:rPr>
                        <a:t>FACILITY POTENTIAL</a:t>
                      </a:r>
                    </a:p>
                  </a:txBody>
                  <a:tcPr marL="5727" marR="5727" marT="5727"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21588949"/>
                  </a:ext>
                </a:extLst>
              </a:tr>
              <a:tr h="537464">
                <a:tc>
                  <a:txBody>
                    <a:bodyPr/>
                    <a:lstStyle/>
                    <a:p>
                      <a:pPr algn="l" fontAlgn="b"/>
                      <a:r>
                        <a:rPr lang="en-US" sz="900" b="0" i="0" u="none" strike="noStrike">
                          <a:solidFill>
                            <a:srgbClr val="FFFFFF"/>
                          </a:solidFill>
                          <a:effectLst/>
                          <a:highlight>
                            <a:srgbClr val="4472C4"/>
                          </a:highlight>
                          <a:latin typeface="Arial" panose="020B0604020202020204" pitchFamily="34" charset="0"/>
                        </a:rPr>
                        <a:t>Number of Bays</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FF"/>
                          </a:highlight>
                          <a:latin typeface="Calibri" panose="020F0502020204030204" pitchFamily="34" charset="0"/>
                        </a:rPr>
                        <a:t>12</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79348181"/>
                  </a:ext>
                </a:extLst>
              </a:tr>
              <a:tr h="206717">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highlight>
                            <a:srgbClr val="4472C4"/>
                          </a:highlight>
                          <a:latin typeface="Arial" panose="020B0604020202020204" pitchFamily="34" charset="0"/>
                        </a:rPr>
                        <a:t>x</a:t>
                      </a:r>
                    </a:p>
                  </a:txBody>
                  <a:tcPr marL="5727" marR="5727" marT="57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814294074"/>
                  </a:ext>
                </a:extLst>
              </a:tr>
              <a:tr h="213607">
                <a:tc>
                  <a:txBody>
                    <a:bodyPr/>
                    <a:lstStyle/>
                    <a:p>
                      <a:pPr algn="l" fontAlgn="b"/>
                      <a:r>
                        <a:rPr lang="en-US" sz="900" b="0" i="0" u="none" strike="noStrike">
                          <a:solidFill>
                            <a:srgbClr val="FFFFFF"/>
                          </a:solidFill>
                          <a:effectLst/>
                          <a:highlight>
                            <a:srgbClr val="4472C4"/>
                          </a:highlight>
                          <a:latin typeface="Arial" panose="020B0604020202020204" pitchFamily="34" charset="0"/>
                        </a:rPr>
                        <a:t>Number of Days</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FF"/>
                          </a:highlight>
                          <a:latin typeface="Calibri" panose="020F0502020204030204" pitchFamily="34" charset="0"/>
                        </a:rPr>
                        <a:t>22</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899457244"/>
                  </a:ext>
                </a:extLst>
              </a:tr>
              <a:tr h="213607">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highlight>
                            <a:srgbClr val="4472C4"/>
                          </a:highlight>
                          <a:latin typeface="Arial" panose="020B0604020202020204" pitchFamily="34" charset="0"/>
                        </a:rPr>
                        <a:t>x</a:t>
                      </a:r>
                    </a:p>
                  </a:txBody>
                  <a:tcPr marL="5727" marR="5727" marT="57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861118720"/>
                  </a:ext>
                </a:extLst>
              </a:tr>
              <a:tr h="213607">
                <a:tc>
                  <a:txBody>
                    <a:bodyPr/>
                    <a:lstStyle/>
                    <a:p>
                      <a:pPr algn="l" fontAlgn="b"/>
                      <a:r>
                        <a:rPr lang="en-US" sz="900" b="0" i="0" u="none" strike="noStrike">
                          <a:solidFill>
                            <a:srgbClr val="FFFFFF"/>
                          </a:solidFill>
                          <a:effectLst/>
                          <a:highlight>
                            <a:srgbClr val="4472C4"/>
                          </a:highlight>
                          <a:latin typeface="Arial" panose="020B0604020202020204" pitchFamily="34" charset="0"/>
                        </a:rPr>
                        <a:t>Number of Hours</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FF"/>
                          </a:highlight>
                          <a:latin typeface="Calibri" panose="020F0502020204030204" pitchFamily="34" charset="0"/>
                        </a:rPr>
                        <a:t>12</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947107995"/>
                  </a:ext>
                </a:extLst>
              </a:tr>
              <a:tr h="213607">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highlight>
                            <a:srgbClr val="4472C4"/>
                          </a:highlight>
                          <a:latin typeface="Arial" panose="020B0604020202020204" pitchFamily="34" charset="0"/>
                        </a:rPr>
                        <a:t>x</a:t>
                      </a:r>
                    </a:p>
                  </a:txBody>
                  <a:tcPr marL="5727" marR="5727" marT="57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686248690"/>
                  </a:ext>
                </a:extLst>
              </a:tr>
              <a:tr h="213607">
                <a:tc>
                  <a:txBody>
                    <a:bodyPr/>
                    <a:lstStyle/>
                    <a:p>
                      <a:pPr algn="l" fontAlgn="b"/>
                      <a:r>
                        <a:rPr lang="en-US" sz="900" b="0" i="0" u="none" strike="noStrike">
                          <a:solidFill>
                            <a:srgbClr val="FFFFFF"/>
                          </a:solidFill>
                          <a:effectLst/>
                          <a:highlight>
                            <a:srgbClr val="4472C4"/>
                          </a:highlight>
                          <a:latin typeface="Arial" panose="020B0604020202020204" pitchFamily="34" charset="0"/>
                        </a:rPr>
                        <a:t>Effective Labor Rate</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147.78 </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606350274"/>
                  </a:ext>
                </a:extLst>
              </a:tr>
              <a:tr h="213607">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highlight>
                            <a:srgbClr val="4472C4"/>
                          </a:highlight>
                          <a:latin typeface="Arial" panose="020B0604020202020204" pitchFamily="34" charset="0"/>
                        </a:rPr>
                        <a:t> </a:t>
                      </a:r>
                    </a:p>
                  </a:txBody>
                  <a:tcPr marL="5727" marR="5727" marT="57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128836170"/>
                  </a:ext>
                </a:extLst>
              </a:tr>
              <a:tr h="206717">
                <a:tc>
                  <a:txBody>
                    <a:bodyPr/>
                    <a:lstStyle/>
                    <a:p>
                      <a:pPr algn="l" fontAlgn="b"/>
                      <a:r>
                        <a:rPr lang="en-US" sz="900" b="0" i="0" u="none" strike="noStrike">
                          <a:solidFill>
                            <a:srgbClr val="FFFFFF"/>
                          </a:solidFill>
                          <a:effectLst/>
                          <a:highlight>
                            <a:srgbClr val="4472C4"/>
                          </a:highlight>
                          <a:latin typeface="Arial" panose="020B0604020202020204" pitchFamily="34" charset="0"/>
                        </a:rPr>
                        <a:t>FACILITY POTENTIAL</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468,167 </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804955065"/>
                  </a:ext>
                </a:extLst>
              </a:tr>
              <a:tr h="213607">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735365445"/>
                  </a:ext>
                </a:extLst>
              </a:tr>
              <a:tr h="206717">
                <a:tc>
                  <a:txBody>
                    <a:bodyPr/>
                    <a:lstStyle/>
                    <a:p>
                      <a:pPr algn="l" fontAlgn="b"/>
                      <a:endParaRPr lang="en-US" sz="1000" b="0" i="0" u="none" strike="noStrike">
                        <a:solidFill>
                          <a:srgbClr val="000000"/>
                        </a:solidFill>
                        <a:effectLst/>
                        <a:latin typeface="Calibri" panose="020F0502020204030204" pitchFamily="34" charset="0"/>
                      </a:endParaRPr>
                    </a:p>
                  </a:txBody>
                  <a:tcPr marL="5727" marR="5727" marT="5727"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5727" marR="5727" marT="5727"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5727" marR="5727" marT="5727"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5727" marR="5727" marT="5727"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90193798"/>
                  </a:ext>
                </a:extLst>
              </a:tr>
              <a:tr h="220498">
                <a:tc gridSpan="4">
                  <a:txBody>
                    <a:bodyPr/>
                    <a:lstStyle/>
                    <a:p>
                      <a:pPr algn="ctr" fontAlgn="b"/>
                      <a:r>
                        <a:rPr lang="en-US" sz="900" b="1" i="0" u="none" strike="noStrike">
                          <a:solidFill>
                            <a:srgbClr val="FFFFFF"/>
                          </a:solidFill>
                          <a:effectLst/>
                          <a:highlight>
                            <a:srgbClr val="4472C4"/>
                          </a:highlight>
                          <a:latin typeface="Arial" panose="020B0604020202020204" pitchFamily="34" charset="0"/>
                        </a:rPr>
                        <a:t>FACILITY UTILIZATION</a:t>
                      </a:r>
                    </a:p>
                  </a:txBody>
                  <a:tcPr marL="5727" marR="5727" marT="5727"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14351853"/>
                  </a:ext>
                </a:extLst>
              </a:tr>
              <a:tr h="199826">
                <a:tc>
                  <a:txBody>
                    <a:bodyPr/>
                    <a:lstStyle/>
                    <a:p>
                      <a:pPr algn="l" fontAlgn="b"/>
                      <a:r>
                        <a:rPr lang="en-US" sz="900" b="0" i="0" u="none" strike="noStrike">
                          <a:solidFill>
                            <a:srgbClr val="FFFFFF"/>
                          </a:solidFill>
                          <a:effectLst/>
                          <a:highlight>
                            <a:srgbClr val="4472C4"/>
                          </a:highlight>
                          <a:latin typeface="Arial" panose="020B0604020202020204" pitchFamily="34" charset="0"/>
                        </a:rPr>
                        <a:t>Total Labor Sales</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177,339 </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538173481"/>
                  </a:ext>
                </a:extLst>
              </a:tr>
              <a:tr h="213607">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100" b="0" i="0" u="none" strike="noStrike">
                          <a:solidFill>
                            <a:srgbClr val="FFFFFF"/>
                          </a:solidFill>
                          <a:effectLst/>
                          <a:highlight>
                            <a:srgbClr val="4472C4"/>
                          </a:highlight>
                          <a:latin typeface="Arial" panose="020B0604020202020204" pitchFamily="34" charset="0"/>
                        </a:rPr>
                        <a:t>÷</a:t>
                      </a:r>
                    </a:p>
                  </a:txBody>
                  <a:tcPr marL="5727" marR="5727" marT="57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005797377"/>
                  </a:ext>
                </a:extLst>
              </a:tr>
              <a:tr h="199826">
                <a:tc>
                  <a:txBody>
                    <a:bodyPr/>
                    <a:lstStyle/>
                    <a:p>
                      <a:pPr algn="l" fontAlgn="b"/>
                      <a:r>
                        <a:rPr lang="en-US" sz="900" b="0" i="0" u="none" strike="noStrike">
                          <a:solidFill>
                            <a:srgbClr val="FFFFFF"/>
                          </a:solidFill>
                          <a:effectLst/>
                          <a:highlight>
                            <a:srgbClr val="4472C4"/>
                          </a:highlight>
                          <a:latin typeface="Arial" panose="020B0604020202020204" pitchFamily="34" charset="0"/>
                        </a:rPr>
                        <a:t>Facility Potential</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468,167 </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769647920"/>
                  </a:ext>
                </a:extLst>
              </a:tr>
              <a:tr h="199826">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highlight>
                            <a:srgbClr val="4472C4"/>
                          </a:highlight>
                          <a:latin typeface="Arial" panose="020B0604020202020204" pitchFamily="34" charset="0"/>
                        </a:rPr>
                        <a:t>equals</a:t>
                      </a:r>
                    </a:p>
                  </a:txBody>
                  <a:tcPr marL="5727" marR="5727" marT="57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584381315"/>
                  </a:ext>
                </a:extLst>
              </a:tr>
              <a:tr h="199826">
                <a:tc>
                  <a:txBody>
                    <a:bodyPr/>
                    <a:lstStyle/>
                    <a:p>
                      <a:pPr algn="l" fontAlgn="b"/>
                      <a:r>
                        <a:rPr lang="en-US" sz="900" b="0" i="0" u="none" strike="noStrike">
                          <a:solidFill>
                            <a:srgbClr val="FFFFFF"/>
                          </a:solidFill>
                          <a:effectLst/>
                          <a:highlight>
                            <a:srgbClr val="4472C4"/>
                          </a:highlight>
                          <a:latin typeface="Arial" panose="020B0604020202020204" pitchFamily="34" charset="0"/>
                        </a:rPr>
                        <a:t>FACILITY UTILIZATION</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00"/>
                          </a:highlight>
                          <a:latin typeface="Calibri" panose="020F0502020204030204" pitchFamily="34" charset="0"/>
                        </a:rPr>
                        <a:t>37.88%</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938718978"/>
                  </a:ext>
                </a:extLst>
              </a:tr>
              <a:tr h="199826">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613722179"/>
                  </a:ext>
                </a:extLst>
              </a:tr>
              <a:tr h="322478">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5727" marR="5727" marT="5727"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dirty="0">
                          <a:solidFill>
                            <a:srgbClr val="000000"/>
                          </a:solidFill>
                          <a:effectLst/>
                          <a:highlight>
                            <a:srgbClr val="4472C4"/>
                          </a:highligh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947285026"/>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352338" y="2160589"/>
            <a:ext cx="4509031" cy="4449936"/>
          </a:xfrm>
        </p:spPr>
        <p:txBody>
          <a:bodyPr>
            <a:normAutofit fontScale="92500" lnSpcReduction="10000"/>
          </a:bodyPr>
          <a:lstStyle/>
          <a:p>
            <a:r>
              <a:rPr lang="en-US" dirty="0"/>
              <a:t>Noticed the amount of one line RO’s first (too many!)</a:t>
            </a:r>
          </a:p>
          <a:p>
            <a:pPr lvl="1"/>
            <a:r>
              <a:rPr lang="en-US" dirty="0"/>
              <a:t>Especially since introducing video MPI</a:t>
            </a:r>
          </a:p>
          <a:p>
            <a:pPr lvl="1"/>
            <a:r>
              <a:rPr lang="en-US" dirty="0"/>
              <a:t>Watch and review videos from technicians to make sure the quality and information is being delivered well</a:t>
            </a:r>
          </a:p>
          <a:p>
            <a:pPr lvl="1"/>
            <a:r>
              <a:rPr lang="en-US" dirty="0"/>
              <a:t>Make sure the service advisors are following up and sending the customer the videos and following up with the customer</a:t>
            </a:r>
          </a:p>
          <a:p>
            <a:r>
              <a:rPr lang="en-US" dirty="0"/>
              <a:t>Work on retention for maintenance</a:t>
            </a:r>
          </a:p>
          <a:p>
            <a:pPr lvl="1"/>
            <a:r>
              <a:rPr lang="en-US" dirty="0"/>
              <a:t>“Pohanka Promise” complimentary maintenance</a:t>
            </a:r>
          </a:p>
          <a:p>
            <a:pPr lvl="1"/>
            <a:r>
              <a:rPr lang="en-US" dirty="0"/>
              <a:t>Work on Menu Sales</a:t>
            </a:r>
          </a:p>
          <a:p>
            <a:pPr lvl="1"/>
            <a:r>
              <a:rPr lang="en-US" dirty="0"/>
              <a:t>Focus on selling in the lane</a:t>
            </a:r>
          </a:p>
          <a:p>
            <a:pPr marL="457200" lvl="1" indent="0">
              <a:buNone/>
            </a:pPr>
            <a:endParaRPr lang="en-US" dirty="0"/>
          </a:p>
          <a:p>
            <a:pPr marL="457200" lvl="1" indent="0">
              <a:buNone/>
            </a:pPr>
            <a:endParaRPr lang="en-US" dirty="0"/>
          </a:p>
        </p:txBody>
      </p:sp>
      <p:graphicFrame>
        <p:nvGraphicFramePr>
          <p:cNvPr id="7" name="Content Placeholder 6">
            <a:extLst>
              <a:ext uri="{FF2B5EF4-FFF2-40B4-BE49-F238E27FC236}">
                <a16:creationId xmlns:a16="http://schemas.microsoft.com/office/drawing/2014/main" id="{180490B2-4B87-7D58-52A4-676366DB45FF}"/>
              </a:ext>
            </a:extLst>
          </p:cNvPr>
          <p:cNvGraphicFramePr>
            <a:graphicFrameLocks noGrp="1"/>
          </p:cNvGraphicFramePr>
          <p:nvPr>
            <p:ph sz="half" idx="2"/>
            <p:extLst>
              <p:ext uri="{D42A27DB-BD31-4B8C-83A1-F6EECF244321}">
                <p14:modId xmlns:p14="http://schemas.microsoft.com/office/powerpoint/2010/main" val="884511670"/>
              </p:ext>
            </p:extLst>
          </p:nvPr>
        </p:nvGraphicFramePr>
        <p:xfrm>
          <a:off x="5512163" y="243840"/>
          <a:ext cx="6456319" cy="6137449"/>
        </p:xfrm>
        <a:graphic>
          <a:graphicData uri="http://schemas.openxmlformats.org/drawingml/2006/table">
            <a:tbl>
              <a:tblPr/>
              <a:tblGrid>
                <a:gridCol w="585556">
                  <a:extLst>
                    <a:ext uri="{9D8B030D-6E8A-4147-A177-3AD203B41FA5}">
                      <a16:colId xmlns:a16="http://schemas.microsoft.com/office/drawing/2014/main" val="3675443402"/>
                    </a:ext>
                  </a:extLst>
                </a:gridCol>
                <a:gridCol w="631182">
                  <a:extLst>
                    <a:ext uri="{9D8B030D-6E8A-4147-A177-3AD203B41FA5}">
                      <a16:colId xmlns:a16="http://schemas.microsoft.com/office/drawing/2014/main" val="4283173204"/>
                    </a:ext>
                  </a:extLst>
                </a:gridCol>
                <a:gridCol w="714834">
                  <a:extLst>
                    <a:ext uri="{9D8B030D-6E8A-4147-A177-3AD203B41FA5}">
                      <a16:colId xmlns:a16="http://schemas.microsoft.com/office/drawing/2014/main" val="3216168195"/>
                    </a:ext>
                  </a:extLst>
                </a:gridCol>
                <a:gridCol w="182511">
                  <a:extLst>
                    <a:ext uri="{9D8B030D-6E8A-4147-A177-3AD203B41FA5}">
                      <a16:colId xmlns:a16="http://schemas.microsoft.com/office/drawing/2014/main" val="3931648300"/>
                    </a:ext>
                  </a:extLst>
                </a:gridCol>
                <a:gridCol w="1064647">
                  <a:extLst>
                    <a:ext uri="{9D8B030D-6E8A-4147-A177-3AD203B41FA5}">
                      <a16:colId xmlns:a16="http://schemas.microsoft.com/office/drawing/2014/main" val="3896435021"/>
                    </a:ext>
                  </a:extLst>
                </a:gridCol>
                <a:gridCol w="182511">
                  <a:extLst>
                    <a:ext uri="{9D8B030D-6E8A-4147-A177-3AD203B41FA5}">
                      <a16:colId xmlns:a16="http://schemas.microsoft.com/office/drawing/2014/main" val="3764009697"/>
                    </a:ext>
                  </a:extLst>
                </a:gridCol>
                <a:gridCol w="615974">
                  <a:extLst>
                    <a:ext uri="{9D8B030D-6E8A-4147-A177-3AD203B41FA5}">
                      <a16:colId xmlns:a16="http://schemas.microsoft.com/office/drawing/2014/main" val="3008417984"/>
                    </a:ext>
                  </a:extLst>
                </a:gridCol>
                <a:gridCol w="722439">
                  <a:extLst>
                    <a:ext uri="{9D8B030D-6E8A-4147-A177-3AD203B41FA5}">
                      <a16:colId xmlns:a16="http://schemas.microsoft.com/office/drawing/2014/main" val="2930173672"/>
                    </a:ext>
                  </a:extLst>
                </a:gridCol>
                <a:gridCol w="676811">
                  <a:extLst>
                    <a:ext uri="{9D8B030D-6E8A-4147-A177-3AD203B41FA5}">
                      <a16:colId xmlns:a16="http://schemas.microsoft.com/office/drawing/2014/main" val="1575455954"/>
                    </a:ext>
                  </a:extLst>
                </a:gridCol>
                <a:gridCol w="1079854">
                  <a:extLst>
                    <a:ext uri="{9D8B030D-6E8A-4147-A177-3AD203B41FA5}">
                      <a16:colId xmlns:a16="http://schemas.microsoft.com/office/drawing/2014/main" val="3247970215"/>
                    </a:ext>
                  </a:extLst>
                </a:gridCol>
              </a:tblGrid>
              <a:tr h="225522">
                <a:tc gridSpan="9">
                  <a:txBody>
                    <a:bodyPr/>
                    <a:lstStyle/>
                    <a:p>
                      <a:pPr algn="ctr" fontAlgn="b"/>
                      <a:r>
                        <a:rPr lang="en-US" sz="700" b="1" i="0" u="none" strike="noStrike">
                          <a:effectLst/>
                          <a:highlight>
                            <a:srgbClr val="D9D9D9"/>
                          </a:highligh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49451998"/>
                  </a:ext>
                </a:extLst>
              </a:tr>
              <a:tr h="151929">
                <a:tc gridSpan="9">
                  <a:txBody>
                    <a:bodyPr/>
                    <a:lstStyle/>
                    <a:p>
                      <a:pPr algn="ctr" fontAlgn="b"/>
                      <a:r>
                        <a:rPr lang="en-US" sz="700" b="1"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16741203"/>
                  </a:ext>
                </a:extLst>
              </a:tr>
              <a:tr h="126608">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highlight>
                            <a:srgbClr val="FABF8F"/>
                          </a:highligh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highlight>
                            <a:srgbClr val="FABF8F"/>
                          </a:highligh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645150407"/>
                  </a:ext>
                </a:extLst>
              </a:tr>
              <a:tr h="246145">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highlight>
                            <a:srgbClr val="FABF8F"/>
                          </a:highligh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643263361"/>
                  </a:ext>
                </a:extLst>
              </a:tr>
              <a:tr h="246145">
                <a:tc>
                  <a:txBody>
                    <a:bodyPr/>
                    <a:lstStyle/>
                    <a:p>
                      <a:pPr algn="l" fontAlgn="b"/>
                      <a:r>
                        <a:rPr lang="en-US" sz="600" b="0" i="0" u="none" strike="noStrike">
                          <a:effectLst/>
                          <a:highlight>
                            <a:srgbClr val="FFFFFF"/>
                          </a:highligh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7,487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60.40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123.96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91399643"/>
                  </a:ext>
                </a:extLst>
              </a:tr>
              <a:tr h="246145">
                <a:tc>
                  <a:txBody>
                    <a:bodyPr/>
                    <a:lstStyle/>
                    <a:p>
                      <a:pPr algn="l" fontAlgn="b"/>
                      <a:r>
                        <a:rPr lang="en-US" sz="600" b="0" i="0" u="none" strike="noStrike">
                          <a:effectLst/>
                          <a:highlight>
                            <a:srgbClr val="FFFFFF"/>
                          </a:highligh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3,424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24.60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139.18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736014223"/>
                  </a:ext>
                </a:extLst>
              </a:tr>
              <a:tr h="246145">
                <a:tc>
                  <a:txBody>
                    <a:bodyPr/>
                    <a:lstStyle/>
                    <a:p>
                      <a:pPr algn="l" fontAlgn="b"/>
                      <a:r>
                        <a:rPr lang="en-US" sz="600" b="0" i="0" u="none" strike="noStrike">
                          <a:effectLst/>
                          <a:highlight>
                            <a:srgbClr val="FFFFFF"/>
                          </a:highligh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12,243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74.48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164.38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3449669"/>
                  </a:ext>
                </a:extLst>
              </a:tr>
              <a:tr h="246145">
                <a:tc>
                  <a:txBody>
                    <a:bodyPr/>
                    <a:lstStyle/>
                    <a:p>
                      <a:pPr algn="l" fontAlgn="b"/>
                      <a:r>
                        <a:rPr lang="en-US" sz="600" b="0" i="0" u="none" strike="noStrike">
                          <a:effectLst/>
                          <a:highlight>
                            <a:srgbClr val="FFFFFF"/>
                          </a:highligh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00"/>
                          </a:highlight>
                          <a:latin typeface="Arial" panose="020B0604020202020204" pitchFamily="34" charset="0"/>
                        </a:rPr>
                        <a:t> $    23,154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159.48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145.18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676068540"/>
                  </a:ext>
                </a:extLst>
              </a:tr>
              <a:tr h="1107655">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FF"/>
                          </a:highligh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159.40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87228072"/>
                  </a:ext>
                </a:extLst>
              </a:tr>
              <a:tr h="492291">
                <a:tc gridSpan="2">
                  <a:txBody>
                    <a:bodyPr/>
                    <a:lstStyle/>
                    <a:p>
                      <a:pPr algn="ctr" fontAlgn="b"/>
                      <a:r>
                        <a:rPr lang="en-US" sz="600" b="0" i="0" u="none" strike="noStrike">
                          <a:effectLst/>
                          <a:highlight>
                            <a:srgbClr val="FFFFFF"/>
                          </a:highlight>
                          <a:latin typeface="Arial" panose="020B0604020202020204" pitchFamily="34" charset="0"/>
                        </a:rPr>
                        <a:t>Total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highlight>
                            <a:srgbClr val="FFFFFF"/>
                          </a:highligh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FF"/>
                          </a:highligh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00"/>
                          </a:highlight>
                          <a:latin typeface="Arial" panose="020B0604020202020204" pitchFamily="34" charset="0"/>
                        </a:rPr>
                        <a:t>-14.22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72142158"/>
                  </a:ext>
                </a:extLst>
              </a:tr>
              <a:tr h="126608">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30952097"/>
                  </a:ext>
                </a:extLst>
              </a:tr>
              <a:tr h="146391">
                <a:tc gridSpan="8">
                  <a:txBody>
                    <a:bodyPr/>
                    <a:lstStyle/>
                    <a:p>
                      <a:pPr algn="l" fontAlgn="b"/>
                      <a:r>
                        <a:rPr lang="en-US" sz="600" b="1" i="0" u="none" strike="noStrike">
                          <a:effectLst/>
                          <a:highlight>
                            <a:srgbClr val="D9D9D9"/>
                          </a:highligh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51460819"/>
                  </a:ext>
                </a:extLst>
              </a:tr>
              <a:tr h="246145">
                <a:tc gridSpan="2">
                  <a:txBody>
                    <a:bodyPr/>
                    <a:lstStyle/>
                    <a:p>
                      <a:pPr algn="l" fontAlgn="b"/>
                      <a:r>
                        <a:rPr lang="en-US" sz="6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4092.82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highlight>
                            <a:srgbClr val="FFFF00"/>
                          </a:highlight>
                          <a:latin typeface="Arial" panose="020B0604020202020204" pitchFamily="34" charset="0"/>
                        </a:rPr>
                        <a:t>17.68%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1334767"/>
                  </a:ext>
                </a:extLst>
              </a:tr>
              <a:tr h="246145">
                <a:tc gridSpan="2">
                  <a:txBody>
                    <a:bodyPr/>
                    <a:lstStyle/>
                    <a:p>
                      <a:pPr algn="l" fontAlgn="b"/>
                      <a:r>
                        <a:rPr lang="en-US" sz="6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4092.82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highlight>
                            <a:srgbClr val="FFFF00"/>
                          </a:highlight>
                          <a:latin typeface="Arial" panose="020B0604020202020204" pitchFamily="34" charset="0"/>
                        </a:rPr>
                        <a:t>25.66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617214367"/>
                  </a:ext>
                </a:extLst>
              </a:tr>
              <a:tr h="126608">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59472926"/>
                  </a:ext>
                </a:extLst>
              </a:tr>
              <a:tr h="146391">
                <a:tc gridSpan="8">
                  <a:txBody>
                    <a:bodyPr/>
                    <a:lstStyle/>
                    <a:p>
                      <a:pPr algn="l" fontAlgn="b"/>
                      <a:r>
                        <a:rPr lang="en-US" sz="600" b="1" i="0" u="none" strike="noStrike">
                          <a:effectLst/>
                          <a:highlight>
                            <a:srgbClr val="D9D9D9"/>
                          </a:highligh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38159651"/>
                  </a:ext>
                </a:extLst>
              </a:tr>
              <a:tr h="126608">
                <a:tc gridSpan="2">
                  <a:txBody>
                    <a:bodyPr/>
                    <a:lstStyle/>
                    <a:p>
                      <a:pPr algn="l" fontAlgn="b"/>
                      <a:r>
                        <a:rPr lang="en-US" sz="600" b="0" i="0" u="none" strike="noStrike">
                          <a:effectLst/>
                          <a:highlight>
                            <a:srgbClr val="FFFFFF"/>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23,153.53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231.54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19707872"/>
                  </a:ext>
                </a:extLst>
              </a:tr>
              <a:tr h="123072">
                <a:tc gridSpan="2">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159.48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422512513"/>
                  </a:ext>
                </a:extLst>
              </a:tr>
              <a:tr h="123072">
                <a:tc gridSpan="2">
                  <a:txBody>
                    <a:bodyPr/>
                    <a:lstStyle/>
                    <a:p>
                      <a:pPr algn="l" fontAlgn="b"/>
                      <a:r>
                        <a:rPr lang="en-US" sz="600" b="0" i="0" u="none" strike="noStrike">
                          <a:effectLst/>
                          <a:highlight>
                            <a:srgbClr val="FFFFFF"/>
                          </a:highligh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600" b="0" i="0" u="none" strike="noStrike">
                          <a:effectLst/>
                          <a:highlight>
                            <a:srgbClr val="FFFFFF"/>
                          </a:highligh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05746190"/>
                  </a:ext>
                </a:extLst>
              </a:tr>
              <a:tr h="123072">
                <a:tc gridSpan="2">
                  <a:txBody>
                    <a:bodyPr/>
                    <a:lstStyle/>
                    <a:p>
                      <a:pPr algn="l" fontAlgn="b"/>
                      <a:r>
                        <a:rPr lang="en-US" sz="600" b="0" i="0" u="none" strike="noStrike">
                          <a:effectLst/>
                          <a:highlight>
                            <a:srgbClr val="FFFFFF"/>
                          </a:highligh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60.40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37.87%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389272703"/>
                  </a:ext>
                </a:extLst>
              </a:tr>
              <a:tr h="246145">
                <a:tc gridSpan="2">
                  <a:txBody>
                    <a:bodyPr/>
                    <a:lstStyle/>
                    <a:p>
                      <a:pPr algn="l" fontAlgn="b"/>
                      <a:r>
                        <a:rPr lang="en-US" sz="600" b="0" i="0" u="none" strike="noStrike">
                          <a:effectLst/>
                          <a:highlight>
                            <a:srgbClr val="FFFFFF"/>
                          </a:highligh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24.60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15.43%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82842120"/>
                  </a:ext>
                </a:extLst>
              </a:tr>
              <a:tr h="123072">
                <a:tc gridSpan="2">
                  <a:txBody>
                    <a:bodyPr/>
                    <a:lstStyle/>
                    <a:p>
                      <a:pPr algn="l" fontAlgn="b"/>
                      <a:r>
                        <a:rPr lang="en-US" sz="600" b="0" i="0" u="none" strike="noStrike">
                          <a:effectLst/>
                          <a:highlight>
                            <a:srgbClr val="FFFFFF"/>
                          </a:highligh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74.48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46.70%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04398632"/>
                  </a:ext>
                </a:extLst>
              </a:tr>
              <a:tr h="246145">
                <a:tc gridSpan="2">
                  <a:txBody>
                    <a:bodyPr/>
                    <a:lstStyle/>
                    <a:p>
                      <a:pPr algn="l" fontAlgn="b"/>
                      <a:r>
                        <a:rPr lang="en-US" sz="600" b="0" i="0" u="none" strike="noStrike">
                          <a:effectLst/>
                          <a:highlight>
                            <a:srgbClr val="FFFFFF"/>
                          </a:highligh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43.00%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05873832"/>
                  </a:ext>
                </a:extLst>
              </a:tr>
              <a:tr h="126608">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43876819"/>
                  </a:ext>
                </a:extLst>
              </a:tr>
              <a:tr h="146391">
                <a:tc gridSpan="8">
                  <a:txBody>
                    <a:bodyPr/>
                    <a:lstStyle/>
                    <a:p>
                      <a:pPr algn="l" fontAlgn="b"/>
                      <a:r>
                        <a:rPr lang="en-US" sz="600" b="1" i="0" u="none" strike="noStrike">
                          <a:effectLst/>
                          <a:highlight>
                            <a:srgbClr val="D9D9D9"/>
                          </a:highligh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4175848880"/>
                  </a:ext>
                </a:extLst>
              </a:tr>
              <a:tr h="130566">
                <a:tc>
                  <a:txBody>
                    <a:bodyPr/>
                    <a:lstStyle/>
                    <a:p>
                      <a:pPr algn="ctr" fontAlgn="b"/>
                      <a:r>
                        <a:rPr lang="en-US" sz="600" b="1" i="0" u="none" strike="noStrike">
                          <a:effectLst/>
                          <a:highlight>
                            <a:srgbClr val="FABF8F"/>
                          </a:highligh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highlight>
                            <a:srgbClr val="FABF8F"/>
                          </a:highligh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highlight>
                            <a:srgbClr val="FABF8F"/>
                          </a:highligh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highlight>
                            <a:srgbClr val="FABF8F"/>
                          </a:highligh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highlight>
                            <a:srgbClr val="FABF8F"/>
                          </a:highligh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highlight>
                            <a:srgbClr val="FABF8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1545958921"/>
                  </a:ext>
                </a:extLst>
              </a:tr>
              <a:tr h="123072">
                <a:tc>
                  <a:txBody>
                    <a:bodyPr/>
                    <a:lstStyle/>
                    <a:p>
                      <a:pPr algn="ctr" fontAlgn="b"/>
                      <a:r>
                        <a:rPr lang="en-US" sz="600" b="1" i="0" u="none" strike="noStrike">
                          <a:effectLst/>
                          <a:highlight>
                            <a:srgbClr val="FFFF00"/>
                          </a:highligh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highlight>
                            <a:srgbClr val="FFFF00"/>
                          </a:highligh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930559636"/>
                  </a:ext>
                </a:extLst>
              </a:tr>
              <a:tr h="126608">
                <a:tc>
                  <a:txBody>
                    <a:bodyPr/>
                    <a:lstStyle/>
                    <a:p>
                      <a:pPr algn="ctr" fontAlgn="b"/>
                      <a:r>
                        <a:rPr lang="en-US" sz="600" b="1" i="0" u="none" strike="noStrike">
                          <a:effectLst/>
                          <a:highlight>
                            <a:srgbClr val="FFFF00"/>
                          </a:highligh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14.00%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highlight>
                            <a:srgbClr val="FFFF00"/>
                          </a:highlight>
                          <a:latin typeface="Arial" panose="020B0604020202020204" pitchFamily="34" charset="0"/>
                        </a:rPr>
                        <a:t>64.00%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2547343671"/>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4340879"/>
          </a:xfrm>
        </p:spPr>
        <p:txBody>
          <a:bodyPr/>
          <a:lstStyle/>
          <a:p>
            <a:r>
              <a:rPr lang="en-US" dirty="0"/>
              <a:t>Getting a lot of repair work which holds the most gross profit percentage</a:t>
            </a:r>
          </a:p>
          <a:p>
            <a:r>
              <a:rPr lang="en-US" dirty="0"/>
              <a:t>Team environment</a:t>
            </a:r>
          </a:p>
          <a:p>
            <a:pPr lvl="1"/>
            <a:r>
              <a:rPr lang="en-US" dirty="0"/>
              <a:t>Pohanka Volkswagen has a great team environment as a whole, everyone knows each other and always offers a helping hand</a:t>
            </a:r>
          </a:p>
          <a:p>
            <a:pPr lvl="1"/>
            <a:r>
              <a:rPr lang="en-US" dirty="0"/>
              <a:t>This makes it easy to integrate new ideas like video MPI</a:t>
            </a:r>
          </a:p>
          <a:p>
            <a:pPr lvl="1"/>
            <a:r>
              <a:rPr lang="en-US" dirty="0"/>
              <a:t>It is even easier to bring new technicians on when everyone is open to helping them/showing them the ropes</a:t>
            </a:r>
          </a:p>
          <a:p>
            <a:r>
              <a:rPr lang="en-US" dirty="0"/>
              <a:t>Training center</a:t>
            </a:r>
          </a:p>
          <a:p>
            <a:pPr lvl="1"/>
            <a:r>
              <a:rPr lang="en-US" dirty="0"/>
              <a:t>This is a great tool to keep hiring and training new technicians</a:t>
            </a:r>
          </a:p>
          <a:p>
            <a:pPr lvl="1"/>
            <a:r>
              <a:rPr lang="en-US" dirty="0"/>
              <a:t>They come out ASE certified and this creates a constant flow of new technicians since there are multiple classes going on at the same time</a:t>
            </a:r>
          </a:p>
          <a:p>
            <a:endParaRPr lang="en-US" dirty="0"/>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4223433"/>
          </a:xfrm>
        </p:spPr>
        <p:txBody>
          <a:bodyPr/>
          <a:lstStyle/>
          <a:p>
            <a:r>
              <a:rPr lang="en-US" dirty="0"/>
              <a:t>Need more retention when it comes to scheduled maintenances</a:t>
            </a:r>
          </a:p>
          <a:p>
            <a:r>
              <a:rPr lang="en-US" dirty="0"/>
              <a:t>Need to make training students more productive/will be more productive over time</a:t>
            </a:r>
          </a:p>
          <a:p>
            <a:r>
              <a:rPr lang="en-US" dirty="0"/>
              <a:t>ASR penetration</a:t>
            </a:r>
          </a:p>
          <a:p>
            <a:r>
              <a:rPr lang="en-US" dirty="0"/>
              <a:t>Service Department hours of operation are not the same as the Sales Department hours</a:t>
            </a:r>
          </a:p>
          <a:p>
            <a:pPr lvl="1"/>
            <a:r>
              <a:rPr lang="en-US" dirty="0"/>
              <a:t>Customers come into sales and need help after hours</a:t>
            </a:r>
          </a:p>
          <a:p>
            <a:pPr lvl="1"/>
            <a:r>
              <a:rPr lang="en-US" dirty="0"/>
              <a:t>We end up turning work away/hoping they come back the next day when service is open</a:t>
            </a:r>
          </a:p>
          <a:p>
            <a:r>
              <a:rPr lang="en-US" dirty="0"/>
              <a:t>There was a lot of discounting from service advisors on parts and labor, they should not have access/especially when there were no coupons available</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docProps/app.xml><?xml version="1.0" encoding="utf-8"?>
<Properties xmlns="http://schemas.openxmlformats.org/officeDocument/2006/extended-properties" xmlns:vt="http://schemas.openxmlformats.org/officeDocument/2006/docPropsVTypes">
  <Template>Facet</Template>
  <TotalTime>440</TotalTime>
  <Words>2109</Words>
  <Application>Microsoft Office PowerPoint</Application>
  <PresentationFormat>Widescreen</PresentationFormat>
  <Paragraphs>684</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Cassie Ullrich</cp:lastModifiedBy>
  <cp:revision>34</cp:revision>
  <dcterms:created xsi:type="dcterms:W3CDTF">2022-12-04T13:10:55Z</dcterms:created>
  <dcterms:modified xsi:type="dcterms:W3CDTF">2024-06-07T01:50:13Z</dcterms:modified>
</cp:coreProperties>
</file>