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5/13/2024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5/13/2024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5/13/2024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5/13/2024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5/13/2024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5/13/2024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MARK SWAIN</a:t>
            </a:r>
          </a:p>
          <a:p>
            <a:pPr algn="ctr"/>
            <a:r>
              <a:rPr lang="en-US" sz="3200" dirty="0"/>
              <a:t>ASHEBORO HONDA</a:t>
            </a:r>
          </a:p>
          <a:p>
            <a:pPr algn="ctr"/>
            <a:r>
              <a:rPr lang="en-US" sz="3200" dirty="0"/>
              <a:t>N441</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Market service dept to drive younger generation</a:t>
            </a:r>
          </a:p>
          <a:p>
            <a:r>
              <a:rPr lang="en-US" dirty="0"/>
              <a:t>Install a non dealer competitive pricing board in service drive</a:t>
            </a:r>
          </a:p>
          <a:p>
            <a:r>
              <a:rPr lang="en-US" dirty="0"/>
              <a:t>Staying on top and reviewing MPI every time</a:t>
            </a:r>
          </a:p>
          <a:p>
            <a:r>
              <a:rPr lang="en-US" dirty="0"/>
              <a:t>More advisors to sell more work</a:t>
            </a:r>
          </a:p>
          <a:p>
            <a:r>
              <a:rPr lang="en-US" dirty="0"/>
              <a:t>Plenty of capacity to do more work</a:t>
            </a:r>
          </a:p>
          <a:p>
            <a:r>
              <a:rPr lang="en-US" dirty="0"/>
              <a:t>Having a standard, all techs must maintain 100% proficiency</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Independent and aftermarket shops</a:t>
            </a:r>
          </a:p>
          <a:p>
            <a:r>
              <a:rPr lang="en-US" dirty="0"/>
              <a:t>Over promising and un delivering </a:t>
            </a:r>
          </a:p>
          <a:p>
            <a:r>
              <a:rPr lang="en-US" dirty="0"/>
              <a:t>Time advisor bring RO to customer to try and up sale (they are all ready in leave mode)</a:t>
            </a:r>
          </a:p>
          <a:p>
            <a:r>
              <a:rPr lang="en-US" dirty="0"/>
              <a:t>Scheduling (not scheduling enough appointments)</a:t>
            </a:r>
          </a:p>
          <a:p>
            <a:r>
              <a:rPr lang="en-US" dirty="0"/>
              <a:t>Recruiting (hard to find good hard-working people)</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Change advisors pay plans from a big salary to a small one, plus big commission opportunity.</a:t>
            </a:r>
          </a:p>
          <a:p>
            <a:r>
              <a:rPr lang="en-US" dirty="0"/>
              <a:t>Increase number of appointments scheduled daily.</a:t>
            </a:r>
          </a:p>
          <a:p>
            <a:r>
              <a:rPr lang="en-US" dirty="0"/>
              <a:t>Improve on customer pay maintenance sales.</a:t>
            </a:r>
          </a:p>
          <a:p>
            <a:r>
              <a:rPr lang="en-US" dirty="0"/>
              <a:t>Improve technician's productivity to ensure everyone is 100% efficient.</a:t>
            </a:r>
          </a:p>
          <a:p>
            <a:r>
              <a:rPr lang="en-US" dirty="0"/>
              <a:t>Have more parts available 100% of the time.</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Hold weekly shop meetings with all technicians to discuss every tech’s productivity percentage.</a:t>
            </a:r>
          </a:p>
          <a:p>
            <a:r>
              <a:rPr lang="en-US" dirty="0"/>
              <a:t>Take away advisors' ability to discount labor.</a:t>
            </a:r>
          </a:p>
          <a:p>
            <a:r>
              <a:rPr lang="en-US" dirty="0"/>
              <a:t>Increase OELR by increasing maintenance sales.</a:t>
            </a:r>
          </a:p>
          <a:p>
            <a:r>
              <a:rPr lang="en-US" dirty="0"/>
              <a:t>Ensure service receptionist has a minimum of 40 appointments daily instead of our current 30 a day process.</a:t>
            </a:r>
          </a:p>
          <a:p>
            <a:r>
              <a:rPr lang="en-US" dirty="0"/>
              <a:t>Shop more than 1 source for aftermarket parts.</a:t>
            </a:r>
          </a:p>
          <a:p>
            <a:r>
              <a:rPr lang="en-US" dirty="0"/>
              <a:t>Post independent shop pricing in service drive to shop how competitive our pricing is. </a:t>
            </a:r>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Market bi-weekly specials on social media to generate new business.</a:t>
            </a:r>
          </a:p>
          <a:p>
            <a:r>
              <a:rPr lang="en-US" dirty="0"/>
              <a:t>Incentives technician with over 100% productivity.</a:t>
            </a:r>
          </a:p>
          <a:p>
            <a:r>
              <a:rPr lang="en-US" dirty="0"/>
              <a:t>The gm or service manager will only have the permissions to discount labor.</a:t>
            </a:r>
          </a:p>
          <a:p>
            <a:r>
              <a:rPr lang="en-US" dirty="0"/>
              <a:t>Meeting with parts manager to ensure our FTFR is at least over 90 percent.</a:t>
            </a:r>
          </a:p>
          <a:p>
            <a:r>
              <a:rPr lang="en-US" dirty="0"/>
              <a:t>Incentive advisors for hitting weekly maintenance specials.</a:t>
            </a:r>
          </a:p>
          <a:p>
            <a:r>
              <a:rPr lang="en-US" dirty="0"/>
              <a:t>Stagger technician shift to start 10 minutes after 1</a:t>
            </a:r>
            <a:r>
              <a:rPr lang="en-US" baseline="30000" dirty="0"/>
              <a:t>st</a:t>
            </a:r>
            <a:r>
              <a:rPr lang="en-US" dirty="0"/>
              <a:t> appointment.</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103793462"/>
              </p:ext>
            </p:extLst>
          </p:nvPr>
        </p:nvGraphicFramePr>
        <p:xfrm>
          <a:off x="677334" y="1361599"/>
          <a:ext cx="9110478" cy="5508182"/>
        </p:xfrm>
        <a:graphic>
          <a:graphicData uri="http://schemas.openxmlformats.org/drawingml/2006/table">
            <a:tbl>
              <a:tblPr firstRow="1" bandRow="1">
                <a:tableStyleId>{5C22544A-7EE6-4342-B048-85BDC9FD1C3A}</a:tableStyleId>
              </a:tblPr>
              <a:tblGrid>
                <a:gridCol w="3036826">
                  <a:extLst>
                    <a:ext uri="{9D8B030D-6E8A-4147-A177-3AD203B41FA5}">
                      <a16:colId xmlns:a16="http://schemas.microsoft.com/office/drawing/2014/main" val="2235853955"/>
                    </a:ext>
                  </a:extLst>
                </a:gridCol>
                <a:gridCol w="3036826">
                  <a:extLst>
                    <a:ext uri="{9D8B030D-6E8A-4147-A177-3AD203B41FA5}">
                      <a16:colId xmlns:a16="http://schemas.microsoft.com/office/drawing/2014/main" val="4174400132"/>
                    </a:ext>
                  </a:extLst>
                </a:gridCol>
                <a:gridCol w="3036826">
                  <a:extLst>
                    <a:ext uri="{9D8B030D-6E8A-4147-A177-3AD203B41FA5}">
                      <a16:colId xmlns:a16="http://schemas.microsoft.com/office/drawing/2014/main" val="1146395385"/>
                    </a:ext>
                  </a:extLst>
                </a:gridCol>
              </a:tblGrid>
              <a:tr h="676226">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44323">
                <a:tc>
                  <a:txBody>
                    <a:bodyPr/>
                    <a:lstStyle/>
                    <a:p>
                      <a:r>
                        <a:rPr lang="en-US" dirty="0"/>
                        <a:t>Hiring 3</a:t>
                      </a:r>
                      <a:r>
                        <a:rPr lang="en-US" baseline="30000" dirty="0"/>
                        <a:t>rd</a:t>
                      </a:r>
                      <a:r>
                        <a:rPr lang="en-US" dirty="0"/>
                        <a:t> Service Advisor</a:t>
                      </a:r>
                    </a:p>
                  </a:txBody>
                  <a:tcPr/>
                </a:tc>
                <a:tc>
                  <a:txBody>
                    <a:bodyPr/>
                    <a:lstStyle/>
                    <a:p>
                      <a:r>
                        <a:rPr lang="en-US" dirty="0"/>
                        <a:t>Service Manager</a:t>
                      </a:r>
                    </a:p>
                  </a:txBody>
                  <a:tcPr/>
                </a:tc>
                <a:tc>
                  <a:txBody>
                    <a:bodyPr/>
                    <a:lstStyle/>
                    <a:p>
                      <a:r>
                        <a:rPr lang="en-US" dirty="0"/>
                        <a:t>May 20</a:t>
                      </a:r>
                      <a:r>
                        <a:rPr lang="en-US" baseline="30000" dirty="0"/>
                        <a:t>th</a:t>
                      </a:r>
                      <a:r>
                        <a:rPr lang="en-US" dirty="0"/>
                        <a:t>, 2024</a:t>
                      </a:r>
                    </a:p>
                  </a:txBody>
                  <a:tcPr/>
                </a:tc>
                <a:extLst>
                  <a:ext uri="{0D108BD9-81ED-4DB2-BD59-A6C34878D82A}">
                    <a16:rowId xmlns:a16="http://schemas.microsoft.com/office/drawing/2014/main" val="2400365483"/>
                  </a:ext>
                </a:extLst>
              </a:tr>
              <a:tr h="544323">
                <a:tc>
                  <a:txBody>
                    <a:bodyPr/>
                    <a:lstStyle/>
                    <a:p>
                      <a:r>
                        <a:rPr lang="en-US" dirty="0"/>
                        <a:t>Weekly Advisor Incentives and Productivity Bonus</a:t>
                      </a:r>
                    </a:p>
                  </a:txBody>
                  <a:tcPr/>
                </a:tc>
                <a:tc>
                  <a:txBody>
                    <a:bodyPr/>
                    <a:lstStyle/>
                    <a:p>
                      <a:r>
                        <a:rPr lang="en-US" dirty="0"/>
                        <a:t>Service Manger</a:t>
                      </a:r>
                    </a:p>
                  </a:txBody>
                  <a:tcPr/>
                </a:tc>
                <a:tc>
                  <a:txBody>
                    <a:bodyPr/>
                    <a:lstStyle/>
                    <a:p>
                      <a:r>
                        <a:rPr lang="en-US" dirty="0"/>
                        <a:t>June 1</a:t>
                      </a:r>
                      <a:r>
                        <a:rPr lang="en-US" baseline="30000" dirty="0"/>
                        <a:t>st</a:t>
                      </a:r>
                      <a:r>
                        <a:rPr lang="en-US" dirty="0"/>
                        <a:t>, 2024</a:t>
                      </a:r>
                    </a:p>
                  </a:txBody>
                  <a:tcPr/>
                </a:tc>
                <a:extLst>
                  <a:ext uri="{0D108BD9-81ED-4DB2-BD59-A6C34878D82A}">
                    <a16:rowId xmlns:a16="http://schemas.microsoft.com/office/drawing/2014/main" val="107845787"/>
                  </a:ext>
                </a:extLst>
              </a:tr>
              <a:tr h="794762">
                <a:tc>
                  <a:txBody>
                    <a:bodyPr/>
                    <a:lstStyle/>
                    <a:p>
                      <a:r>
                        <a:rPr lang="en-US" dirty="0"/>
                        <a:t>Independent Shop Comparison Board</a:t>
                      </a:r>
                    </a:p>
                  </a:txBody>
                  <a:tcPr/>
                </a:tc>
                <a:tc>
                  <a:txBody>
                    <a:bodyPr/>
                    <a:lstStyle/>
                    <a:p>
                      <a:r>
                        <a:rPr lang="en-US" dirty="0"/>
                        <a:t>Service Manager</a:t>
                      </a:r>
                    </a:p>
                  </a:txBody>
                  <a:tcPr/>
                </a:tc>
                <a:tc>
                  <a:txBody>
                    <a:bodyPr/>
                    <a:lstStyle/>
                    <a:p>
                      <a:r>
                        <a:rPr lang="en-US" dirty="0"/>
                        <a:t>July 1</a:t>
                      </a:r>
                      <a:r>
                        <a:rPr lang="en-US" baseline="30000" dirty="0"/>
                        <a:t>st</a:t>
                      </a:r>
                      <a:r>
                        <a:rPr lang="en-US" dirty="0"/>
                        <a:t>, 2024</a:t>
                      </a:r>
                    </a:p>
                  </a:txBody>
                  <a:tcPr/>
                </a:tc>
                <a:extLst>
                  <a:ext uri="{0D108BD9-81ED-4DB2-BD59-A6C34878D82A}">
                    <a16:rowId xmlns:a16="http://schemas.microsoft.com/office/drawing/2014/main" val="1530126605"/>
                  </a:ext>
                </a:extLst>
              </a:tr>
              <a:tr h="794762">
                <a:tc>
                  <a:txBody>
                    <a:bodyPr/>
                    <a:lstStyle/>
                    <a:p>
                      <a:r>
                        <a:rPr lang="en-US" dirty="0"/>
                        <a:t>Review Advisor Access For Labor Discounts</a:t>
                      </a:r>
                    </a:p>
                  </a:txBody>
                  <a:tcPr/>
                </a:tc>
                <a:tc>
                  <a:txBody>
                    <a:bodyPr/>
                    <a:lstStyle/>
                    <a:p>
                      <a:r>
                        <a:rPr lang="en-US" dirty="0"/>
                        <a:t>Service Manger</a:t>
                      </a:r>
                    </a:p>
                  </a:txBody>
                  <a:tcPr/>
                </a:tc>
                <a:tc>
                  <a:txBody>
                    <a:bodyPr/>
                    <a:lstStyle/>
                    <a:p>
                      <a:r>
                        <a:rPr lang="en-US" dirty="0"/>
                        <a:t>June 15</a:t>
                      </a:r>
                      <a:r>
                        <a:rPr lang="en-US" baseline="30000" dirty="0"/>
                        <a:t>th</a:t>
                      </a:r>
                      <a:r>
                        <a:rPr lang="en-US" dirty="0"/>
                        <a:t>, 2024</a:t>
                      </a:r>
                    </a:p>
                  </a:txBody>
                  <a:tcPr/>
                </a:tc>
                <a:extLst>
                  <a:ext uri="{0D108BD9-81ED-4DB2-BD59-A6C34878D82A}">
                    <a16:rowId xmlns:a16="http://schemas.microsoft.com/office/drawing/2014/main" val="1950345431"/>
                  </a:ext>
                </a:extLst>
              </a:tr>
              <a:tr h="544323">
                <a:tc>
                  <a:txBody>
                    <a:bodyPr/>
                    <a:lstStyle/>
                    <a:p>
                      <a:r>
                        <a:rPr lang="en-US" dirty="0"/>
                        <a:t>Weekly Fixed Ops Meeting</a:t>
                      </a:r>
                    </a:p>
                  </a:txBody>
                  <a:tcPr/>
                </a:tc>
                <a:tc>
                  <a:txBody>
                    <a:bodyPr/>
                    <a:lstStyle/>
                    <a:p>
                      <a:r>
                        <a:rPr lang="en-US" dirty="0"/>
                        <a:t>General Manger</a:t>
                      </a:r>
                    </a:p>
                  </a:txBody>
                  <a:tcPr/>
                </a:tc>
                <a:tc>
                  <a:txBody>
                    <a:bodyPr/>
                    <a:lstStyle/>
                    <a:p>
                      <a:r>
                        <a:rPr lang="en-US" dirty="0"/>
                        <a:t>July 1</a:t>
                      </a:r>
                      <a:r>
                        <a:rPr lang="en-US" baseline="30000" dirty="0"/>
                        <a:t>st</a:t>
                      </a:r>
                      <a:r>
                        <a:rPr lang="en-US" dirty="0"/>
                        <a:t>, 2024</a:t>
                      </a:r>
                    </a:p>
                  </a:txBody>
                  <a:tcPr/>
                </a:tc>
                <a:extLst>
                  <a:ext uri="{0D108BD9-81ED-4DB2-BD59-A6C34878D82A}">
                    <a16:rowId xmlns:a16="http://schemas.microsoft.com/office/drawing/2014/main" val="1960891333"/>
                  </a:ext>
                </a:extLst>
              </a:tr>
              <a:tr h="794762">
                <a:tc>
                  <a:txBody>
                    <a:bodyPr/>
                    <a:lstStyle/>
                    <a:p>
                      <a:r>
                        <a:rPr lang="en-US" dirty="0"/>
                        <a:t>Menu Selling from </a:t>
                      </a:r>
                      <a:r>
                        <a:rPr lang="en-US" dirty="0" err="1"/>
                        <a:t>Ipads</a:t>
                      </a:r>
                      <a:endParaRPr lang="en-US" dirty="0"/>
                    </a:p>
                  </a:txBody>
                  <a:tcPr/>
                </a:tc>
                <a:tc>
                  <a:txBody>
                    <a:bodyPr/>
                    <a:lstStyle/>
                    <a:p>
                      <a:r>
                        <a:rPr lang="en-US" dirty="0"/>
                        <a:t>General Manager and Service Manager</a:t>
                      </a:r>
                    </a:p>
                  </a:txBody>
                  <a:tcPr/>
                </a:tc>
                <a:tc>
                  <a:txBody>
                    <a:bodyPr/>
                    <a:lstStyle/>
                    <a:p>
                      <a:r>
                        <a:rPr lang="en-US" dirty="0"/>
                        <a:t>July 1</a:t>
                      </a:r>
                      <a:r>
                        <a:rPr lang="en-US" baseline="30000" dirty="0"/>
                        <a:t>st</a:t>
                      </a:r>
                      <a:r>
                        <a:rPr lang="en-US" dirty="0"/>
                        <a:t>, 2024</a:t>
                      </a:r>
                    </a:p>
                  </a:txBody>
                  <a:tcPr/>
                </a:tc>
                <a:extLst>
                  <a:ext uri="{0D108BD9-81ED-4DB2-BD59-A6C34878D82A}">
                    <a16:rowId xmlns:a16="http://schemas.microsoft.com/office/drawing/2014/main" val="4137224325"/>
                  </a:ext>
                </a:extLst>
              </a:tr>
              <a:tr h="718944">
                <a:tc>
                  <a:txBody>
                    <a:bodyPr/>
                    <a:lstStyle/>
                    <a:p>
                      <a:r>
                        <a:rPr lang="en-US" dirty="0"/>
                        <a:t>Appointment Scheduling Tool</a:t>
                      </a:r>
                    </a:p>
                  </a:txBody>
                  <a:tcPr/>
                </a:tc>
                <a:tc>
                  <a:txBody>
                    <a:bodyPr/>
                    <a:lstStyle/>
                    <a:p>
                      <a:r>
                        <a:rPr lang="en-US" dirty="0"/>
                        <a:t>Service Manager</a:t>
                      </a:r>
                    </a:p>
                  </a:txBody>
                  <a:tcPr/>
                </a:tc>
                <a:tc>
                  <a:txBody>
                    <a:bodyPr/>
                    <a:lstStyle/>
                    <a:p>
                      <a:r>
                        <a:rPr lang="en-US" dirty="0"/>
                        <a:t>June 15</a:t>
                      </a:r>
                      <a:r>
                        <a:rPr lang="en-US" baseline="30000" dirty="0"/>
                        <a:t>th</a:t>
                      </a:r>
                      <a:r>
                        <a:rPr lang="en-US" dirty="0"/>
                        <a:t>, 2024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b="1" dirty="0"/>
              <a:t>My synopsis of my service department</a:t>
            </a:r>
            <a:br>
              <a:rPr lang="en-US" b="1" dirty="0"/>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52939"/>
            <a:ext cx="11514666" cy="5430416"/>
          </a:xfrm>
        </p:spPr>
        <p:txBody>
          <a:bodyPr/>
          <a:lstStyle/>
          <a:p>
            <a:pPr marL="0" indent="0" algn="ctr">
              <a:buNone/>
            </a:pPr>
            <a:endParaRPr lang="en-US" b="1" dirty="0"/>
          </a:p>
          <a:p>
            <a:pPr marL="0" indent="0">
              <a:buNone/>
            </a:pPr>
            <a:r>
              <a:rPr lang="en-US" sz="1600" dirty="0"/>
              <a:t>The good news is we have a lot of room for improvement. To understand that the service advisor is the most important position in the dealership is an understatement. We have already changed their pay plans from a heavy salary, to a small salary and a heavy commission structure. If you don’t give advisors a reason to sell, they won’t. Now with the new pay plan, they see the potential money that they can make if they just simply start asking customer for the sale. To get our OELR up, our advisor’s must do a better job at selling maintenance items. We simply just got to ask for the business! We are going to menu packages on iPad with video MPI’s. Our advisor’s will attend sales meetings twice a week to learn word tracks and over coming objections strategy’s. </a:t>
            </a:r>
          </a:p>
          <a:p>
            <a:pPr marL="0" indent="0">
              <a:buNone/>
            </a:pPr>
            <a:r>
              <a:rPr lang="en-US" sz="1600" dirty="0"/>
              <a:t>Another area we fall short on is appointments. We set at max 30 appointments a day because we assume that’s all our technicians can handle. We must have at least a minimum of 40 appointments a day. We are nowhere close to being at a 100% shop capacity, so we must schedule accordingly. With more appointments, means we must have good productivity out of our technicians. We are setting new standards; each technician must be at and maintain 100% productivity. We will have weekly reviews to ensure that our guys maintain our standard. If they fall short of our goal, our service manager will have training and coaching to get them there. For our technicians to maintain 100% productivity, we need parts. Our parts department must ensure that we have the right part, at the right time, 100% of the time. We will start holding bi-weekly fixed ops meeting to ensure that we are working together to take care of the customer the first time that they visit the dealership. </a:t>
            </a:r>
          </a:p>
          <a:p>
            <a:pPr marL="0" indent="0">
              <a:buNone/>
            </a:pPr>
            <a:r>
              <a:rPr lang="en-US" sz="1600" dirty="0"/>
              <a:t>We are short staffed at the advisor position now, so we must fill that position ASAP. Once we get that position filled and all the implantations in place, it will put us in place to achieve 150% of current performance.</a:t>
            </a:r>
          </a:p>
          <a:p>
            <a:pPr marL="0" indent="0">
              <a:buNone/>
            </a:pPr>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2786047" y="609600"/>
            <a:ext cx="6487955" cy="1320800"/>
          </a:xfrm>
        </p:spPr>
        <p:txBody>
          <a:bodyPr>
            <a:normAutofit/>
          </a:bodyPr>
          <a:lstStyle/>
          <a:p>
            <a:pPr>
              <a:lnSpc>
                <a:spcPct val="90000"/>
              </a:lnSpc>
            </a:pPr>
            <a:br>
              <a:rPr lang="en-US" sz="2000" b="0" i="0" u="none" strike="noStrike" baseline="0" dirty="0">
                <a:latin typeface="Calibri" panose="020F0502020204030204" pitchFamily="34" charset="0"/>
              </a:rPr>
            </a:br>
            <a:r>
              <a:rPr lang="en-US" sz="2000" b="0" i="0" u="none" strike="noStrike" baseline="0" dirty="0">
                <a:latin typeface="Calibri" panose="020F0502020204030204" pitchFamily="34" charset="0"/>
              </a:rPr>
              <a:t> </a:t>
            </a:r>
            <a:br>
              <a:rPr lang="en-US" sz="2000" b="0" i="0" u="none" strike="noStrike" baseline="0" dirty="0">
                <a:latin typeface="Calibri" panose="020F0502020204030204" pitchFamily="34" charset="0"/>
              </a:rPr>
            </a:br>
            <a:r>
              <a:rPr lang="en-US" sz="2000" b="1" i="0" u="none" strike="noStrike" baseline="0" dirty="0">
                <a:latin typeface="Calibri" panose="020F0502020204030204" pitchFamily="34" charset="0"/>
              </a:rPr>
              <a:t>Marketing</a:t>
            </a:r>
            <a:r>
              <a:rPr lang="en-US" sz="2000" b="0" i="0" u="none" strike="noStrike" baseline="0" dirty="0">
                <a:latin typeface="Calibri" panose="020F0502020204030204" pitchFamily="34" charset="0"/>
              </a:rPr>
              <a:t> </a:t>
            </a:r>
            <a:br>
              <a:rPr lang="en-US" sz="2000" b="0" i="0" u="none" strike="noStrike" baseline="0" dirty="0">
                <a:latin typeface="Calibri" panose="020F0502020204030204" pitchFamily="34" charset="0"/>
              </a:rPr>
            </a:br>
            <a:endParaRPr lang="en-US" sz="2000" dirty="0"/>
          </a:p>
        </p:txBody>
      </p:sp>
      <p:pic>
        <p:nvPicPr>
          <p:cNvPr id="10" name="Picture 9" descr="Light bulb on yellow background with sketched light beams and cord">
            <a:extLst>
              <a:ext uri="{FF2B5EF4-FFF2-40B4-BE49-F238E27FC236}">
                <a16:creationId xmlns:a16="http://schemas.microsoft.com/office/drawing/2014/main" id="{E82F1A1B-FA4A-7A0D-FC49-FF3EB0EE8375}"/>
              </a:ext>
            </a:extLst>
          </p:cNvPr>
          <p:cNvPicPr>
            <a:picLocks noChangeAspect="1"/>
          </p:cNvPicPr>
          <p:nvPr/>
        </p:nvPicPr>
        <p:blipFill rotWithShape="1">
          <a:blip r:embed="rId2">
            <a:duotone>
              <a:prstClr val="black"/>
              <a:schemeClr val="tx2">
                <a:tint val="45000"/>
                <a:satMod val="400000"/>
              </a:schemeClr>
            </a:duotone>
          </a:blip>
          <a:srcRect l="59903" r="15644" b="-1"/>
          <a:stretch/>
        </p:blipFill>
        <p:spPr>
          <a:xfrm>
            <a:off x="20" y="10"/>
            <a:ext cx="2734036" cy="6876278"/>
          </a:xfrm>
          <a:custGeom>
            <a:avLst/>
            <a:gdLst/>
            <a:ahLst/>
            <a:cxnLst/>
            <a:rect l="l" t="t" r="r" b="b"/>
            <a:pathLst>
              <a:path w="2734056" h="6858000">
                <a:moveTo>
                  <a:pt x="0" y="0"/>
                </a:moveTo>
                <a:lnTo>
                  <a:pt x="1674254" y="0"/>
                </a:lnTo>
                <a:lnTo>
                  <a:pt x="2734056" y="6850199"/>
                </a:lnTo>
                <a:lnTo>
                  <a:pt x="2734056" y="6858000"/>
                </a:lnTo>
                <a:lnTo>
                  <a:pt x="842596" y="6858000"/>
                </a:lnTo>
                <a:lnTo>
                  <a:pt x="0" y="1191846"/>
                </a:lnTo>
                <a:close/>
              </a:path>
            </a:pathLst>
          </a:custGeom>
        </p:spPr>
      </p:pic>
      <p:sp>
        <p:nvSpPr>
          <p:cNvPr id="14" name="Isosceles Triangle 13">
            <a:extLst>
              <a:ext uri="{FF2B5EF4-FFF2-40B4-BE49-F238E27FC236}">
                <a16:creationId xmlns:a16="http://schemas.microsoft.com/office/drawing/2014/main" id="{518E5A25-92C5-4F27-8E26-0AAAB0CDC8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1191846"/>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2734057" y="1495425"/>
            <a:ext cx="6671896" cy="5362575"/>
          </a:xfrm>
        </p:spPr>
        <p:txBody>
          <a:bodyPr>
            <a:normAutofit lnSpcReduction="10000"/>
          </a:bodyPr>
          <a:lstStyle/>
          <a:p>
            <a:endParaRPr lang="en-US" b="0" i="0" u="none" strike="noStrike" baseline="0" dirty="0">
              <a:latin typeface="Calibri" panose="020F0502020204030204" pitchFamily="34" charset="0"/>
            </a:endParaRPr>
          </a:p>
          <a:p>
            <a:pPr marL="0" indent="0">
              <a:buNone/>
            </a:pPr>
            <a:r>
              <a:rPr lang="en-US" b="1" i="0" u="none" strike="noStrike" baseline="0" dirty="0">
                <a:latin typeface="Calibri" panose="020F0502020204030204" pitchFamily="34" charset="0"/>
              </a:rPr>
              <a:t>Current </a:t>
            </a:r>
            <a:r>
              <a:rPr lang="en-US" b="1" dirty="0">
                <a:latin typeface="Calibri" panose="020F0502020204030204" pitchFamily="34" charset="0"/>
              </a:rPr>
              <a:t>P</a:t>
            </a:r>
            <a:r>
              <a:rPr lang="en-US" b="1" i="0" u="none" strike="noStrike" baseline="0" dirty="0">
                <a:latin typeface="Calibri" panose="020F0502020204030204" pitchFamily="34" charset="0"/>
              </a:rPr>
              <a:t>ractices</a:t>
            </a:r>
          </a:p>
          <a:p>
            <a:pPr>
              <a:buFont typeface="Wingdings" panose="05000000000000000000" pitchFamily="2" charset="2"/>
              <a:buChar char="§"/>
            </a:pPr>
            <a:r>
              <a:rPr lang="en-US" i="0" u="none" strike="noStrike" baseline="0" dirty="0">
                <a:latin typeface="Calibri" panose="020F0502020204030204" pitchFamily="34" charset="0"/>
              </a:rPr>
              <a:t>Seasonal email blast with the manufacturer</a:t>
            </a:r>
          </a:p>
          <a:p>
            <a:pPr>
              <a:buFont typeface="Wingdings" panose="05000000000000000000" pitchFamily="2" charset="2"/>
              <a:buChar char="§"/>
            </a:pPr>
            <a:r>
              <a:rPr lang="en-US" i="0" u="none" strike="noStrike" baseline="0" dirty="0">
                <a:latin typeface="Calibri" panose="020F0502020204030204" pitchFamily="34" charset="0"/>
              </a:rPr>
              <a:t>Monthly email blast with Outsell (marketing tool)</a:t>
            </a:r>
          </a:p>
          <a:p>
            <a:pPr>
              <a:buFont typeface="Wingdings" panose="05000000000000000000" pitchFamily="2" charset="2"/>
              <a:buChar char="§"/>
            </a:pPr>
            <a:r>
              <a:rPr lang="en-US" dirty="0">
                <a:latin typeface="Calibri" panose="020F0502020204030204" pitchFamily="34" charset="0"/>
              </a:rPr>
              <a:t>Manufacturer post cards</a:t>
            </a:r>
          </a:p>
          <a:p>
            <a:pPr marL="0" indent="0">
              <a:buNone/>
            </a:pPr>
            <a:r>
              <a:rPr lang="en-US" b="1" i="0" u="none" strike="noStrike" baseline="0" dirty="0">
                <a:latin typeface="Calibri" panose="020F0502020204030204" pitchFamily="34" charset="0"/>
              </a:rPr>
              <a:t>Goals </a:t>
            </a:r>
            <a:r>
              <a:rPr lang="en-US" b="1" dirty="0">
                <a:latin typeface="Calibri" panose="020F0502020204030204" pitchFamily="34" charset="0"/>
              </a:rPr>
              <a:t>For Improvement</a:t>
            </a:r>
          </a:p>
          <a:p>
            <a:pPr>
              <a:buFont typeface="Wingdings" panose="05000000000000000000" pitchFamily="2" charset="2"/>
              <a:buChar char="§"/>
            </a:pPr>
            <a:r>
              <a:rPr lang="en-US" dirty="0">
                <a:latin typeface="Calibri" panose="020F0502020204030204" pitchFamily="34" charset="0"/>
              </a:rPr>
              <a:t>Drive 5% more service traffic</a:t>
            </a:r>
          </a:p>
          <a:p>
            <a:pPr marL="0" indent="0">
              <a:buNone/>
            </a:pPr>
            <a:r>
              <a:rPr lang="en-US" b="1" dirty="0">
                <a:latin typeface="Calibri" panose="020F0502020204030204" pitchFamily="34" charset="0"/>
              </a:rPr>
              <a:t>Plans To Achieve Your Goals</a:t>
            </a:r>
          </a:p>
          <a:p>
            <a:pPr>
              <a:buFont typeface="Wingdings" panose="05000000000000000000" pitchFamily="2" charset="2"/>
              <a:buChar char="§"/>
            </a:pPr>
            <a:r>
              <a:rPr lang="en-US" dirty="0">
                <a:latin typeface="Calibri" panose="020F0502020204030204" pitchFamily="34" charset="0"/>
              </a:rPr>
              <a:t>Social media post with biweekly specials</a:t>
            </a:r>
          </a:p>
          <a:p>
            <a:pPr>
              <a:buFont typeface="Wingdings" panose="05000000000000000000" pitchFamily="2" charset="2"/>
              <a:buChar char="§"/>
            </a:pPr>
            <a:r>
              <a:rPr lang="en-US" dirty="0">
                <a:latin typeface="Calibri" panose="020F0502020204030204" pitchFamily="34" charset="0"/>
              </a:rPr>
              <a:t>Loyalty programs</a:t>
            </a:r>
          </a:p>
          <a:p>
            <a:pPr marL="0" indent="0">
              <a:buNone/>
            </a:pPr>
            <a:r>
              <a:rPr lang="en-US" b="1" dirty="0">
                <a:latin typeface="Calibri" panose="020F0502020204030204" pitchFamily="34" charset="0"/>
              </a:rPr>
              <a:t>Plane To Evaluate Your Changes</a:t>
            </a:r>
          </a:p>
          <a:p>
            <a:pPr>
              <a:buFont typeface="Wingdings" panose="05000000000000000000" pitchFamily="2" charset="2"/>
              <a:buChar char="§"/>
            </a:pPr>
            <a:r>
              <a:rPr lang="en-US" dirty="0">
                <a:latin typeface="Calibri" panose="020F0502020204030204" pitchFamily="34" charset="0"/>
              </a:rPr>
              <a:t>Look at market reporting biweekly and monthly</a:t>
            </a:r>
          </a:p>
          <a:p>
            <a:pPr>
              <a:buFont typeface="Wingdings" panose="05000000000000000000" pitchFamily="2" charset="2"/>
              <a:buChar char="§"/>
            </a:pPr>
            <a:r>
              <a:rPr lang="en-US" dirty="0">
                <a:latin typeface="Calibri" panose="020F0502020204030204" pitchFamily="34" charset="0"/>
              </a:rPr>
              <a:t>Adjust targeting audience to target the right customer during seasonal services</a:t>
            </a:r>
          </a:p>
          <a:p>
            <a:pPr marL="0" indent="0">
              <a:buNone/>
            </a:pPr>
            <a:endParaRPr lang="en-US" b="1" dirty="0">
              <a:latin typeface="Calibri" panose="020F0502020204030204" pitchFamily="34" charset="0"/>
            </a:endParaRPr>
          </a:p>
          <a:p>
            <a:pPr marL="0" indent="0">
              <a:buNone/>
            </a:pPr>
            <a:endParaRPr lang="en-US" b="1" dirty="0">
              <a:latin typeface="Calibri" panose="020F0502020204030204" pitchFamily="34" charset="0"/>
            </a:endParaRPr>
          </a:p>
          <a:p>
            <a:endParaRPr lang="en-US" b="1" i="0" u="none" strike="noStrike" baseline="0" dirty="0">
              <a:latin typeface="Calibri" panose="020F0502020204030204" pitchFamily="34" charset="0"/>
            </a:endParaRP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209550" y="1409700"/>
            <a:ext cx="6648450" cy="5448300"/>
          </a:xfrm>
        </p:spPr>
        <p:txBody>
          <a:bodyPr/>
          <a:lstStyle/>
          <a:p>
            <a:pPr marL="0" indent="0">
              <a:buNone/>
            </a:pPr>
            <a:endParaRPr lang="en-US" sz="1800" b="1" i="0" u="none" strike="noStrike" baseline="0" dirty="0">
              <a:solidFill>
                <a:srgbClr val="221E1F"/>
              </a:solidFill>
              <a:latin typeface="Calibri" panose="020F0502020204030204" pitchFamily="34" charset="0"/>
            </a:endParaRPr>
          </a:p>
          <a:p>
            <a:pPr marL="0" indent="0">
              <a:buNone/>
            </a:pPr>
            <a:r>
              <a:rPr lang="en-US" sz="1800" b="1" i="0" u="none" strike="noStrike" baseline="0" dirty="0">
                <a:solidFill>
                  <a:srgbClr val="221E1F"/>
                </a:solidFill>
                <a:latin typeface="Calibri" panose="020F0502020204030204" pitchFamily="34" charset="0"/>
              </a:rPr>
              <a:t>Current Practices</a:t>
            </a:r>
          </a:p>
          <a:p>
            <a:pPr>
              <a:buFont typeface="Wingdings" panose="05000000000000000000" pitchFamily="2" charset="2"/>
              <a:buChar char="§"/>
            </a:pPr>
            <a:r>
              <a:rPr lang="en-US" dirty="0">
                <a:solidFill>
                  <a:srgbClr val="221E1F"/>
                </a:solidFill>
                <a:latin typeface="Calibri" panose="020F0502020204030204" pitchFamily="34" charset="0"/>
              </a:rPr>
              <a:t>Advisor distributed work</a:t>
            </a:r>
            <a:r>
              <a:rPr lang="en-US" b="1" dirty="0">
                <a:solidFill>
                  <a:srgbClr val="221E1F"/>
                </a:solidFill>
                <a:latin typeface="Calibri" panose="020F0502020204030204" pitchFamily="34" charset="0"/>
              </a:rPr>
              <a:t>, </a:t>
            </a:r>
            <a:r>
              <a:rPr lang="en-US" dirty="0">
                <a:solidFill>
                  <a:srgbClr val="221E1F"/>
                </a:solidFill>
                <a:latin typeface="Calibri" panose="020F0502020204030204" pitchFamily="34" charset="0"/>
              </a:rPr>
              <a:t>tech reports back to advisor w/ findings, advisor reports back to customer, customer approves/denies work.</a:t>
            </a:r>
            <a:endParaRPr lang="en-US" sz="1800" b="1" i="0" u="none" strike="noStrike" baseline="0" dirty="0">
              <a:solidFill>
                <a:srgbClr val="221E1F"/>
              </a:solidFill>
              <a:latin typeface="Calibri" panose="020F0502020204030204" pitchFamily="34" charset="0"/>
            </a:endParaRPr>
          </a:p>
          <a:p>
            <a:pPr marL="0" indent="0">
              <a:buNone/>
            </a:pPr>
            <a:r>
              <a:rPr lang="en-US" sz="1800" b="1" i="0" u="none" strike="noStrike" baseline="0" dirty="0">
                <a:solidFill>
                  <a:srgbClr val="221E1F"/>
                </a:solidFill>
                <a:latin typeface="Calibri" panose="020F0502020204030204" pitchFamily="34" charset="0"/>
              </a:rPr>
              <a:t>Goals For </a:t>
            </a:r>
            <a:r>
              <a:rPr lang="en-US" b="1" dirty="0">
                <a:solidFill>
                  <a:srgbClr val="221E1F"/>
                </a:solidFill>
                <a:latin typeface="Calibri" panose="020F0502020204030204" pitchFamily="34" charset="0"/>
              </a:rPr>
              <a:t>I</a:t>
            </a:r>
            <a:r>
              <a:rPr lang="en-US" sz="1800" b="1" i="0" u="none" strike="noStrike" baseline="0" dirty="0">
                <a:solidFill>
                  <a:srgbClr val="221E1F"/>
                </a:solidFill>
                <a:latin typeface="Calibri" panose="020F0502020204030204" pitchFamily="34" charset="0"/>
              </a:rPr>
              <a:t>mprovement</a:t>
            </a:r>
          </a:p>
          <a:p>
            <a:pPr>
              <a:buFont typeface="Wingdings" panose="05000000000000000000" pitchFamily="2" charset="2"/>
              <a:buChar char="§"/>
            </a:pPr>
            <a:r>
              <a:rPr lang="en-US" sz="1800" i="0" u="none" strike="noStrike" baseline="0" dirty="0">
                <a:solidFill>
                  <a:srgbClr val="221E1F"/>
                </a:solidFill>
                <a:latin typeface="Calibri" panose="020F0502020204030204" pitchFamily="34" charset="0"/>
              </a:rPr>
              <a:t>Right work to right tech at right time.</a:t>
            </a:r>
          </a:p>
          <a:p>
            <a:pPr marL="0" indent="0">
              <a:buNone/>
            </a:pPr>
            <a:r>
              <a:rPr lang="en-US" sz="1800" b="1" i="0" u="none" strike="noStrike" baseline="0" dirty="0">
                <a:solidFill>
                  <a:srgbClr val="221E1F"/>
                </a:solidFill>
                <a:latin typeface="Calibri" panose="020F0502020204030204" pitchFamily="34" charset="0"/>
              </a:rPr>
              <a:t>Plans To Achieve </a:t>
            </a:r>
            <a:r>
              <a:rPr lang="en-US" b="1" dirty="0">
                <a:solidFill>
                  <a:srgbClr val="221E1F"/>
                </a:solidFill>
                <a:latin typeface="Calibri" panose="020F0502020204030204" pitchFamily="34" charset="0"/>
              </a:rPr>
              <a:t>Y</a:t>
            </a:r>
            <a:r>
              <a:rPr lang="en-US" sz="1800" b="1" i="0" u="none" strike="noStrike" baseline="0" dirty="0">
                <a:solidFill>
                  <a:srgbClr val="221E1F"/>
                </a:solidFill>
                <a:latin typeface="Calibri" panose="020F0502020204030204" pitchFamily="34" charset="0"/>
              </a:rPr>
              <a:t>our </a:t>
            </a:r>
            <a:r>
              <a:rPr lang="en-US" b="1" dirty="0">
                <a:solidFill>
                  <a:srgbClr val="221E1F"/>
                </a:solidFill>
                <a:latin typeface="Calibri" panose="020F0502020204030204" pitchFamily="34" charset="0"/>
              </a:rPr>
              <a:t>G</a:t>
            </a:r>
            <a:r>
              <a:rPr lang="en-US" sz="1800" b="1" i="0" u="none" strike="noStrike" baseline="0" dirty="0">
                <a:solidFill>
                  <a:srgbClr val="221E1F"/>
                </a:solidFill>
                <a:latin typeface="Calibri" panose="020F0502020204030204" pitchFamily="34" charset="0"/>
              </a:rPr>
              <a:t>oals</a:t>
            </a:r>
          </a:p>
          <a:p>
            <a:pPr>
              <a:buFont typeface="Wingdings" panose="05000000000000000000" pitchFamily="2" charset="2"/>
              <a:buChar char="§"/>
            </a:pPr>
            <a:r>
              <a:rPr lang="en-US" dirty="0">
                <a:solidFill>
                  <a:srgbClr val="221E1F"/>
                </a:solidFill>
                <a:latin typeface="Calibri" panose="020F0502020204030204" pitchFamily="34" charset="0"/>
              </a:rPr>
              <a:t>Coaching and training on dispatching work</a:t>
            </a:r>
            <a:r>
              <a:rPr lang="en-US" sz="1800" b="1" i="0" u="none" strike="noStrike" baseline="0" dirty="0">
                <a:solidFill>
                  <a:srgbClr val="221E1F"/>
                </a:solidFill>
                <a:latin typeface="Calibri" panose="020F0502020204030204" pitchFamily="34" charset="0"/>
              </a:rPr>
              <a:t> </a:t>
            </a:r>
          </a:p>
          <a:p>
            <a:pPr marL="0" indent="0">
              <a:buNone/>
            </a:pPr>
            <a:r>
              <a:rPr lang="en-US" sz="1800" b="1" i="0" u="none" strike="noStrike" baseline="0" dirty="0">
                <a:solidFill>
                  <a:srgbClr val="221E1F"/>
                </a:solidFill>
                <a:latin typeface="Calibri" panose="020F0502020204030204" pitchFamily="34" charset="0"/>
              </a:rPr>
              <a:t>Plans To </a:t>
            </a:r>
            <a:r>
              <a:rPr lang="en-US" b="1" dirty="0">
                <a:solidFill>
                  <a:srgbClr val="221E1F"/>
                </a:solidFill>
                <a:latin typeface="Calibri" panose="020F0502020204030204" pitchFamily="34" charset="0"/>
              </a:rPr>
              <a:t>E</a:t>
            </a:r>
            <a:r>
              <a:rPr lang="en-US" sz="1800" b="1" i="0" u="none" strike="noStrike" baseline="0" dirty="0">
                <a:solidFill>
                  <a:srgbClr val="221E1F"/>
                </a:solidFill>
                <a:latin typeface="Calibri" panose="020F0502020204030204" pitchFamily="34" charset="0"/>
              </a:rPr>
              <a:t>valuate </a:t>
            </a:r>
            <a:r>
              <a:rPr lang="en-US" b="1" dirty="0">
                <a:solidFill>
                  <a:srgbClr val="221E1F"/>
                </a:solidFill>
                <a:latin typeface="Calibri" panose="020F0502020204030204" pitchFamily="34" charset="0"/>
              </a:rPr>
              <a:t>Y</a:t>
            </a:r>
            <a:r>
              <a:rPr lang="en-US" sz="1800" b="1" i="0" u="none" strike="noStrike" baseline="0" dirty="0">
                <a:solidFill>
                  <a:srgbClr val="221E1F"/>
                </a:solidFill>
                <a:latin typeface="Calibri" panose="020F0502020204030204" pitchFamily="34" charset="0"/>
              </a:rPr>
              <a:t>our </a:t>
            </a:r>
            <a:r>
              <a:rPr lang="en-US" b="1" dirty="0">
                <a:solidFill>
                  <a:srgbClr val="221E1F"/>
                </a:solidFill>
                <a:latin typeface="Calibri" panose="020F0502020204030204" pitchFamily="34" charset="0"/>
              </a:rPr>
              <a:t>C</a:t>
            </a:r>
            <a:r>
              <a:rPr lang="en-US" sz="1800" b="1" i="0" u="none" strike="noStrike" baseline="0" dirty="0">
                <a:solidFill>
                  <a:srgbClr val="221E1F"/>
                </a:solidFill>
                <a:latin typeface="Calibri" panose="020F0502020204030204" pitchFamily="34" charset="0"/>
              </a:rPr>
              <a:t>hanges </a:t>
            </a:r>
          </a:p>
          <a:p>
            <a:pPr>
              <a:buFont typeface="Wingdings" panose="05000000000000000000" pitchFamily="2" charset="2"/>
              <a:buChar char="§"/>
            </a:pPr>
            <a:r>
              <a:rPr lang="en-US" dirty="0">
                <a:solidFill>
                  <a:srgbClr val="221E1F"/>
                </a:solidFill>
                <a:latin typeface="Calibri" panose="020F0502020204030204" pitchFamily="34" charset="0"/>
              </a:rPr>
              <a:t>Evaluate gross to % of sales at the end of each month and adjust accordingly.</a:t>
            </a:r>
            <a:endParaRPr lang="en-US" sz="1800" i="0" u="none" strike="noStrike" baseline="0" dirty="0">
              <a:solidFill>
                <a:srgbClr val="221E1F"/>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62EF0A76-2431-FEEF-F90E-63FD6A850577}"/>
              </a:ext>
            </a:extLst>
          </p:cNvPr>
          <p:cNvPicPr>
            <a:picLocks noGrp="1" noChangeAspect="1"/>
          </p:cNvPicPr>
          <p:nvPr>
            <p:ph sz="quarter" idx="4"/>
          </p:nvPr>
        </p:nvPicPr>
        <p:blipFill>
          <a:blip r:embed="rId2"/>
          <a:stretch>
            <a:fillRect/>
          </a:stretch>
        </p:blipFill>
        <p:spPr>
          <a:xfrm>
            <a:off x="6800850" y="2765426"/>
            <a:ext cx="5181600" cy="2162175"/>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11967" y="1930400"/>
            <a:ext cx="7668899" cy="4852955"/>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Current Practices</a:t>
            </a:r>
          </a:p>
          <a:p>
            <a:pPr>
              <a:buFont typeface="Wingdings" panose="05000000000000000000" pitchFamily="2" charset="2"/>
              <a:buChar char="§"/>
            </a:pPr>
            <a:r>
              <a:rPr lang="en-US" sz="1800" b="1" i="0" u="none" strike="noStrike" baseline="0" dirty="0">
                <a:solidFill>
                  <a:srgbClr val="221E1F"/>
                </a:solidFill>
                <a:latin typeface="Calibri" panose="020F0502020204030204" pitchFamily="34" charset="0"/>
              </a:rPr>
              <a:t> </a:t>
            </a:r>
            <a:r>
              <a:rPr lang="en-US" dirty="0">
                <a:solidFill>
                  <a:srgbClr val="221E1F"/>
                </a:solidFill>
                <a:latin typeface="Calibri" panose="020F0502020204030204" pitchFamily="34" charset="0"/>
              </a:rPr>
              <a:t>Currently we average monthly between 11-15k net profit in service department after all personnel and semi and fixed expenses are paid.</a:t>
            </a:r>
            <a:endParaRPr lang="en-US" sz="1800" b="1"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Goals For </a:t>
            </a:r>
            <a:r>
              <a:rPr lang="en-US" b="1" dirty="0">
                <a:solidFill>
                  <a:srgbClr val="221E1F"/>
                </a:solidFill>
                <a:latin typeface="Calibri" panose="020F0502020204030204" pitchFamily="34" charset="0"/>
              </a:rPr>
              <a:t>I</a:t>
            </a:r>
            <a:r>
              <a:rPr lang="en-US" sz="1800" b="1" i="0" u="none" strike="noStrike" baseline="0" dirty="0">
                <a:solidFill>
                  <a:srgbClr val="221E1F"/>
                </a:solidFill>
                <a:latin typeface="Calibri" panose="020F0502020204030204" pitchFamily="34" charset="0"/>
              </a:rPr>
              <a:t>mprovement </a:t>
            </a:r>
          </a:p>
          <a:p>
            <a:pPr>
              <a:buFont typeface="Wingdings" panose="05000000000000000000" pitchFamily="2" charset="2"/>
              <a:buChar char="§"/>
            </a:pPr>
            <a:r>
              <a:rPr lang="en-US" sz="1800" i="0" u="none" strike="noStrike" baseline="0" dirty="0">
                <a:solidFill>
                  <a:srgbClr val="221E1F"/>
                </a:solidFill>
                <a:latin typeface="Calibri" panose="020F0502020204030204" pitchFamily="34" charset="0"/>
              </a:rPr>
              <a:t>Add a 3</a:t>
            </a:r>
            <a:r>
              <a:rPr lang="en-US" sz="1800" i="0" u="none" strike="noStrike" baseline="30000" dirty="0">
                <a:solidFill>
                  <a:srgbClr val="221E1F"/>
                </a:solidFill>
                <a:latin typeface="Calibri" panose="020F0502020204030204" pitchFamily="34" charset="0"/>
              </a:rPr>
              <a:t>rd</a:t>
            </a:r>
            <a:r>
              <a:rPr lang="en-US" sz="1800" i="0" u="none" strike="noStrike" baseline="0" dirty="0">
                <a:solidFill>
                  <a:srgbClr val="221E1F"/>
                </a:solidFill>
                <a:latin typeface="Calibri" panose="020F0502020204030204" pitchFamily="34" charset="0"/>
              </a:rPr>
              <a:t> service advisor. It may cost more on personnel expense, but it will generate more total profit.</a:t>
            </a:r>
          </a:p>
          <a:p>
            <a:r>
              <a:rPr lang="en-US" sz="1800" b="1" i="0" u="none" strike="noStrike" baseline="0" dirty="0">
                <a:solidFill>
                  <a:srgbClr val="221E1F"/>
                </a:solidFill>
                <a:latin typeface="Calibri" panose="020F0502020204030204" pitchFamily="34" charset="0"/>
              </a:rPr>
              <a:t>Plans To </a:t>
            </a:r>
            <a:r>
              <a:rPr lang="en-US" b="1" dirty="0">
                <a:solidFill>
                  <a:srgbClr val="221E1F"/>
                </a:solidFill>
                <a:latin typeface="Calibri" panose="020F0502020204030204" pitchFamily="34" charset="0"/>
              </a:rPr>
              <a:t>A</a:t>
            </a:r>
            <a:r>
              <a:rPr lang="en-US" sz="1800" b="1" i="0" u="none" strike="noStrike" baseline="0" dirty="0">
                <a:solidFill>
                  <a:srgbClr val="221E1F"/>
                </a:solidFill>
                <a:latin typeface="Calibri" panose="020F0502020204030204" pitchFamily="34" charset="0"/>
              </a:rPr>
              <a:t>chieve </a:t>
            </a:r>
            <a:r>
              <a:rPr lang="en-US" b="1" dirty="0">
                <a:solidFill>
                  <a:srgbClr val="221E1F"/>
                </a:solidFill>
                <a:latin typeface="Calibri" panose="020F0502020204030204" pitchFamily="34" charset="0"/>
              </a:rPr>
              <a:t>Y</a:t>
            </a:r>
            <a:r>
              <a:rPr lang="en-US" sz="1800" b="1" i="0" u="none" strike="noStrike" baseline="0" dirty="0">
                <a:solidFill>
                  <a:srgbClr val="221E1F"/>
                </a:solidFill>
                <a:latin typeface="Calibri" panose="020F0502020204030204" pitchFamily="34" charset="0"/>
              </a:rPr>
              <a:t>our </a:t>
            </a:r>
            <a:r>
              <a:rPr lang="en-US" b="1" dirty="0">
                <a:solidFill>
                  <a:srgbClr val="221E1F"/>
                </a:solidFill>
                <a:latin typeface="Calibri" panose="020F0502020204030204" pitchFamily="34" charset="0"/>
              </a:rPr>
              <a:t>G</a:t>
            </a:r>
            <a:r>
              <a:rPr lang="en-US" sz="1800" b="1" i="0" u="none" strike="noStrike" baseline="0" dirty="0">
                <a:solidFill>
                  <a:srgbClr val="221E1F"/>
                </a:solidFill>
                <a:latin typeface="Calibri" panose="020F0502020204030204" pitchFamily="34" charset="0"/>
              </a:rPr>
              <a:t>oals </a:t>
            </a:r>
          </a:p>
          <a:p>
            <a:pPr>
              <a:buFont typeface="Wingdings" panose="05000000000000000000" pitchFamily="2" charset="2"/>
              <a:buChar char="§"/>
            </a:pPr>
            <a:r>
              <a:rPr lang="en-US" dirty="0">
                <a:solidFill>
                  <a:srgbClr val="221E1F"/>
                </a:solidFill>
                <a:latin typeface="Calibri" panose="020F0502020204030204" pitchFamily="34" charset="0"/>
              </a:rPr>
              <a:t>Hire advisor and get them trained the right way to maximize profit. </a:t>
            </a:r>
            <a:endParaRPr lang="en-US" sz="1800"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Plans To </a:t>
            </a:r>
            <a:r>
              <a:rPr lang="en-US" b="1" dirty="0">
                <a:solidFill>
                  <a:srgbClr val="221E1F"/>
                </a:solidFill>
                <a:latin typeface="Calibri" panose="020F0502020204030204" pitchFamily="34" charset="0"/>
              </a:rPr>
              <a:t>E</a:t>
            </a:r>
            <a:r>
              <a:rPr lang="en-US" sz="1800" b="1" i="0" u="none" strike="noStrike" baseline="0" dirty="0">
                <a:solidFill>
                  <a:srgbClr val="221E1F"/>
                </a:solidFill>
                <a:latin typeface="Calibri" panose="020F0502020204030204" pitchFamily="34" charset="0"/>
              </a:rPr>
              <a:t>valuate </a:t>
            </a:r>
            <a:r>
              <a:rPr lang="en-US" b="1" dirty="0">
                <a:solidFill>
                  <a:srgbClr val="221E1F"/>
                </a:solidFill>
                <a:latin typeface="Calibri" panose="020F0502020204030204" pitchFamily="34" charset="0"/>
              </a:rPr>
              <a:t>Y</a:t>
            </a:r>
            <a:r>
              <a:rPr lang="en-US" sz="1800" b="1" i="0" u="none" strike="noStrike" baseline="0" dirty="0">
                <a:solidFill>
                  <a:srgbClr val="221E1F"/>
                </a:solidFill>
                <a:latin typeface="Calibri" panose="020F0502020204030204" pitchFamily="34" charset="0"/>
              </a:rPr>
              <a:t>our </a:t>
            </a:r>
            <a:r>
              <a:rPr lang="en-US" b="1" dirty="0">
                <a:solidFill>
                  <a:srgbClr val="221E1F"/>
                </a:solidFill>
                <a:latin typeface="Calibri" panose="020F0502020204030204" pitchFamily="34" charset="0"/>
              </a:rPr>
              <a:t>C</a:t>
            </a:r>
            <a:r>
              <a:rPr lang="en-US" sz="1800" b="1" i="0" u="none" strike="noStrike" baseline="0" dirty="0">
                <a:solidFill>
                  <a:srgbClr val="221E1F"/>
                </a:solidFill>
                <a:latin typeface="Calibri" panose="020F0502020204030204" pitchFamily="34" charset="0"/>
              </a:rPr>
              <a:t>hanges </a:t>
            </a:r>
          </a:p>
          <a:p>
            <a:pPr>
              <a:buFont typeface="Wingdings" panose="05000000000000000000" pitchFamily="2" charset="2"/>
              <a:buChar char="§"/>
            </a:pPr>
            <a:r>
              <a:rPr lang="en-US" dirty="0">
                <a:solidFill>
                  <a:srgbClr val="221E1F"/>
                </a:solidFill>
                <a:latin typeface="Calibri" panose="020F0502020204030204" pitchFamily="34" charset="0"/>
              </a:rPr>
              <a:t>Check at the end of each month by using my service department profit center formula. We need to make sure that adding more personnel expense is making our bottom line more profitable.</a:t>
            </a:r>
            <a:endParaRPr lang="en-US" sz="180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94AC70F1-33A9-2357-5FC3-5B8816B47A61}"/>
              </a:ext>
            </a:extLst>
          </p:cNvPr>
          <p:cNvPicPr>
            <a:picLocks noGrp="1" noChangeAspect="1"/>
          </p:cNvPicPr>
          <p:nvPr>
            <p:ph sz="half" idx="2"/>
          </p:nvPr>
        </p:nvPicPr>
        <p:blipFill>
          <a:blip r:embed="rId2"/>
          <a:stretch>
            <a:fillRect/>
          </a:stretch>
        </p:blipFill>
        <p:spPr>
          <a:xfrm>
            <a:off x="7780866" y="1684727"/>
            <a:ext cx="4411134" cy="3783011"/>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298580" y="1408922"/>
            <a:ext cx="6494226" cy="5449077"/>
          </a:xfrm>
        </p:spPr>
        <p:txBody>
          <a:bodyPr>
            <a:normAutofit lnSpcReduction="10000"/>
          </a:bodyPr>
          <a:lstStyle/>
          <a:p>
            <a:pPr marL="0" indent="0">
              <a:buNone/>
            </a:pPr>
            <a:r>
              <a:rPr lang="en-US" sz="1800" b="1" i="0" u="none" strike="noStrike" baseline="0" dirty="0">
                <a:solidFill>
                  <a:srgbClr val="221E1F"/>
                </a:solidFill>
                <a:latin typeface="Calibri" panose="020F0502020204030204" pitchFamily="34" charset="0"/>
              </a:rPr>
              <a:t>Current Practices </a:t>
            </a:r>
          </a:p>
          <a:p>
            <a:pPr>
              <a:buFont typeface="Wingdings" panose="05000000000000000000" pitchFamily="2" charset="2"/>
              <a:buChar char="§"/>
            </a:pPr>
            <a:r>
              <a:rPr lang="en-US" dirty="0">
                <a:solidFill>
                  <a:srgbClr val="221E1F"/>
                </a:solidFill>
                <a:latin typeface="Calibri" panose="020F0502020204030204" pitchFamily="34" charset="0"/>
              </a:rPr>
              <a:t>Advisor hands techs RO / Ticket and work gets completed.</a:t>
            </a:r>
            <a:endParaRPr lang="en-US" sz="1800" i="0" u="none" strike="noStrike" baseline="0" dirty="0">
              <a:solidFill>
                <a:srgbClr val="221E1F"/>
              </a:solidFill>
              <a:latin typeface="Calibri" panose="020F0502020204030204" pitchFamily="34" charset="0"/>
            </a:endParaRPr>
          </a:p>
          <a:p>
            <a:pPr marL="0" indent="0">
              <a:buNone/>
            </a:pPr>
            <a:r>
              <a:rPr lang="en-US" sz="1800" b="1" i="0" u="none" strike="noStrike" baseline="0" dirty="0">
                <a:solidFill>
                  <a:srgbClr val="221E1F"/>
                </a:solidFill>
                <a:latin typeface="Calibri" panose="020F0502020204030204" pitchFamily="34" charset="0"/>
              </a:rPr>
              <a:t>Goals For </a:t>
            </a:r>
            <a:r>
              <a:rPr lang="en-US" b="1" dirty="0">
                <a:solidFill>
                  <a:srgbClr val="221E1F"/>
                </a:solidFill>
                <a:latin typeface="Calibri" panose="020F0502020204030204" pitchFamily="34" charset="0"/>
              </a:rPr>
              <a:t>I</a:t>
            </a:r>
            <a:r>
              <a:rPr lang="en-US" sz="1800" b="1" i="0" u="none" strike="noStrike" baseline="0" dirty="0">
                <a:solidFill>
                  <a:srgbClr val="221E1F"/>
                </a:solidFill>
                <a:latin typeface="Calibri" panose="020F0502020204030204" pitchFamily="34" charset="0"/>
              </a:rPr>
              <a:t>mprovement </a:t>
            </a:r>
          </a:p>
          <a:p>
            <a:pPr>
              <a:buFont typeface="Wingdings" panose="05000000000000000000" pitchFamily="2" charset="2"/>
              <a:buChar char="§"/>
            </a:pPr>
            <a:r>
              <a:rPr lang="en-US" sz="1800" i="0" u="none" strike="noStrike" baseline="0" dirty="0">
                <a:solidFill>
                  <a:srgbClr val="221E1F"/>
                </a:solidFill>
                <a:latin typeface="Calibri" panose="020F0502020204030204" pitchFamily="34" charset="0"/>
              </a:rPr>
              <a:t>Appointment setting to max capacity / over book.</a:t>
            </a:r>
          </a:p>
          <a:p>
            <a:pPr>
              <a:buFont typeface="Wingdings" panose="05000000000000000000" pitchFamily="2" charset="2"/>
              <a:buChar char="§"/>
            </a:pPr>
            <a:r>
              <a:rPr lang="en-US" dirty="0">
                <a:solidFill>
                  <a:srgbClr val="221E1F"/>
                </a:solidFill>
                <a:latin typeface="Calibri" panose="020F0502020204030204" pitchFamily="34" charset="0"/>
              </a:rPr>
              <a:t>Have techs busy as soon as they clock in, so there is no wasted time.</a:t>
            </a:r>
          </a:p>
          <a:p>
            <a:pPr>
              <a:buFont typeface="Wingdings" panose="05000000000000000000" pitchFamily="2" charset="2"/>
              <a:buChar char="§"/>
            </a:pPr>
            <a:r>
              <a:rPr lang="en-US" sz="1800" i="0" u="none" strike="noStrike" baseline="0" dirty="0">
                <a:solidFill>
                  <a:srgbClr val="221E1F"/>
                </a:solidFill>
                <a:latin typeface="Calibri" panose="020F0502020204030204" pitchFamily="34" charset="0"/>
              </a:rPr>
              <a:t>Ensure every</a:t>
            </a:r>
            <a:r>
              <a:rPr lang="en-US" dirty="0">
                <a:solidFill>
                  <a:srgbClr val="221E1F"/>
                </a:solidFill>
                <a:latin typeface="Calibri" panose="020F0502020204030204" pitchFamily="34" charset="0"/>
              </a:rPr>
              <a:t> tech maintains 100% productivity.</a:t>
            </a:r>
            <a:endParaRPr lang="en-US" sz="1800" i="0" u="none" strike="noStrike" baseline="0" dirty="0">
              <a:solidFill>
                <a:srgbClr val="221E1F"/>
              </a:solidFill>
              <a:latin typeface="Calibri" panose="020F0502020204030204" pitchFamily="34" charset="0"/>
            </a:endParaRPr>
          </a:p>
          <a:p>
            <a:pPr marL="0" indent="0">
              <a:buNone/>
            </a:pPr>
            <a:r>
              <a:rPr lang="en-US" sz="1800" b="1" i="0" u="none" strike="noStrike" baseline="0" dirty="0">
                <a:solidFill>
                  <a:srgbClr val="221E1F"/>
                </a:solidFill>
                <a:latin typeface="Calibri" panose="020F0502020204030204" pitchFamily="34" charset="0"/>
              </a:rPr>
              <a:t>Plans To Achieve </a:t>
            </a:r>
            <a:r>
              <a:rPr lang="en-US" b="1" dirty="0">
                <a:solidFill>
                  <a:srgbClr val="221E1F"/>
                </a:solidFill>
                <a:latin typeface="Calibri" panose="020F0502020204030204" pitchFamily="34" charset="0"/>
              </a:rPr>
              <a:t>Y</a:t>
            </a:r>
            <a:r>
              <a:rPr lang="en-US" sz="1800" b="1" i="0" u="none" strike="noStrike" baseline="0" dirty="0">
                <a:solidFill>
                  <a:srgbClr val="221E1F"/>
                </a:solidFill>
                <a:latin typeface="Calibri" panose="020F0502020204030204" pitchFamily="34" charset="0"/>
              </a:rPr>
              <a:t>our </a:t>
            </a:r>
            <a:r>
              <a:rPr lang="en-US" b="1" dirty="0">
                <a:solidFill>
                  <a:srgbClr val="221E1F"/>
                </a:solidFill>
                <a:latin typeface="Calibri" panose="020F0502020204030204" pitchFamily="34" charset="0"/>
              </a:rPr>
              <a:t>G</a:t>
            </a:r>
            <a:r>
              <a:rPr lang="en-US" sz="1800" b="1" i="0" u="none" strike="noStrike" baseline="0" dirty="0">
                <a:solidFill>
                  <a:srgbClr val="221E1F"/>
                </a:solidFill>
                <a:latin typeface="Calibri" panose="020F0502020204030204" pitchFamily="34" charset="0"/>
              </a:rPr>
              <a:t>oals </a:t>
            </a:r>
          </a:p>
          <a:p>
            <a:pPr>
              <a:buFont typeface="Wingdings" panose="05000000000000000000" pitchFamily="2" charset="2"/>
              <a:buChar char="§"/>
            </a:pPr>
            <a:r>
              <a:rPr lang="en-US" dirty="0">
                <a:solidFill>
                  <a:srgbClr val="221E1F"/>
                </a:solidFill>
                <a:latin typeface="Calibri" panose="020F0502020204030204" pitchFamily="34" charset="0"/>
              </a:rPr>
              <a:t>Measure productivity at end of week to see impact of numbers.</a:t>
            </a:r>
          </a:p>
          <a:p>
            <a:pPr>
              <a:buFont typeface="Wingdings" panose="05000000000000000000" pitchFamily="2" charset="2"/>
              <a:buChar char="§"/>
            </a:pPr>
            <a:r>
              <a:rPr lang="en-US" sz="1800" i="0" u="none" strike="noStrike" baseline="0" dirty="0">
                <a:solidFill>
                  <a:srgbClr val="221E1F"/>
                </a:solidFill>
                <a:latin typeface="Calibri" panose="020F0502020204030204" pitchFamily="34" charset="0"/>
              </a:rPr>
              <a:t>Incentives for Productivity</a:t>
            </a:r>
          </a:p>
          <a:p>
            <a:pPr>
              <a:buFont typeface="Wingdings" panose="05000000000000000000" pitchFamily="2" charset="2"/>
              <a:buChar char="§"/>
            </a:pPr>
            <a:r>
              <a:rPr lang="en-US" dirty="0">
                <a:solidFill>
                  <a:srgbClr val="221E1F"/>
                </a:solidFill>
                <a:latin typeface="Calibri" panose="020F0502020204030204" pitchFamily="34" charset="0"/>
              </a:rPr>
              <a:t>Porter to drive cars from service drive to shop, shop back to the drive.</a:t>
            </a:r>
            <a:endParaRPr lang="en-US" sz="1800" i="0" u="none" strike="noStrike" baseline="0" dirty="0">
              <a:solidFill>
                <a:srgbClr val="221E1F"/>
              </a:solidFill>
              <a:latin typeface="Calibri" panose="020F0502020204030204" pitchFamily="34" charset="0"/>
            </a:endParaRPr>
          </a:p>
          <a:p>
            <a:pPr marL="0" indent="0">
              <a:buNone/>
            </a:pPr>
            <a:r>
              <a:rPr lang="en-US" sz="1800" b="1" i="0" u="none" strike="noStrike" baseline="0" dirty="0">
                <a:solidFill>
                  <a:srgbClr val="221E1F"/>
                </a:solidFill>
                <a:latin typeface="Calibri" panose="020F0502020204030204" pitchFamily="34" charset="0"/>
              </a:rPr>
              <a:t>Plans To </a:t>
            </a:r>
            <a:r>
              <a:rPr lang="en-US" b="1" dirty="0">
                <a:solidFill>
                  <a:srgbClr val="221E1F"/>
                </a:solidFill>
                <a:latin typeface="Calibri" panose="020F0502020204030204" pitchFamily="34" charset="0"/>
              </a:rPr>
              <a:t>E</a:t>
            </a:r>
            <a:r>
              <a:rPr lang="en-US" sz="1800" b="1" i="0" u="none" strike="noStrike" baseline="0" dirty="0">
                <a:solidFill>
                  <a:srgbClr val="221E1F"/>
                </a:solidFill>
                <a:latin typeface="Calibri" panose="020F0502020204030204" pitchFamily="34" charset="0"/>
              </a:rPr>
              <a:t>valuate </a:t>
            </a:r>
            <a:r>
              <a:rPr lang="en-US" b="1" dirty="0">
                <a:solidFill>
                  <a:srgbClr val="221E1F"/>
                </a:solidFill>
                <a:latin typeface="Calibri" panose="020F0502020204030204" pitchFamily="34" charset="0"/>
              </a:rPr>
              <a:t>Y</a:t>
            </a:r>
            <a:r>
              <a:rPr lang="en-US" sz="1800" b="1" i="0" u="none" strike="noStrike" baseline="0" dirty="0">
                <a:solidFill>
                  <a:srgbClr val="221E1F"/>
                </a:solidFill>
                <a:latin typeface="Calibri" panose="020F0502020204030204" pitchFamily="34" charset="0"/>
              </a:rPr>
              <a:t>our </a:t>
            </a:r>
            <a:r>
              <a:rPr lang="en-US" b="1" dirty="0">
                <a:solidFill>
                  <a:srgbClr val="221E1F"/>
                </a:solidFill>
                <a:latin typeface="Calibri" panose="020F0502020204030204" pitchFamily="34" charset="0"/>
              </a:rPr>
              <a:t>C</a:t>
            </a:r>
            <a:r>
              <a:rPr lang="en-US" sz="1800" b="1" i="0" u="none" strike="noStrike" baseline="0" dirty="0">
                <a:solidFill>
                  <a:srgbClr val="221E1F"/>
                </a:solidFill>
                <a:latin typeface="Calibri" panose="020F0502020204030204" pitchFamily="34" charset="0"/>
              </a:rPr>
              <a:t>hanges </a:t>
            </a:r>
          </a:p>
          <a:p>
            <a:pPr>
              <a:buFont typeface="Wingdings" panose="05000000000000000000" pitchFamily="2" charset="2"/>
              <a:buChar char="§"/>
            </a:pPr>
            <a:r>
              <a:rPr lang="en-US" dirty="0">
                <a:solidFill>
                  <a:srgbClr val="221E1F"/>
                </a:solidFill>
                <a:latin typeface="Calibri" panose="020F0502020204030204" pitchFamily="34" charset="0"/>
              </a:rPr>
              <a:t>Review reporting weekly of techs productivity and adjust as necessary.</a:t>
            </a:r>
          </a:p>
          <a:p>
            <a:pPr>
              <a:buFont typeface="Wingdings" panose="05000000000000000000" pitchFamily="2" charset="2"/>
              <a:buChar char="§"/>
            </a:pPr>
            <a:endParaRPr lang="en-US" sz="1800" i="0" u="none" strike="noStrike" baseline="0" dirty="0">
              <a:solidFill>
                <a:srgbClr val="221E1F"/>
              </a:solidFill>
              <a:latin typeface="Calibri" panose="020F0502020204030204" pitchFamily="34" charset="0"/>
            </a:endParaRPr>
          </a:p>
          <a:p>
            <a:pPr marL="0" indent="0">
              <a:buNone/>
            </a:pPr>
            <a:endParaRPr lang="en-US" sz="1800" b="1" i="0" u="none" strike="noStrike" baseline="0" dirty="0">
              <a:solidFill>
                <a:srgbClr val="221E1F"/>
              </a:solidFill>
              <a:latin typeface="Calibri" panose="020F0502020204030204" pitchFamily="34" charset="0"/>
            </a:endParaRPr>
          </a:p>
          <a:p>
            <a:endParaRPr lang="en-US" dirty="0"/>
          </a:p>
        </p:txBody>
      </p:sp>
      <p:pic>
        <p:nvPicPr>
          <p:cNvPr id="9" name="Content Placeholder 8">
            <a:extLst>
              <a:ext uri="{FF2B5EF4-FFF2-40B4-BE49-F238E27FC236}">
                <a16:creationId xmlns:a16="http://schemas.microsoft.com/office/drawing/2014/main" id="{01F87C85-391C-0E72-BAA8-55ACD798A35C}"/>
              </a:ext>
            </a:extLst>
          </p:cNvPr>
          <p:cNvPicPr>
            <a:picLocks noGrp="1" noChangeAspect="1"/>
          </p:cNvPicPr>
          <p:nvPr>
            <p:ph sz="half" idx="2"/>
          </p:nvPr>
        </p:nvPicPr>
        <p:blipFill>
          <a:blip r:embed="rId2"/>
          <a:stretch>
            <a:fillRect/>
          </a:stretch>
        </p:blipFill>
        <p:spPr>
          <a:xfrm>
            <a:off x="6652727" y="1035697"/>
            <a:ext cx="5539273" cy="4944686"/>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3" y="1474236"/>
            <a:ext cx="6535229" cy="5383763"/>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pPr marL="0" indent="0">
              <a:buNone/>
            </a:pPr>
            <a:r>
              <a:rPr lang="en-US" sz="1800" b="1" i="0" u="none" strike="noStrike" baseline="0" dirty="0">
                <a:solidFill>
                  <a:srgbClr val="221E1F"/>
                </a:solidFill>
                <a:latin typeface="Calibri" panose="020F0502020204030204" pitchFamily="34" charset="0"/>
              </a:rPr>
              <a:t>Current practices </a:t>
            </a:r>
          </a:p>
          <a:p>
            <a:pPr>
              <a:buFont typeface="Wingdings" panose="05000000000000000000" pitchFamily="2" charset="2"/>
              <a:buChar char="§"/>
            </a:pPr>
            <a:r>
              <a:rPr lang="en-US" sz="1800" i="0" u="none" strike="noStrike" baseline="0" dirty="0">
                <a:solidFill>
                  <a:srgbClr val="221E1F"/>
                </a:solidFill>
                <a:latin typeface="Calibri" panose="020F0502020204030204" pitchFamily="34" charset="0"/>
              </a:rPr>
              <a:t>8 bays. 6 techs, 4 line techs, 2 quick lube.</a:t>
            </a:r>
          </a:p>
          <a:p>
            <a:pPr marL="0" indent="0">
              <a:buNone/>
            </a:pPr>
            <a:r>
              <a:rPr lang="en-US" sz="1800" b="1" i="0" u="none" strike="noStrike" baseline="0" dirty="0">
                <a:solidFill>
                  <a:srgbClr val="221E1F"/>
                </a:solidFill>
                <a:latin typeface="Calibri" panose="020F0502020204030204" pitchFamily="34" charset="0"/>
              </a:rPr>
              <a:t>Goals </a:t>
            </a:r>
            <a:r>
              <a:rPr lang="en-US" b="1" dirty="0">
                <a:solidFill>
                  <a:srgbClr val="221E1F"/>
                </a:solidFill>
                <a:latin typeface="Calibri" panose="020F0502020204030204" pitchFamily="34" charset="0"/>
              </a:rPr>
              <a:t>F</a:t>
            </a:r>
            <a:r>
              <a:rPr lang="en-US" sz="1800" b="1" i="0" u="none" strike="noStrike" baseline="0" dirty="0">
                <a:solidFill>
                  <a:srgbClr val="221E1F"/>
                </a:solidFill>
                <a:latin typeface="Calibri" panose="020F0502020204030204" pitchFamily="34" charset="0"/>
              </a:rPr>
              <a:t>or </a:t>
            </a:r>
            <a:r>
              <a:rPr lang="en-US" b="1" dirty="0">
                <a:solidFill>
                  <a:srgbClr val="221E1F"/>
                </a:solidFill>
                <a:latin typeface="Calibri" panose="020F0502020204030204" pitchFamily="34" charset="0"/>
              </a:rPr>
              <a:t>I</a:t>
            </a:r>
            <a:r>
              <a:rPr lang="en-US" sz="1800" b="1" i="0" u="none" strike="noStrike" baseline="0" dirty="0">
                <a:solidFill>
                  <a:srgbClr val="221E1F"/>
                </a:solidFill>
                <a:latin typeface="Calibri" panose="020F0502020204030204" pitchFamily="34" charset="0"/>
              </a:rPr>
              <a:t>mprovement </a:t>
            </a:r>
          </a:p>
          <a:p>
            <a:pPr>
              <a:buFont typeface="Wingdings" panose="05000000000000000000" pitchFamily="2" charset="2"/>
              <a:buChar char="§"/>
            </a:pPr>
            <a:r>
              <a:rPr lang="en-US" dirty="0">
                <a:solidFill>
                  <a:srgbClr val="221E1F"/>
                </a:solidFill>
                <a:latin typeface="Calibri" panose="020F0502020204030204" pitchFamily="34" charset="0"/>
              </a:rPr>
              <a:t>Setting more appointments than we currently do.</a:t>
            </a:r>
          </a:p>
          <a:p>
            <a:pPr>
              <a:buFont typeface="Wingdings" panose="05000000000000000000" pitchFamily="2" charset="2"/>
              <a:buChar char="§"/>
            </a:pPr>
            <a:r>
              <a:rPr lang="en-US" sz="1800" i="0" u="none" strike="noStrike" baseline="0" dirty="0">
                <a:solidFill>
                  <a:srgbClr val="221E1F"/>
                </a:solidFill>
                <a:latin typeface="Calibri" panose="020F0502020204030204" pitchFamily="34" charset="0"/>
              </a:rPr>
              <a:t>100% productivity minimum standard is going to drive facility utilization up.</a:t>
            </a:r>
          </a:p>
          <a:p>
            <a:pPr marL="0" indent="0">
              <a:buNone/>
            </a:pPr>
            <a:r>
              <a:rPr lang="en-US" sz="1800" b="1" i="0" u="none" strike="noStrike" baseline="0" dirty="0">
                <a:solidFill>
                  <a:srgbClr val="221E1F"/>
                </a:solidFill>
                <a:latin typeface="Calibri" panose="020F0502020204030204" pitchFamily="34" charset="0"/>
              </a:rPr>
              <a:t>Plans To </a:t>
            </a:r>
            <a:r>
              <a:rPr lang="en-US" b="1" dirty="0">
                <a:solidFill>
                  <a:srgbClr val="221E1F"/>
                </a:solidFill>
                <a:latin typeface="Calibri" panose="020F0502020204030204" pitchFamily="34" charset="0"/>
              </a:rPr>
              <a:t>A</a:t>
            </a:r>
            <a:r>
              <a:rPr lang="en-US" sz="1800" b="1" i="0" u="none" strike="noStrike" baseline="0" dirty="0">
                <a:solidFill>
                  <a:srgbClr val="221E1F"/>
                </a:solidFill>
                <a:latin typeface="Calibri" panose="020F0502020204030204" pitchFamily="34" charset="0"/>
              </a:rPr>
              <a:t>chieve </a:t>
            </a:r>
            <a:r>
              <a:rPr lang="en-US" b="1" dirty="0">
                <a:solidFill>
                  <a:srgbClr val="221E1F"/>
                </a:solidFill>
                <a:latin typeface="Calibri" panose="020F0502020204030204" pitchFamily="34" charset="0"/>
              </a:rPr>
              <a:t>Y</a:t>
            </a:r>
            <a:r>
              <a:rPr lang="en-US" sz="1800" b="1" i="0" u="none" strike="noStrike" baseline="0" dirty="0">
                <a:solidFill>
                  <a:srgbClr val="221E1F"/>
                </a:solidFill>
                <a:latin typeface="Calibri" panose="020F0502020204030204" pitchFamily="34" charset="0"/>
              </a:rPr>
              <a:t>our </a:t>
            </a:r>
            <a:r>
              <a:rPr lang="en-US" b="1" dirty="0">
                <a:solidFill>
                  <a:srgbClr val="221E1F"/>
                </a:solidFill>
                <a:latin typeface="Calibri" panose="020F0502020204030204" pitchFamily="34" charset="0"/>
              </a:rPr>
              <a:t>G</a:t>
            </a:r>
            <a:r>
              <a:rPr lang="en-US" sz="1800" b="1" i="0" u="none" strike="noStrike" baseline="0" dirty="0">
                <a:solidFill>
                  <a:srgbClr val="221E1F"/>
                </a:solidFill>
                <a:latin typeface="Calibri" panose="020F0502020204030204" pitchFamily="34" charset="0"/>
              </a:rPr>
              <a:t>oals </a:t>
            </a:r>
          </a:p>
          <a:p>
            <a:pPr>
              <a:buFont typeface="Wingdings" panose="05000000000000000000" pitchFamily="2" charset="2"/>
              <a:buChar char="§"/>
            </a:pPr>
            <a:r>
              <a:rPr lang="en-US" dirty="0">
                <a:solidFill>
                  <a:srgbClr val="221E1F"/>
                </a:solidFill>
                <a:latin typeface="Calibri" panose="020F0502020204030204" pitchFamily="34" charset="0"/>
              </a:rPr>
              <a:t>Pre loading cars in bays on night drop offs</a:t>
            </a:r>
          </a:p>
          <a:p>
            <a:pPr>
              <a:buFont typeface="Wingdings" panose="05000000000000000000" pitchFamily="2" charset="2"/>
              <a:buChar char="§"/>
            </a:pPr>
            <a:r>
              <a:rPr lang="en-US" sz="1800" i="0" u="none" strike="noStrike" baseline="0" dirty="0">
                <a:solidFill>
                  <a:srgbClr val="221E1F"/>
                </a:solidFill>
                <a:latin typeface="Calibri" panose="020F0502020204030204" pitchFamily="34" charset="0"/>
              </a:rPr>
              <a:t>Over lapping app</a:t>
            </a:r>
            <a:r>
              <a:rPr lang="en-US" dirty="0">
                <a:solidFill>
                  <a:srgbClr val="221E1F"/>
                </a:solidFill>
                <a:latin typeface="Calibri" panose="020F0502020204030204" pitchFamily="34" charset="0"/>
              </a:rPr>
              <a:t>ointment scheduling.</a:t>
            </a:r>
          </a:p>
          <a:p>
            <a:pPr>
              <a:buFont typeface="Wingdings" panose="05000000000000000000" pitchFamily="2" charset="2"/>
              <a:buChar char="§"/>
            </a:pPr>
            <a:r>
              <a:rPr lang="en-US" dirty="0">
                <a:solidFill>
                  <a:srgbClr val="221E1F"/>
                </a:solidFill>
                <a:latin typeface="Calibri" panose="020F0502020204030204" pitchFamily="34" charset="0"/>
              </a:rPr>
              <a:t>When techs clock in, they start turning wrenches.</a:t>
            </a:r>
          </a:p>
          <a:p>
            <a:pPr marL="0" indent="0">
              <a:buNone/>
            </a:pPr>
            <a:r>
              <a:rPr lang="en-US" sz="1800" b="1" i="0" u="none" strike="noStrike" baseline="0" dirty="0">
                <a:solidFill>
                  <a:srgbClr val="221E1F"/>
                </a:solidFill>
                <a:latin typeface="Calibri" panose="020F0502020204030204" pitchFamily="34" charset="0"/>
              </a:rPr>
              <a:t>Plans </a:t>
            </a:r>
            <a:r>
              <a:rPr lang="en-US" b="1" dirty="0">
                <a:solidFill>
                  <a:srgbClr val="221E1F"/>
                </a:solidFill>
                <a:latin typeface="Calibri" panose="020F0502020204030204" pitchFamily="34" charset="0"/>
              </a:rPr>
              <a:t>T</a:t>
            </a:r>
            <a:r>
              <a:rPr lang="en-US" sz="1800" b="1" i="0" u="none" strike="noStrike" baseline="0" dirty="0">
                <a:solidFill>
                  <a:srgbClr val="221E1F"/>
                </a:solidFill>
                <a:latin typeface="Calibri" panose="020F0502020204030204" pitchFamily="34" charset="0"/>
              </a:rPr>
              <a:t>o </a:t>
            </a:r>
            <a:r>
              <a:rPr lang="en-US" b="1" dirty="0">
                <a:solidFill>
                  <a:srgbClr val="221E1F"/>
                </a:solidFill>
                <a:latin typeface="Calibri" panose="020F0502020204030204" pitchFamily="34" charset="0"/>
              </a:rPr>
              <a:t>E</a:t>
            </a:r>
            <a:r>
              <a:rPr lang="en-US" sz="1800" b="1" i="0" u="none" strike="noStrike" baseline="0" dirty="0">
                <a:solidFill>
                  <a:srgbClr val="221E1F"/>
                </a:solidFill>
                <a:latin typeface="Calibri" panose="020F0502020204030204" pitchFamily="34" charset="0"/>
              </a:rPr>
              <a:t>valuate </a:t>
            </a:r>
            <a:r>
              <a:rPr lang="en-US" b="1" dirty="0">
                <a:solidFill>
                  <a:srgbClr val="221E1F"/>
                </a:solidFill>
                <a:latin typeface="Calibri" panose="020F0502020204030204" pitchFamily="34" charset="0"/>
              </a:rPr>
              <a:t>Y</a:t>
            </a:r>
            <a:r>
              <a:rPr lang="en-US" sz="1800" b="1" i="0" u="none" strike="noStrike" baseline="0" dirty="0">
                <a:solidFill>
                  <a:srgbClr val="221E1F"/>
                </a:solidFill>
                <a:latin typeface="Calibri" panose="020F0502020204030204" pitchFamily="34" charset="0"/>
              </a:rPr>
              <a:t>our </a:t>
            </a:r>
            <a:r>
              <a:rPr lang="en-US" b="1" dirty="0">
                <a:solidFill>
                  <a:srgbClr val="221E1F"/>
                </a:solidFill>
                <a:latin typeface="Calibri" panose="020F0502020204030204" pitchFamily="34" charset="0"/>
              </a:rPr>
              <a:t>C</a:t>
            </a:r>
            <a:r>
              <a:rPr lang="en-US" sz="1800" b="1" i="0" u="none" strike="noStrike" baseline="0" dirty="0">
                <a:solidFill>
                  <a:srgbClr val="221E1F"/>
                </a:solidFill>
                <a:latin typeface="Calibri" panose="020F0502020204030204" pitchFamily="34" charset="0"/>
              </a:rPr>
              <a:t>hanges </a:t>
            </a:r>
          </a:p>
          <a:p>
            <a:pPr>
              <a:buFont typeface="Wingdings" panose="05000000000000000000" pitchFamily="2" charset="2"/>
              <a:buChar char="§"/>
            </a:pPr>
            <a:r>
              <a:rPr lang="en-US" sz="1800" i="0" u="none" strike="noStrike" baseline="0" dirty="0">
                <a:solidFill>
                  <a:srgbClr val="221E1F"/>
                </a:solidFill>
                <a:latin typeface="Calibri" panose="020F0502020204030204" pitchFamily="34" charset="0"/>
              </a:rPr>
              <a:t>Monitor Effective Labor </a:t>
            </a:r>
            <a:r>
              <a:rPr lang="en-US" dirty="0">
                <a:solidFill>
                  <a:srgbClr val="221E1F"/>
                </a:solidFill>
                <a:latin typeface="Calibri" panose="020F0502020204030204" pitchFamily="34" charset="0"/>
              </a:rPr>
              <a:t>Rate.</a:t>
            </a:r>
          </a:p>
          <a:p>
            <a:pPr>
              <a:buFont typeface="Wingdings" panose="05000000000000000000" pitchFamily="2" charset="2"/>
              <a:buChar char="§"/>
            </a:pPr>
            <a:r>
              <a:rPr lang="en-US" sz="1800" i="0" u="none" strike="noStrike" baseline="0" dirty="0">
                <a:solidFill>
                  <a:srgbClr val="221E1F"/>
                </a:solidFill>
                <a:latin typeface="Calibri" panose="020F0502020204030204" pitchFamily="34" charset="0"/>
              </a:rPr>
              <a:t>Weekly productivity review.</a:t>
            </a:r>
          </a:p>
          <a:p>
            <a:endParaRPr lang="en-US" dirty="0"/>
          </a:p>
        </p:txBody>
      </p:sp>
      <p:pic>
        <p:nvPicPr>
          <p:cNvPr id="7" name="Content Placeholder 6">
            <a:extLst>
              <a:ext uri="{FF2B5EF4-FFF2-40B4-BE49-F238E27FC236}">
                <a16:creationId xmlns:a16="http://schemas.microsoft.com/office/drawing/2014/main" id="{71FADB0A-D275-FF23-EF88-E7F66EF2AFC2}"/>
              </a:ext>
            </a:extLst>
          </p:cNvPr>
          <p:cNvPicPr>
            <a:picLocks noGrp="1" noChangeAspect="1"/>
          </p:cNvPicPr>
          <p:nvPr>
            <p:ph sz="half" idx="2"/>
          </p:nvPr>
        </p:nvPicPr>
        <p:blipFill>
          <a:blip r:embed="rId2"/>
          <a:stretch>
            <a:fillRect/>
          </a:stretch>
        </p:blipFill>
        <p:spPr>
          <a:xfrm>
            <a:off x="8501637" y="839756"/>
            <a:ext cx="3425323" cy="4311682"/>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317242" y="1511559"/>
            <a:ext cx="5495730" cy="4529802"/>
          </a:xfrm>
        </p:spPr>
        <p:txBody>
          <a:bodyPr>
            <a:normAutofit fontScale="85000" lnSpcReduction="10000"/>
          </a:bodyPr>
          <a:lstStyle/>
          <a:p>
            <a:pPr marL="0" indent="0">
              <a:buNone/>
            </a:pPr>
            <a:r>
              <a:rPr lang="en-US" b="1" dirty="0"/>
              <a:t>Discussion with my service manager on </a:t>
            </a:r>
            <a:r>
              <a:rPr lang="en-US" b="1" dirty="0" err="1"/>
              <a:t>ro</a:t>
            </a:r>
            <a:r>
              <a:rPr lang="en-US" b="1" dirty="0"/>
              <a:t> analysis report.</a:t>
            </a:r>
          </a:p>
          <a:p>
            <a:pPr>
              <a:buFont typeface="Wingdings" panose="05000000000000000000" pitchFamily="2" charset="2"/>
              <a:buChar char="§"/>
            </a:pPr>
            <a:r>
              <a:rPr lang="en-US" dirty="0"/>
              <a:t>We need consistent video MPI.</a:t>
            </a:r>
          </a:p>
          <a:p>
            <a:pPr>
              <a:buFont typeface="Wingdings" panose="05000000000000000000" pitchFamily="2" charset="2"/>
              <a:buChar char="§"/>
            </a:pPr>
            <a:r>
              <a:rPr lang="en-US" dirty="0"/>
              <a:t>Focus on more maintenance work.</a:t>
            </a:r>
          </a:p>
          <a:p>
            <a:pPr>
              <a:buFont typeface="Wingdings" panose="05000000000000000000" pitchFamily="2" charset="2"/>
              <a:buChar char="§"/>
            </a:pPr>
            <a:r>
              <a:rPr lang="en-US" dirty="0"/>
              <a:t>We need to minimize one line repair orders. We are at 78% on these 100 RO’s.</a:t>
            </a:r>
          </a:p>
          <a:p>
            <a:pPr>
              <a:buFont typeface="Wingdings" panose="05000000000000000000" pitchFamily="2" charset="2"/>
              <a:buChar char="§"/>
            </a:pPr>
            <a:r>
              <a:rPr lang="en-US" dirty="0"/>
              <a:t>We need to focus and train on how to properly up sale work.</a:t>
            </a:r>
          </a:p>
          <a:p>
            <a:pPr>
              <a:buFont typeface="Wingdings" panose="05000000000000000000" pitchFamily="2" charset="2"/>
              <a:buChar char="§"/>
            </a:pPr>
            <a:r>
              <a:rPr lang="en-US" dirty="0"/>
              <a:t>We need to get ELR to target labor rate.</a:t>
            </a:r>
          </a:p>
          <a:p>
            <a:pPr>
              <a:buFont typeface="Wingdings" panose="05000000000000000000" pitchFamily="2" charset="2"/>
              <a:buChar char="§"/>
            </a:pPr>
            <a:r>
              <a:rPr lang="en-US" dirty="0"/>
              <a:t>Need to be strong closers on repair and maintenance work.</a:t>
            </a:r>
          </a:p>
          <a:p>
            <a:pPr>
              <a:buFont typeface="Wingdings" panose="05000000000000000000" pitchFamily="2" charset="2"/>
              <a:buChar char="§"/>
            </a:pPr>
            <a:r>
              <a:rPr lang="en-US" dirty="0"/>
              <a:t>We are within $1 dollar of our door rate on our repair FRH.</a:t>
            </a:r>
          </a:p>
          <a:p>
            <a:pPr>
              <a:buFont typeface="Wingdings" panose="05000000000000000000" pitchFamily="2" charset="2"/>
              <a:buChar char="§"/>
            </a:pPr>
            <a:r>
              <a:rPr lang="en-US" dirty="0"/>
              <a:t>Our total FRH per RO is 1.14.</a:t>
            </a:r>
          </a:p>
          <a:p>
            <a:pPr>
              <a:buFont typeface="Wingdings" panose="05000000000000000000" pitchFamily="2" charset="2"/>
              <a:buChar char="§"/>
            </a:pPr>
            <a:r>
              <a:rPr lang="en-US" dirty="0"/>
              <a:t>We have a lot of discounting in our competitive repair work. </a:t>
            </a:r>
          </a:p>
          <a:p>
            <a:pPr>
              <a:buFont typeface="Wingdings" panose="05000000000000000000" pitchFamily="2" charset="2"/>
              <a:buChar char="§"/>
            </a:pPr>
            <a:endParaRPr lang="en-US" dirty="0"/>
          </a:p>
          <a:p>
            <a:pPr>
              <a:buFont typeface="Wingdings" panose="05000000000000000000" pitchFamily="2" charset="2"/>
              <a:buChar char="§"/>
            </a:pPr>
            <a:endParaRPr lang="en-US" dirty="0"/>
          </a:p>
        </p:txBody>
      </p:sp>
      <p:pic>
        <p:nvPicPr>
          <p:cNvPr id="10" name="Content Placeholder 9">
            <a:extLst>
              <a:ext uri="{FF2B5EF4-FFF2-40B4-BE49-F238E27FC236}">
                <a16:creationId xmlns:a16="http://schemas.microsoft.com/office/drawing/2014/main" id="{BD87DFC0-583E-CF81-3AED-664BF13D0413}"/>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096000" y="1115962"/>
            <a:ext cx="6096000" cy="5132438"/>
          </a:xfrm>
          <a:prstGeom prst="rect">
            <a:avLst/>
          </a:prstGeom>
          <a:noFill/>
          <a:ln>
            <a:noFill/>
          </a:ln>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Good customer flow</a:t>
            </a:r>
          </a:p>
          <a:p>
            <a:r>
              <a:rPr lang="en-US" dirty="0"/>
              <a:t>Availability to do internal and cp work</a:t>
            </a:r>
          </a:p>
          <a:p>
            <a:r>
              <a:rPr lang="en-US" dirty="0"/>
              <a:t>Tools on demand at anytime</a:t>
            </a:r>
          </a:p>
          <a:p>
            <a:r>
              <a:rPr lang="en-US" dirty="0"/>
              <a:t>Shop capacity is good</a:t>
            </a:r>
          </a:p>
          <a:p>
            <a:r>
              <a:rPr lang="en-US" dirty="0"/>
              <a:t>Helping hand is always there at anytime</a:t>
            </a:r>
          </a:p>
          <a:p>
            <a:r>
              <a:rPr lang="en-US" dirty="0"/>
              <a:t>Family oriented business</a:t>
            </a:r>
          </a:p>
          <a:p>
            <a:r>
              <a:rPr lang="en-US" dirty="0"/>
              <a:t>Distribution of work is good</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Parts availability</a:t>
            </a:r>
          </a:p>
          <a:p>
            <a:r>
              <a:rPr lang="en-US" dirty="0"/>
              <a:t>Limited availability of time for advisors to sell work</a:t>
            </a:r>
          </a:p>
          <a:p>
            <a:r>
              <a:rPr lang="en-US" dirty="0"/>
              <a:t>Limited time to train new employees efficiently</a:t>
            </a:r>
          </a:p>
          <a:p>
            <a:r>
              <a:rPr lang="en-US" dirty="0"/>
              <a:t>Short staffed</a:t>
            </a:r>
          </a:p>
          <a:p>
            <a:r>
              <a:rPr lang="en-US" dirty="0"/>
              <a:t>Not enough maintenance work being sold</a:t>
            </a:r>
          </a:p>
          <a:p>
            <a:r>
              <a:rPr lang="en-US" dirty="0"/>
              <a:t>Tech proficiency (not all techs carry their weight)</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3002</TotalTime>
  <Words>1445</Words>
  <Application>Microsoft Office PowerPoint</Application>
  <PresentationFormat>Widescreen</PresentationFormat>
  <Paragraphs>160</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Trebuchet MS</vt:lpstr>
      <vt:lpstr>Wingdings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My synopsis of my service department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mark swain</cp:lastModifiedBy>
  <cp:revision>18</cp:revision>
  <cp:lastPrinted>2024-05-13T15:30:01Z</cp:lastPrinted>
  <dcterms:created xsi:type="dcterms:W3CDTF">2022-12-04T13:10:55Z</dcterms:created>
  <dcterms:modified xsi:type="dcterms:W3CDTF">2024-05-15T15:42:46Z</dcterms:modified>
</cp:coreProperties>
</file>