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rrie Rubin" userId="ba1c213efaed5095" providerId="LiveId" clId="{E9C0C4B9-5159-4911-A982-44D9941B119A}"/>
    <pc:docChg chg="undo custSel modSld">
      <pc:chgData name="Morrie Rubin" userId="ba1c213efaed5095" providerId="LiveId" clId="{E9C0C4B9-5159-4911-A982-44D9941B119A}" dt="2024-06-15T20:17:23.131" v="19113" actId="20577"/>
      <pc:docMkLst>
        <pc:docMk/>
      </pc:docMkLst>
      <pc:sldChg chg="modSp mod">
        <pc:chgData name="Morrie Rubin" userId="ba1c213efaed5095" providerId="LiveId" clId="{E9C0C4B9-5159-4911-A982-44D9941B119A}" dt="2024-05-31T17:08:21.163" v="1757" actId="20577"/>
        <pc:sldMkLst>
          <pc:docMk/>
          <pc:sldMk cId="407074056" sldId="256"/>
        </pc:sldMkLst>
        <pc:spChg chg="mod">
          <ac:chgData name="Morrie Rubin" userId="ba1c213efaed5095" providerId="LiveId" clId="{E9C0C4B9-5159-4911-A982-44D9941B119A}" dt="2024-05-31T17:08:21.163" v="1757" actId="20577"/>
          <ac:spMkLst>
            <pc:docMk/>
            <pc:sldMk cId="407074056" sldId="256"/>
            <ac:spMk id="3" creationId="{3D24D94E-9ADE-FBA4-4E04-F5102B2316CA}"/>
          </ac:spMkLst>
        </pc:spChg>
      </pc:sldChg>
      <pc:sldChg chg="modSp mod">
        <pc:chgData name="Morrie Rubin" userId="ba1c213efaed5095" providerId="LiveId" clId="{E9C0C4B9-5159-4911-A982-44D9941B119A}" dt="2024-06-15T15:15:22.630" v="12626" actId="20577"/>
        <pc:sldMkLst>
          <pc:docMk/>
          <pc:sldMk cId="3839221384" sldId="257"/>
        </pc:sldMkLst>
        <pc:spChg chg="mod">
          <ac:chgData name="Morrie Rubin" userId="ba1c213efaed5095" providerId="LiveId" clId="{E9C0C4B9-5159-4911-A982-44D9941B119A}" dt="2024-06-15T15:15:22.630" v="12626" actId="20577"/>
          <ac:spMkLst>
            <pc:docMk/>
            <pc:sldMk cId="3839221384" sldId="257"/>
            <ac:spMk id="3" creationId="{203A9D90-6288-FF85-A14B-EAAC61E0E9A8}"/>
          </ac:spMkLst>
        </pc:spChg>
      </pc:sldChg>
      <pc:sldChg chg="addSp delSp modSp mod">
        <pc:chgData name="Morrie Rubin" userId="ba1c213efaed5095" providerId="LiveId" clId="{E9C0C4B9-5159-4911-A982-44D9941B119A}" dt="2024-06-15T15:13:49.233" v="12477" actId="20577"/>
        <pc:sldMkLst>
          <pc:docMk/>
          <pc:sldMk cId="4167117408" sldId="258"/>
        </pc:sldMkLst>
        <pc:spChg chg="mod">
          <ac:chgData name="Morrie Rubin" userId="ba1c213efaed5095" providerId="LiveId" clId="{E9C0C4B9-5159-4911-A982-44D9941B119A}" dt="2024-06-15T15:13:49.233" v="12477" actId="20577"/>
          <ac:spMkLst>
            <pc:docMk/>
            <pc:sldMk cId="4167117408" sldId="258"/>
            <ac:spMk id="3" creationId="{DC1AC215-6A1E-4C59-EFD0-D293BFB95537}"/>
          </ac:spMkLst>
        </pc:spChg>
        <pc:spChg chg="add del mod">
          <ac:chgData name="Morrie Rubin" userId="ba1c213efaed5095" providerId="LiveId" clId="{E9C0C4B9-5159-4911-A982-44D9941B119A}" dt="2024-06-15T12:08:49.231" v="10874" actId="22"/>
          <ac:spMkLst>
            <pc:docMk/>
            <pc:sldMk cId="4167117408" sldId="258"/>
            <ac:spMk id="5" creationId="{1E85EE48-5535-33A7-5CC3-9646389C10BD}"/>
          </ac:spMkLst>
        </pc:spChg>
        <pc:picChg chg="del">
          <ac:chgData name="Morrie Rubin" userId="ba1c213efaed5095" providerId="LiveId" clId="{E9C0C4B9-5159-4911-A982-44D9941B119A}" dt="2024-06-15T12:08:44.119" v="10873" actId="478"/>
          <ac:picMkLst>
            <pc:docMk/>
            <pc:sldMk cId="4167117408" sldId="258"/>
            <ac:picMk id="6" creationId="{7D7FBF6D-1B6B-4091-9ABF-B967D33EAC3F}"/>
          </ac:picMkLst>
        </pc:picChg>
        <pc:picChg chg="add mod ord">
          <ac:chgData name="Morrie Rubin" userId="ba1c213efaed5095" providerId="LiveId" clId="{E9C0C4B9-5159-4911-A982-44D9941B119A}" dt="2024-06-15T12:09:03.818" v="10876" actId="14100"/>
          <ac:picMkLst>
            <pc:docMk/>
            <pc:sldMk cId="4167117408" sldId="258"/>
            <ac:picMk id="8" creationId="{4B790B2B-5627-6B90-AD8F-AB2206A14A3C}"/>
          </ac:picMkLst>
        </pc:picChg>
      </pc:sldChg>
      <pc:sldChg chg="modSp mod">
        <pc:chgData name="Morrie Rubin" userId="ba1c213efaed5095" providerId="LiveId" clId="{E9C0C4B9-5159-4911-A982-44D9941B119A}" dt="2024-06-15T15:09:52.975" v="12418" actId="12"/>
        <pc:sldMkLst>
          <pc:docMk/>
          <pc:sldMk cId="2924363353" sldId="259"/>
        </pc:sldMkLst>
        <pc:spChg chg="mod">
          <ac:chgData name="Morrie Rubin" userId="ba1c213efaed5095" providerId="LiveId" clId="{E9C0C4B9-5159-4911-A982-44D9941B119A}" dt="2024-06-15T15:09:52.975" v="12418" actId="12"/>
          <ac:spMkLst>
            <pc:docMk/>
            <pc:sldMk cId="2924363353" sldId="259"/>
            <ac:spMk id="3" creationId="{0CC31931-4847-F763-D4D1-1433E7E0CE49}"/>
          </ac:spMkLst>
        </pc:spChg>
      </pc:sldChg>
      <pc:sldChg chg="modSp mod">
        <pc:chgData name="Morrie Rubin" userId="ba1c213efaed5095" providerId="LiveId" clId="{E9C0C4B9-5159-4911-A982-44D9941B119A}" dt="2024-06-15T15:17:38.408" v="12831" actId="20577"/>
        <pc:sldMkLst>
          <pc:docMk/>
          <pc:sldMk cId="2417698126" sldId="262"/>
        </pc:sldMkLst>
        <pc:spChg chg="mod">
          <ac:chgData name="Morrie Rubin" userId="ba1c213efaed5095" providerId="LiveId" clId="{E9C0C4B9-5159-4911-A982-44D9941B119A}" dt="2024-06-15T15:17:38.408" v="12831" actId="20577"/>
          <ac:spMkLst>
            <pc:docMk/>
            <pc:sldMk cId="2417698126" sldId="262"/>
            <ac:spMk id="3" creationId="{203A9D90-6288-FF85-A14B-EAAC61E0E9A8}"/>
          </ac:spMkLst>
        </pc:spChg>
      </pc:sldChg>
      <pc:sldChg chg="modSp mod">
        <pc:chgData name="Morrie Rubin" userId="ba1c213efaed5095" providerId="LiveId" clId="{E9C0C4B9-5159-4911-A982-44D9941B119A}" dt="2024-06-15T15:19:32.212" v="12835" actId="20577"/>
        <pc:sldMkLst>
          <pc:docMk/>
          <pc:sldMk cId="3912869560" sldId="263"/>
        </pc:sldMkLst>
        <pc:spChg chg="mod">
          <ac:chgData name="Morrie Rubin" userId="ba1c213efaed5095" providerId="LiveId" clId="{E9C0C4B9-5159-4911-A982-44D9941B119A}" dt="2024-06-15T15:19:32.212" v="12835" actId="20577"/>
          <ac:spMkLst>
            <pc:docMk/>
            <pc:sldMk cId="3912869560" sldId="263"/>
            <ac:spMk id="3" creationId="{203A9D90-6288-FF85-A14B-EAAC61E0E9A8}"/>
          </ac:spMkLst>
        </pc:spChg>
      </pc:sldChg>
      <pc:sldChg chg="modSp mod">
        <pc:chgData name="Morrie Rubin" userId="ba1c213efaed5095" providerId="LiveId" clId="{E9C0C4B9-5159-4911-A982-44D9941B119A}" dt="2024-06-15T15:34:39.890" v="13524" actId="20577"/>
        <pc:sldMkLst>
          <pc:docMk/>
          <pc:sldMk cId="627664966" sldId="264"/>
        </pc:sldMkLst>
        <pc:spChg chg="mod">
          <ac:chgData name="Morrie Rubin" userId="ba1c213efaed5095" providerId="LiveId" clId="{E9C0C4B9-5159-4911-A982-44D9941B119A}" dt="2024-06-15T15:34:39.890" v="13524" actId="20577"/>
          <ac:spMkLst>
            <pc:docMk/>
            <pc:sldMk cId="627664966" sldId="264"/>
            <ac:spMk id="3" creationId="{203A9D90-6288-FF85-A14B-EAAC61E0E9A8}"/>
          </ac:spMkLst>
        </pc:spChg>
      </pc:sldChg>
      <pc:sldChg chg="modSp mod">
        <pc:chgData name="Morrie Rubin" userId="ba1c213efaed5095" providerId="LiveId" clId="{E9C0C4B9-5159-4911-A982-44D9941B119A}" dt="2024-06-15T15:38:26.792" v="13720" actId="5793"/>
        <pc:sldMkLst>
          <pc:docMk/>
          <pc:sldMk cId="3985272254" sldId="265"/>
        </pc:sldMkLst>
        <pc:spChg chg="mod">
          <ac:chgData name="Morrie Rubin" userId="ba1c213efaed5095" providerId="LiveId" clId="{E9C0C4B9-5159-4911-A982-44D9941B119A}" dt="2024-06-15T15:38:26.792" v="13720" actId="5793"/>
          <ac:spMkLst>
            <pc:docMk/>
            <pc:sldMk cId="3985272254" sldId="265"/>
            <ac:spMk id="3" creationId="{203A9D90-6288-FF85-A14B-EAAC61E0E9A8}"/>
          </ac:spMkLst>
        </pc:spChg>
      </pc:sldChg>
      <pc:sldChg chg="modSp mod">
        <pc:chgData name="Morrie Rubin" userId="ba1c213efaed5095" providerId="LiveId" clId="{E9C0C4B9-5159-4911-A982-44D9941B119A}" dt="2024-06-15T15:54:25.283" v="14856" actId="20577"/>
        <pc:sldMkLst>
          <pc:docMk/>
          <pc:sldMk cId="4226099158" sldId="266"/>
        </pc:sldMkLst>
        <pc:spChg chg="mod">
          <ac:chgData name="Morrie Rubin" userId="ba1c213efaed5095" providerId="LiveId" clId="{E9C0C4B9-5159-4911-A982-44D9941B119A}" dt="2024-06-15T15:54:25.283" v="14856" actId="20577"/>
          <ac:spMkLst>
            <pc:docMk/>
            <pc:sldMk cId="4226099158" sldId="266"/>
            <ac:spMk id="3" creationId="{203A9D90-6288-FF85-A14B-EAAC61E0E9A8}"/>
          </ac:spMkLst>
        </pc:spChg>
      </pc:sldChg>
      <pc:sldChg chg="modSp mod">
        <pc:chgData name="Morrie Rubin" userId="ba1c213efaed5095" providerId="LiveId" clId="{E9C0C4B9-5159-4911-A982-44D9941B119A}" dt="2024-06-15T20:02:18.654" v="16750" actId="20577"/>
        <pc:sldMkLst>
          <pc:docMk/>
          <pc:sldMk cId="850427537" sldId="267"/>
        </pc:sldMkLst>
        <pc:spChg chg="mod">
          <ac:chgData name="Morrie Rubin" userId="ba1c213efaed5095" providerId="LiveId" clId="{E9C0C4B9-5159-4911-A982-44D9941B119A}" dt="2024-06-15T20:02:18.654" v="16750" actId="20577"/>
          <ac:spMkLst>
            <pc:docMk/>
            <pc:sldMk cId="850427537" sldId="267"/>
            <ac:spMk id="3" creationId="{203A9D90-6288-FF85-A14B-EAAC61E0E9A8}"/>
          </ac:spMkLst>
        </pc:spChg>
      </pc:sldChg>
      <pc:sldChg chg="modSp mod">
        <pc:chgData name="Morrie Rubin" userId="ba1c213efaed5095" providerId="LiveId" clId="{E9C0C4B9-5159-4911-A982-44D9941B119A}" dt="2024-06-15T20:03:06.819" v="16880" actId="5793"/>
        <pc:sldMkLst>
          <pc:docMk/>
          <pc:sldMk cId="3364109993" sldId="268"/>
        </pc:sldMkLst>
        <pc:graphicFrameChg chg="mod modGraphic">
          <ac:chgData name="Morrie Rubin" userId="ba1c213efaed5095" providerId="LiveId" clId="{E9C0C4B9-5159-4911-A982-44D9941B119A}" dt="2024-06-15T20:03:06.819" v="16880" actId="5793"/>
          <ac:graphicFrameMkLst>
            <pc:docMk/>
            <pc:sldMk cId="3364109993" sldId="268"/>
            <ac:graphicFrameMk id="4" creationId="{BC8B6778-11BB-9A9A-F0BF-8949F85F8237}"/>
          </ac:graphicFrameMkLst>
        </pc:graphicFrameChg>
      </pc:sldChg>
      <pc:sldChg chg="modSp mod">
        <pc:chgData name="Morrie Rubin" userId="ba1c213efaed5095" providerId="LiveId" clId="{E9C0C4B9-5159-4911-A982-44D9941B119A}" dt="2024-06-15T20:17:23.131" v="19113" actId="20577"/>
        <pc:sldMkLst>
          <pc:docMk/>
          <pc:sldMk cId="3799370086" sldId="269"/>
        </pc:sldMkLst>
        <pc:spChg chg="mod">
          <ac:chgData name="Morrie Rubin" userId="ba1c213efaed5095" providerId="LiveId" clId="{E9C0C4B9-5159-4911-A982-44D9941B119A}" dt="2024-06-15T20:17:23.131" v="19113" actId="20577"/>
          <ac:spMkLst>
            <pc:docMk/>
            <pc:sldMk cId="3799370086" sldId="269"/>
            <ac:spMk id="3" creationId="{203A9D90-6288-FF85-A14B-EAAC61E0E9A8}"/>
          </ac:spMkLst>
        </pc:spChg>
      </pc:sldChg>
      <pc:sldChg chg="addSp delSp modSp mod">
        <pc:chgData name="Morrie Rubin" userId="ba1c213efaed5095" providerId="LiveId" clId="{E9C0C4B9-5159-4911-A982-44D9941B119A}" dt="2024-06-15T15:11:27.468" v="12443" actId="12"/>
        <pc:sldMkLst>
          <pc:docMk/>
          <pc:sldMk cId="3887641486" sldId="270"/>
        </pc:sldMkLst>
        <pc:spChg chg="mod">
          <ac:chgData name="Morrie Rubin" userId="ba1c213efaed5095" providerId="LiveId" clId="{E9C0C4B9-5159-4911-A982-44D9941B119A}" dt="2024-06-15T15:11:27.468" v="12443" actId="12"/>
          <ac:spMkLst>
            <pc:docMk/>
            <pc:sldMk cId="3887641486" sldId="270"/>
            <ac:spMk id="3" creationId="{0CC31931-4847-F763-D4D1-1433E7E0CE49}"/>
          </ac:spMkLst>
        </pc:spChg>
        <pc:spChg chg="add del mod">
          <ac:chgData name="Morrie Rubin" userId="ba1c213efaed5095" providerId="LiveId" clId="{E9C0C4B9-5159-4911-A982-44D9941B119A}" dt="2024-06-04T14:35:38.705" v="2381" actId="21"/>
          <ac:spMkLst>
            <pc:docMk/>
            <pc:sldMk cId="3887641486" sldId="270"/>
            <ac:spMk id="7" creationId="{324C30A6-D754-91D6-1545-8A7FCE37D695}"/>
          </ac:spMkLst>
        </pc:spChg>
        <pc:picChg chg="add mod">
          <ac:chgData name="Morrie Rubin" userId="ba1c213efaed5095" providerId="LiveId" clId="{E9C0C4B9-5159-4911-A982-44D9941B119A}" dt="2024-06-12T23:04:48.372" v="4205" actId="14100"/>
          <ac:picMkLst>
            <pc:docMk/>
            <pc:sldMk cId="3887641486" sldId="270"/>
            <ac:picMk id="5" creationId="{AB6B8F3C-2B2D-5FA9-9A13-4A07EB423873}"/>
          </ac:picMkLst>
        </pc:picChg>
        <pc:picChg chg="del">
          <ac:chgData name="Morrie Rubin" userId="ba1c213efaed5095" providerId="LiveId" clId="{E9C0C4B9-5159-4911-A982-44D9941B119A}" dt="2024-06-04T11:12:27.315" v="2369" actId="478"/>
          <ac:picMkLst>
            <pc:docMk/>
            <pc:sldMk cId="3887641486" sldId="270"/>
            <ac:picMk id="10" creationId="{C3022619-ABD1-BF3C-F7D9-E56C642C5D22}"/>
          </ac:picMkLst>
        </pc:picChg>
      </pc:sldChg>
      <pc:sldChg chg="addSp delSp modSp mod">
        <pc:chgData name="Morrie Rubin" userId="ba1c213efaed5095" providerId="LiveId" clId="{E9C0C4B9-5159-4911-A982-44D9941B119A}" dt="2024-06-15T15:09:12.598" v="12416" actId="313"/>
        <pc:sldMkLst>
          <pc:docMk/>
          <pc:sldMk cId="1306592365" sldId="271"/>
        </pc:sldMkLst>
        <pc:spChg chg="mod">
          <ac:chgData name="Morrie Rubin" userId="ba1c213efaed5095" providerId="LiveId" clId="{E9C0C4B9-5159-4911-A982-44D9941B119A}" dt="2024-06-15T15:09:12.598" v="12416" actId="313"/>
          <ac:spMkLst>
            <pc:docMk/>
            <pc:sldMk cId="1306592365" sldId="271"/>
            <ac:spMk id="3" creationId="{0CC31931-4847-F763-D4D1-1433E7E0CE49}"/>
          </ac:spMkLst>
        </pc:spChg>
        <pc:spChg chg="add del mod">
          <ac:chgData name="Morrie Rubin" userId="ba1c213efaed5095" providerId="LiveId" clId="{E9C0C4B9-5159-4911-A982-44D9941B119A}" dt="2024-06-04T14:36:34.366" v="2386" actId="22"/>
          <ac:spMkLst>
            <pc:docMk/>
            <pc:sldMk cId="1306592365" sldId="271"/>
            <ac:spMk id="5" creationId="{D78A3616-343C-ABEF-11B3-4202CB83B2AE}"/>
          </ac:spMkLst>
        </pc:spChg>
        <pc:picChg chg="del">
          <ac:chgData name="Morrie Rubin" userId="ba1c213efaed5095" providerId="LiveId" clId="{E9C0C4B9-5159-4911-A982-44D9941B119A}" dt="2024-06-04T14:36:07.530" v="2385" actId="21"/>
          <ac:picMkLst>
            <pc:docMk/>
            <pc:sldMk cId="1306592365" sldId="271"/>
            <ac:picMk id="6" creationId="{C2A3775D-51A5-D12F-8A3D-32A5B63F1D82}"/>
          </ac:picMkLst>
        </pc:picChg>
        <pc:picChg chg="add mod ord">
          <ac:chgData name="Morrie Rubin" userId="ba1c213efaed5095" providerId="LiveId" clId="{E9C0C4B9-5159-4911-A982-44D9941B119A}" dt="2024-06-04T14:36:38.480" v="2387" actId="1076"/>
          <ac:picMkLst>
            <pc:docMk/>
            <pc:sldMk cId="1306592365" sldId="271"/>
            <ac:picMk id="8" creationId="{EF7C58D7-24B1-8432-59AB-031015BCF154}"/>
          </ac:picMkLst>
        </pc:picChg>
      </pc:sldChg>
      <pc:sldChg chg="addSp delSp modSp mod">
        <pc:chgData name="Morrie Rubin" userId="ba1c213efaed5095" providerId="LiveId" clId="{E9C0C4B9-5159-4911-A982-44D9941B119A}" dt="2024-06-15T15:12:01.661" v="12444" actId="12"/>
        <pc:sldMkLst>
          <pc:docMk/>
          <pc:sldMk cId="1901477980" sldId="272"/>
        </pc:sldMkLst>
        <pc:spChg chg="mod">
          <ac:chgData name="Morrie Rubin" userId="ba1c213efaed5095" providerId="LiveId" clId="{E9C0C4B9-5159-4911-A982-44D9941B119A}" dt="2024-06-15T15:12:01.661" v="12444" actId="12"/>
          <ac:spMkLst>
            <pc:docMk/>
            <pc:sldMk cId="1901477980" sldId="272"/>
            <ac:spMk id="3" creationId="{0CC31931-4847-F763-D4D1-1433E7E0CE49}"/>
          </ac:spMkLst>
        </pc:spChg>
        <pc:spChg chg="add del mod">
          <ac:chgData name="Morrie Rubin" userId="ba1c213efaed5095" providerId="LiveId" clId="{E9C0C4B9-5159-4911-A982-44D9941B119A}" dt="2024-06-04T14:38:20.226" v="2390" actId="22"/>
          <ac:spMkLst>
            <pc:docMk/>
            <pc:sldMk cId="1901477980" sldId="272"/>
            <ac:spMk id="5" creationId="{D2D6754E-152F-284E-F1A7-17BC13CDB45D}"/>
          </ac:spMkLst>
        </pc:spChg>
        <pc:picChg chg="del mod">
          <ac:chgData name="Morrie Rubin" userId="ba1c213efaed5095" providerId="LiveId" clId="{E9C0C4B9-5159-4911-A982-44D9941B119A}" dt="2024-06-04T14:36:58.699" v="2389" actId="21"/>
          <ac:picMkLst>
            <pc:docMk/>
            <pc:sldMk cId="1901477980" sldId="272"/>
            <ac:picMk id="6" creationId="{D4C80DC3-BDC2-5C76-B2D1-6B01142DEC0F}"/>
          </ac:picMkLst>
        </pc:picChg>
        <pc:picChg chg="add mod ord">
          <ac:chgData name="Morrie Rubin" userId="ba1c213efaed5095" providerId="LiveId" clId="{E9C0C4B9-5159-4911-A982-44D9941B119A}" dt="2024-06-04T14:38:28.783" v="2392" actId="14100"/>
          <ac:picMkLst>
            <pc:docMk/>
            <pc:sldMk cId="1901477980" sldId="272"/>
            <ac:picMk id="8" creationId="{576C0DAD-7D9C-4018-83D2-6281830F4EBA}"/>
          </ac:picMkLst>
        </pc:picChg>
      </pc:sldChg>
      <pc:sldChg chg="addSp delSp modSp mod setBg">
        <pc:chgData name="Morrie Rubin" userId="ba1c213efaed5095" providerId="LiveId" clId="{E9C0C4B9-5159-4911-A982-44D9941B119A}" dt="2024-06-15T15:13:02.542" v="12449" actId="1036"/>
        <pc:sldMkLst>
          <pc:docMk/>
          <pc:sldMk cId="3333452679" sldId="273"/>
        </pc:sldMkLst>
        <pc:spChg chg="mod">
          <ac:chgData name="Morrie Rubin" userId="ba1c213efaed5095" providerId="LiveId" clId="{E9C0C4B9-5159-4911-A982-44D9941B119A}" dt="2024-06-04T14:42:08.341" v="2412" actId="26606"/>
          <ac:spMkLst>
            <pc:docMk/>
            <pc:sldMk cId="3333452679" sldId="273"/>
            <ac:spMk id="2" creationId="{CCC0419E-50F3-1F2F-1B8E-FED52940944C}"/>
          </ac:spMkLst>
        </pc:spChg>
        <pc:spChg chg="mod ord">
          <ac:chgData name="Morrie Rubin" userId="ba1c213efaed5095" providerId="LiveId" clId="{E9C0C4B9-5159-4911-A982-44D9941B119A}" dt="2024-06-15T15:12:54.516" v="12447" actId="12"/>
          <ac:spMkLst>
            <pc:docMk/>
            <pc:sldMk cId="3333452679" sldId="273"/>
            <ac:spMk id="3" creationId="{0CC31931-4847-F763-D4D1-1433E7E0CE49}"/>
          </ac:spMkLst>
        </pc:spChg>
        <pc:spChg chg="add del mod">
          <ac:chgData name="Morrie Rubin" userId="ba1c213efaed5095" providerId="LiveId" clId="{E9C0C4B9-5159-4911-A982-44D9941B119A}" dt="2024-06-04T14:41:25.394" v="2396" actId="22"/>
          <ac:spMkLst>
            <pc:docMk/>
            <pc:sldMk cId="3333452679" sldId="273"/>
            <ac:spMk id="5" creationId="{E212559F-5980-F9EF-D5AA-3B362109455B}"/>
          </ac:spMkLst>
        </pc:spChg>
        <pc:spChg chg="add del">
          <ac:chgData name="Morrie Rubin" userId="ba1c213efaed5095" providerId="LiveId" clId="{E9C0C4B9-5159-4911-A982-44D9941B119A}" dt="2024-06-04T14:41:41.733" v="2399" actId="26606"/>
          <ac:spMkLst>
            <pc:docMk/>
            <pc:sldMk cId="3333452679" sldId="273"/>
            <ac:spMk id="27" creationId="{3BCB5F6A-9EB0-40B0-9D13-3023E9A20508}"/>
          </ac:spMkLst>
        </pc:spChg>
        <pc:spChg chg="add del">
          <ac:chgData name="Morrie Rubin" userId="ba1c213efaed5095" providerId="LiveId" clId="{E9C0C4B9-5159-4911-A982-44D9941B119A}" dt="2024-06-04T14:42:08.341" v="2412" actId="26606"/>
          <ac:spMkLst>
            <pc:docMk/>
            <pc:sldMk cId="3333452679" sldId="273"/>
            <ac:spMk id="35" creationId="{7E018740-5C2B-4A41-AC1A-7E68D1EC1954}"/>
          </ac:spMkLst>
        </pc:spChg>
        <pc:spChg chg="add del">
          <ac:chgData name="Morrie Rubin" userId="ba1c213efaed5095" providerId="LiveId" clId="{E9C0C4B9-5159-4911-A982-44D9941B119A}" dt="2024-06-04T14:42:08.341" v="2412" actId="26606"/>
          <ac:spMkLst>
            <pc:docMk/>
            <pc:sldMk cId="3333452679" sldId="273"/>
            <ac:spMk id="37" creationId="{166F75A4-C475-4941-8EE2-B80A06A2C1BB}"/>
          </ac:spMkLst>
        </pc:spChg>
        <pc:spChg chg="add del">
          <ac:chgData name="Morrie Rubin" userId="ba1c213efaed5095" providerId="LiveId" clId="{E9C0C4B9-5159-4911-A982-44D9941B119A}" dt="2024-06-04T14:41:45.926" v="2403" actId="26606"/>
          <ac:spMkLst>
            <pc:docMk/>
            <pc:sldMk cId="3333452679" sldId="273"/>
            <ac:spMk id="40" creationId="{3BCB5F6A-9EB0-40B0-9D13-3023E9A20508}"/>
          </ac:spMkLst>
        </pc:spChg>
        <pc:spChg chg="add del">
          <ac:chgData name="Morrie Rubin" userId="ba1c213efaed5095" providerId="LiveId" clId="{E9C0C4B9-5159-4911-A982-44D9941B119A}" dt="2024-06-04T14:42:08.341" v="2412" actId="26606"/>
          <ac:spMkLst>
            <pc:docMk/>
            <pc:sldMk cId="3333452679" sldId="273"/>
            <ac:spMk id="41" creationId="{765800AC-C3B9-498E-87BC-29FAE4C76B21}"/>
          </ac:spMkLst>
        </pc:spChg>
        <pc:spChg chg="add del">
          <ac:chgData name="Morrie Rubin" userId="ba1c213efaed5095" providerId="LiveId" clId="{E9C0C4B9-5159-4911-A982-44D9941B119A}" dt="2024-06-04T14:42:08.341" v="2412" actId="26606"/>
          <ac:spMkLst>
            <pc:docMk/>
            <pc:sldMk cId="3333452679" sldId="273"/>
            <ac:spMk id="43" creationId="{1F9D6ACB-2FF4-49F9-978A-E0D5327FC635}"/>
          </ac:spMkLst>
        </pc:spChg>
        <pc:spChg chg="add del">
          <ac:chgData name="Morrie Rubin" userId="ba1c213efaed5095" providerId="LiveId" clId="{E9C0C4B9-5159-4911-A982-44D9941B119A}" dt="2024-06-04T14:42:08.341" v="2412" actId="26606"/>
          <ac:spMkLst>
            <pc:docMk/>
            <pc:sldMk cId="3333452679" sldId="273"/>
            <ac:spMk id="45" creationId="{A5EC319D-0FEA-4B95-A3EA-01E35672C95B}"/>
          </ac:spMkLst>
        </pc:spChg>
        <pc:spChg chg="add del">
          <ac:chgData name="Morrie Rubin" userId="ba1c213efaed5095" providerId="LiveId" clId="{E9C0C4B9-5159-4911-A982-44D9941B119A}" dt="2024-06-04T14:41:53.024" v="2407" actId="26606"/>
          <ac:spMkLst>
            <pc:docMk/>
            <pc:sldMk cId="3333452679" sldId="273"/>
            <ac:spMk id="53" creationId="{3BCB5F6A-9EB0-40B0-9D13-3023E9A20508}"/>
          </ac:spMkLst>
        </pc:spChg>
        <pc:spChg chg="add del">
          <ac:chgData name="Morrie Rubin" userId="ba1c213efaed5095" providerId="LiveId" clId="{E9C0C4B9-5159-4911-A982-44D9941B119A}" dt="2024-06-04T14:42:08.341" v="2412" actId="26606"/>
          <ac:spMkLst>
            <pc:docMk/>
            <pc:sldMk cId="3333452679" sldId="273"/>
            <ac:spMk id="66" creationId="{A65AC7D1-EAA9-48F5-B509-60A7F50BF703}"/>
          </ac:spMkLst>
        </pc:spChg>
        <pc:spChg chg="add del">
          <ac:chgData name="Morrie Rubin" userId="ba1c213efaed5095" providerId="LiveId" clId="{E9C0C4B9-5159-4911-A982-44D9941B119A}" dt="2024-06-04T14:42:08.341" v="2412" actId="26606"/>
          <ac:spMkLst>
            <pc:docMk/>
            <pc:sldMk cId="3333452679" sldId="273"/>
            <ac:spMk id="67" creationId="{D6320AF9-619A-4175-865B-5663E1AEF4C5}"/>
          </ac:spMkLst>
        </pc:spChg>
        <pc:spChg chg="add del">
          <ac:chgData name="Morrie Rubin" userId="ba1c213efaed5095" providerId="LiveId" clId="{E9C0C4B9-5159-4911-A982-44D9941B119A}" dt="2024-06-04T14:42:08.341" v="2412" actId="26606"/>
          <ac:spMkLst>
            <pc:docMk/>
            <pc:sldMk cId="3333452679" sldId="273"/>
            <ac:spMk id="68" creationId="{A032553A-72E8-4B0D-8405-FF9771C9AF05}"/>
          </ac:spMkLst>
        </pc:spChg>
        <pc:grpChg chg="add del">
          <ac:chgData name="Morrie Rubin" userId="ba1c213efaed5095" providerId="LiveId" clId="{E9C0C4B9-5159-4911-A982-44D9941B119A}" dt="2024-06-04T14:41:41.733" v="2399" actId="26606"/>
          <ac:grpSpMkLst>
            <pc:docMk/>
            <pc:sldMk cId="3333452679" sldId="273"/>
            <ac:grpSpMk id="15" creationId="{10BE40E3-5550-4CDD-B4FD-387C33EBF157}"/>
          </ac:grpSpMkLst>
        </pc:grpChg>
        <pc:grpChg chg="add del">
          <ac:chgData name="Morrie Rubin" userId="ba1c213efaed5095" providerId="LiveId" clId="{E9C0C4B9-5159-4911-A982-44D9941B119A}" dt="2024-06-04T14:41:43.656" v="2401" actId="26606"/>
          <ac:grpSpMkLst>
            <pc:docMk/>
            <pc:sldMk cId="3333452679" sldId="273"/>
            <ac:grpSpMk id="29" creationId="{1F2B4773-3207-44CC-B7AC-892B70498211}"/>
          </ac:grpSpMkLst>
        </pc:grpChg>
        <pc:grpChg chg="add del">
          <ac:chgData name="Morrie Rubin" userId="ba1c213efaed5095" providerId="LiveId" clId="{E9C0C4B9-5159-4911-A982-44D9941B119A}" dt="2024-06-04T14:41:45.926" v="2403" actId="26606"/>
          <ac:grpSpMkLst>
            <pc:docMk/>
            <pc:sldMk cId="3333452679" sldId="273"/>
            <ac:grpSpMk id="39" creationId="{10BE40E3-5550-4CDD-B4FD-387C33EBF157}"/>
          </ac:grpSpMkLst>
        </pc:grpChg>
        <pc:grpChg chg="add del">
          <ac:chgData name="Morrie Rubin" userId="ba1c213efaed5095" providerId="LiveId" clId="{E9C0C4B9-5159-4911-A982-44D9941B119A}" dt="2024-06-04T14:41:48.150" v="2405" actId="26606"/>
          <ac:grpSpMkLst>
            <pc:docMk/>
            <pc:sldMk cId="3333452679" sldId="273"/>
            <ac:grpSpMk id="42" creationId="{1F2B4773-3207-44CC-B7AC-892B70498211}"/>
          </ac:grpSpMkLst>
        </pc:grpChg>
        <pc:grpChg chg="add del">
          <ac:chgData name="Morrie Rubin" userId="ba1c213efaed5095" providerId="LiveId" clId="{E9C0C4B9-5159-4911-A982-44D9941B119A}" dt="2024-06-04T14:41:53.024" v="2407" actId="26606"/>
          <ac:grpSpMkLst>
            <pc:docMk/>
            <pc:sldMk cId="3333452679" sldId="273"/>
            <ac:grpSpMk id="52" creationId="{10BE40E3-5550-4CDD-B4FD-387C33EBF157}"/>
          </ac:grpSpMkLst>
        </pc:grpChg>
        <pc:grpChg chg="add del">
          <ac:chgData name="Morrie Rubin" userId="ba1c213efaed5095" providerId="LiveId" clId="{E9C0C4B9-5159-4911-A982-44D9941B119A}" dt="2024-06-04T14:41:55.982" v="2409" actId="26606"/>
          <ac:grpSpMkLst>
            <pc:docMk/>
            <pc:sldMk cId="3333452679" sldId="273"/>
            <ac:grpSpMk id="55" creationId="{1F2B4773-3207-44CC-B7AC-892B70498211}"/>
          </ac:grpSpMkLst>
        </pc:grpChg>
        <pc:grpChg chg="add del">
          <ac:chgData name="Morrie Rubin" userId="ba1c213efaed5095" providerId="LiveId" clId="{E9C0C4B9-5159-4911-A982-44D9941B119A}" dt="2024-06-04T14:42:08.341" v="2412" actId="26606"/>
          <ac:grpSpMkLst>
            <pc:docMk/>
            <pc:sldMk cId="3333452679" sldId="273"/>
            <ac:grpSpMk id="65" creationId="{1F2B4773-3207-44CC-B7AC-892B70498211}"/>
          </ac:grpSpMkLst>
        </pc:grpChg>
        <pc:picChg chg="del">
          <ac:chgData name="Morrie Rubin" userId="ba1c213efaed5095" providerId="LiveId" clId="{E9C0C4B9-5159-4911-A982-44D9941B119A}" dt="2024-06-04T14:41:15.476" v="2393" actId="478"/>
          <ac:picMkLst>
            <pc:docMk/>
            <pc:sldMk cId="3333452679" sldId="273"/>
            <ac:picMk id="6" creationId="{681EB027-545B-A4F6-0B0F-100EA5E6CAB4}"/>
          </ac:picMkLst>
        </pc:picChg>
        <pc:picChg chg="add del">
          <ac:chgData name="Morrie Rubin" userId="ba1c213efaed5095" providerId="LiveId" clId="{E9C0C4B9-5159-4911-A982-44D9941B119A}" dt="2024-06-04T14:41:22.874" v="2395" actId="22"/>
          <ac:picMkLst>
            <pc:docMk/>
            <pc:sldMk cId="3333452679" sldId="273"/>
            <ac:picMk id="8" creationId="{FDEEA146-C6F7-4A3C-1637-25BAC0457F06}"/>
          </ac:picMkLst>
        </pc:picChg>
        <pc:picChg chg="add mod ord">
          <ac:chgData name="Morrie Rubin" userId="ba1c213efaed5095" providerId="LiveId" clId="{E9C0C4B9-5159-4911-A982-44D9941B119A}" dt="2024-06-15T15:13:02.542" v="12449" actId="1036"/>
          <ac:picMkLst>
            <pc:docMk/>
            <pc:sldMk cId="3333452679" sldId="273"/>
            <ac:picMk id="10" creationId="{123EB285-EC4F-3BE8-6AE6-8135354A1F82}"/>
          </ac:picMkLst>
        </pc:picChg>
        <pc:cxnChg chg="add del">
          <ac:chgData name="Morrie Rubin" userId="ba1c213efaed5095" providerId="LiveId" clId="{E9C0C4B9-5159-4911-A982-44D9941B119A}" dt="2024-06-04T14:42:08.341" v="2412" actId="26606"/>
          <ac:cxnSpMkLst>
            <pc:docMk/>
            <pc:sldMk cId="3333452679" sldId="273"/>
            <ac:cxnSpMk id="31" creationId="{063B6EC6-D752-4EE7-908B-F8F19E8C7FEA}"/>
          </ac:cxnSpMkLst>
        </pc:cxnChg>
        <pc:cxnChg chg="add del">
          <ac:chgData name="Morrie Rubin" userId="ba1c213efaed5095" providerId="LiveId" clId="{E9C0C4B9-5159-4911-A982-44D9941B119A}" dt="2024-06-04T14:42:08.341" v="2412" actId="26606"/>
          <ac:cxnSpMkLst>
            <pc:docMk/>
            <pc:sldMk cId="3333452679" sldId="273"/>
            <ac:cxnSpMk id="33" creationId="{EFECD4E8-AD3E-4228-82A2-9461958EA94D}"/>
          </ac:cxnSpMkLst>
        </pc:cxn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6/15/2024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tx1">
                    <a:lumMod val="95000"/>
                    <a:lumOff val="5000"/>
                  </a:schemeClr>
                </a:solidFill>
              </a:rPr>
              <a:t>NADA Service Homework</a:t>
            </a:r>
            <a:r>
              <a:rPr lang="en-US" dirty="0">
                <a:solidFill>
                  <a:schemeClr val="bg1"/>
                </a:solidFill>
              </a:rPr>
              <a:t>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solidFill>
                  <a:schemeClr val="tx1">
                    <a:lumMod val="95000"/>
                    <a:lumOff val="5000"/>
                  </a:schemeClr>
                </a:solidFill>
              </a:rPr>
              <a:t>Morrie Rubin</a:t>
            </a:r>
          </a:p>
          <a:p>
            <a:pPr algn="ctr"/>
            <a:r>
              <a:rPr lang="en-US" sz="3200" dirty="0">
                <a:solidFill>
                  <a:schemeClr val="tx1">
                    <a:lumMod val="95000"/>
                    <a:lumOff val="5000"/>
                  </a:schemeClr>
                </a:solidFill>
              </a:rPr>
              <a:t>White Bear Lake Buick GMC</a:t>
            </a:r>
          </a:p>
          <a:p>
            <a:pPr algn="ctr"/>
            <a:r>
              <a:rPr lang="en-US" sz="3200" dirty="0">
                <a:solidFill>
                  <a:schemeClr val="tx1">
                    <a:lumMod val="95000"/>
                    <a:lumOff val="5000"/>
                  </a:schemeClr>
                </a:solidFill>
              </a:rPr>
              <a:t>N441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pPr>
            <a:r>
              <a:rPr lang="en-US" dirty="0"/>
              <a:t>Buick competitors closing. GM bought out several Buick dealers in our market. Should result as an increase in sales and service. </a:t>
            </a:r>
          </a:p>
          <a:p>
            <a:pPr>
              <a:buClrTx/>
            </a:pPr>
            <a:r>
              <a:rPr lang="en-US" dirty="0"/>
              <a:t>New MN state laws around warranty work is in our favor. New labor time guidelines, increasing in the labor rate and increasing in parts pricing. This takes effect July 1</a:t>
            </a:r>
            <a:r>
              <a:rPr lang="en-US" baseline="30000" dirty="0"/>
              <a:t>st</a:t>
            </a:r>
            <a:r>
              <a:rPr lang="en-US" dirty="0"/>
              <a:t>. </a:t>
            </a:r>
          </a:p>
          <a:p>
            <a:pPr>
              <a:buClrTx/>
            </a:pPr>
            <a:r>
              <a:rPr lang="en-US" dirty="0"/>
              <a:t>Improved training from our OEM. We are and will be sending our techs to some pretty nice training opportunities outside of the dealership.</a:t>
            </a:r>
          </a:p>
          <a:p>
            <a:pPr>
              <a:buClrTx/>
            </a:pPr>
            <a:endParaRPr lang="en-US" dirty="0"/>
          </a:p>
          <a:p>
            <a:pPr>
              <a:buClrTx/>
            </a:pPr>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pPr>
            <a:r>
              <a:rPr lang="en-US" dirty="0"/>
              <a:t>Shrinking work force. We have been dealing with tech shortages for years and the outlook for new techs entering the field is not good</a:t>
            </a:r>
          </a:p>
          <a:p>
            <a:pPr>
              <a:buClrTx/>
            </a:pPr>
            <a:r>
              <a:rPr lang="en-US" dirty="0"/>
              <a:t>We are a single point family owned dealership. Outside threats have always been large dealer groups in our area. We don’t have the economy of scale in some aspects. Loyalty programs at multiple locations, access to information on competitive brands we don’t carry etc. For non-gm info we are calling competitors.</a:t>
            </a:r>
          </a:p>
          <a:p>
            <a:pPr>
              <a:buClrTx/>
            </a:pPr>
            <a:endParaRPr lang="en-US" dirty="0"/>
          </a:p>
          <a:p>
            <a:pPr>
              <a:buClrTx/>
            </a:pPr>
            <a:endParaRPr lang="en-US" dirty="0"/>
          </a:p>
          <a:p>
            <a:pPr>
              <a:buClrTx/>
            </a:pPr>
            <a:endParaRPr lang="en-US" dirty="0"/>
          </a:p>
          <a:p>
            <a:pPr>
              <a:buClrTx/>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pPr>
            <a:r>
              <a:rPr lang="en-US" dirty="0"/>
              <a:t>Hire Techs</a:t>
            </a:r>
          </a:p>
          <a:p>
            <a:pPr>
              <a:buClrTx/>
            </a:pPr>
            <a:r>
              <a:rPr lang="en-US" dirty="0"/>
              <a:t>Sales Process on Service Drive</a:t>
            </a:r>
          </a:p>
          <a:p>
            <a:pPr>
              <a:buClrTx/>
            </a:pPr>
            <a:r>
              <a:rPr lang="en-US" dirty="0"/>
              <a:t>Control Expenses</a:t>
            </a:r>
          </a:p>
          <a:p>
            <a:pPr>
              <a:buClrTx/>
            </a:pPr>
            <a:r>
              <a:rPr lang="en-US" dirty="0"/>
              <a:t>Increase our hours per </a:t>
            </a:r>
            <a:r>
              <a:rPr lang="en-US" dirty="0" err="1"/>
              <a:t>ro</a:t>
            </a:r>
            <a:r>
              <a:rPr lang="en-US" dirty="0"/>
              <a:t> from 2.86 to 4+</a:t>
            </a:r>
          </a:p>
          <a:p>
            <a:pPr>
              <a:buClrTx/>
            </a:pPr>
            <a:r>
              <a:rPr lang="en-US" dirty="0"/>
              <a:t>Decrease the one line Ros</a:t>
            </a:r>
          </a:p>
          <a:p>
            <a:pPr>
              <a:buClrTx/>
            </a:pPr>
            <a:r>
              <a:rPr lang="en-US" dirty="0"/>
              <a:t>Increase tech productivity</a:t>
            </a:r>
          </a:p>
          <a:p>
            <a:pPr marL="0" indent="0">
              <a:buClrTx/>
              <a:buNone/>
            </a:pPr>
            <a:endParaRPr lang="en-US" dirty="0"/>
          </a:p>
          <a:p>
            <a:pPr>
              <a:buClrTx/>
            </a:pPr>
            <a:endParaRPr lang="en-US" dirty="0"/>
          </a:p>
          <a:p>
            <a:pPr>
              <a:buClrTx/>
            </a:pPr>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61310" y="1554099"/>
            <a:ext cx="8596668" cy="3880773"/>
          </a:xfrm>
        </p:spPr>
        <p:txBody>
          <a:bodyPr>
            <a:normAutofit fontScale="92500" lnSpcReduction="10000"/>
          </a:bodyPr>
          <a:lstStyle/>
          <a:p>
            <a:pPr>
              <a:buClrTx/>
            </a:pPr>
            <a:r>
              <a:rPr lang="en-US" dirty="0"/>
              <a:t>Hire Techs: Utilize General Motors apprentice program and get affiliated with local community college. </a:t>
            </a:r>
          </a:p>
          <a:p>
            <a:pPr>
              <a:buClrTx/>
            </a:pPr>
            <a:r>
              <a:rPr lang="en-US" dirty="0"/>
              <a:t>Sales Process on Service Drive: Introduce Menu offerings at write up and make sure MPVI is presented to every customer every time.</a:t>
            </a:r>
          </a:p>
          <a:p>
            <a:pPr>
              <a:buClrTx/>
            </a:pPr>
            <a:r>
              <a:rPr lang="en-US" dirty="0"/>
              <a:t>Control Expenses: Audit all vendors and agreements. May be less expensive options or scaling back/canceling un needed services. Evaluate the support staff and make adjustments as needed.</a:t>
            </a:r>
          </a:p>
          <a:p>
            <a:pPr>
              <a:buClrTx/>
            </a:pPr>
            <a:r>
              <a:rPr lang="en-US" dirty="0"/>
              <a:t>Increase our hours per </a:t>
            </a:r>
            <a:r>
              <a:rPr lang="en-US" dirty="0" err="1"/>
              <a:t>ro</a:t>
            </a:r>
            <a:r>
              <a:rPr lang="en-US" dirty="0"/>
              <a:t> from 2.86 to 4+: Menus and improving quality of MPVI. 100% presentation of both to all </a:t>
            </a:r>
            <a:r>
              <a:rPr lang="en-US" dirty="0" err="1"/>
              <a:t>cutomers</a:t>
            </a:r>
            <a:r>
              <a:rPr lang="en-US" dirty="0"/>
              <a:t>.</a:t>
            </a:r>
          </a:p>
          <a:p>
            <a:pPr>
              <a:buClrTx/>
            </a:pPr>
            <a:r>
              <a:rPr lang="en-US" dirty="0"/>
              <a:t>Decrease the one line Ros: Monitor one line </a:t>
            </a:r>
            <a:r>
              <a:rPr lang="en-US" dirty="0" err="1"/>
              <a:t>ros</a:t>
            </a:r>
            <a:r>
              <a:rPr lang="en-US" dirty="0"/>
              <a:t> per tech and advisor. Coach where needed. New sales processes on drive need to be implemented. </a:t>
            </a:r>
          </a:p>
          <a:p>
            <a:pPr>
              <a:buClrTx/>
            </a:pPr>
            <a:r>
              <a:rPr lang="en-US" dirty="0"/>
              <a:t>Increase tech productivity: Monitor and discipline accordingly for work absences. Get the tech more opportunity for training and increasing the knowledge. </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pPr>
              <a:buClrTx/>
            </a:pPr>
            <a:r>
              <a:rPr lang="en-US" dirty="0"/>
              <a:t>Hire Techs: Service manager starts recruiting from independents, tool truck, car shows, trade schools. Be present and career day opportunity as understating of what our OEM and Union can offer potential new hires. </a:t>
            </a:r>
          </a:p>
          <a:p>
            <a:pPr>
              <a:buClrTx/>
            </a:pPr>
            <a:r>
              <a:rPr lang="en-US" dirty="0"/>
              <a:t>Sales Process on Service Drive: Consistently offering the MPVI and Menus. Develop a menu based on model needs and milage intervals</a:t>
            </a:r>
          </a:p>
          <a:p>
            <a:pPr>
              <a:buClrTx/>
            </a:pPr>
            <a:r>
              <a:rPr lang="en-US" dirty="0"/>
              <a:t>Control Expenses: Look at each line item and make sure we are right sized with support staff.</a:t>
            </a:r>
          </a:p>
          <a:p>
            <a:pPr>
              <a:buClrTx/>
            </a:pPr>
            <a:r>
              <a:rPr lang="en-US" dirty="0"/>
              <a:t>Increase our hours per </a:t>
            </a:r>
            <a:r>
              <a:rPr lang="en-US" dirty="0" err="1"/>
              <a:t>ro</a:t>
            </a:r>
            <a:r>
              <a:rPr lang="en-US" dirty="0"/>
              <a:t> from 2.86 to 4+: Service manager needs to monitor this stat on a weekly basis and make sure the improvements to sales process are followed. Find ways to incentivize tech to increase quality of MPVI.</a:t>
            </a:r>
          </a:p>
          <a:p>
            <a:pPr>
              <a:buClrTx/>
            </a:pPr>
            <a:r>
              <a:rPr lang="en-US" dirty="0"/>
              <a:t>Decrease the one line Ros: Service manager needs to monitor this stat on consistent basis. Working the sales process every time and pumping up the importance of the quality MPVI</a:t>
            </a:r>
          </a:p>
          <a:p>
            <a:pPr>
              <a:buClrTx/>
            </a:pPr>
            <a:r>
              <a:rPr lang="en-US" dirty="0"/>
              <a:t>Increase tech productivity: Educate, motivate through recognition and monitor attendance. Have a technician recognition week with events recognizing performance and what they do for the dealership.</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327413354"/>
              </p:ext>
            </p:extLst>
          </p:nvPr>
        </p:nvGraphicFramePr>
        <p:xfrm>
          <a:off x="677334" y="1278294"/>
          <a:ext cx="8718594" cy="5943600"/>
        </p:xfrm>
        <a:graphic>
          <a:graphicData uri="http://schemas.openxmlformats.org/drawingml/2006/table">
            <a:tbl>
              <a:tblPr firstRow="1" bandRow="1">
                <a:tableStyleId>{5C22544A-7EE6-4342-B048-85BDC9FD1C3A}</a:tableStyleId>
              </a:tblPr>
              <a:tblGrid>
                <a:gridCol w="2906198">
                  <a:extLst>
                    <a:ext uri="{9D8B030D-6E8A-4147-A177-3AD203B41FA5}">
                      <a16:colId xmlns:a16="http://schemas.microsoft.com/office/drawing/2014/main" val="2235853955"/>
                    </a:ext>
                  </a:extLst>
                </a:gridCol>
                <a:gridCol w="2906198">
                  <a:extLst>
                    <a:ext uri="{9D8B030D-6E8A-4147-A177-3AD203B41FA5}">
                      <a16:colId xmlns:a16="http://schemas.microsoft.com/office/drawing/2014/main" val="4174400132"/>
                    </a:ext>
                  </a:extLst>
                </a:gridCol>
                <a:gridCol w="2906198">
                  <a:extLst>
                    <a:ext uri="{9D8B030D-6E8A-4147-A177-3AD203B41FA5}">
                      <a16:colId xmlns:a16="http://schemas.microsoft.com/office/drawing/2014/main" val="1146395385"/>
                    </a:ext>
                  </a:extLst>
                </a:gridCol>
              </a:tblGrid>
              <a:tr h="520272">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743246">
                <a:tc>
                  <a:txBody>
                    <a:bodyPr/>
                    <a:lstStyle/>
                    <a:p>
                      <a:r>
                        <a:rPr lang="en-US" dirty="0"/>
                        <a:t>Introduce Menu presentation on service drive with every RO</a:t>
                      </a:r>
                    </a:p>
                  </a:txBody>
                  <a:tcPr/>
                </a:tc>
                <a:tc>
                  <a:txBody>
                    <a:bodyPr/>
                    <a:lstStyle/>
                    <a:p>
                      <a:r>
                        <a:rPr lang="en-US" dirty="0"/>
                        <a:t>Service manager</a:t>
                      </a:r>
                    </a:p>
                  </a:txBody>
                  <a:tcPr/>
                </a:tc>
                <a:tc>
                  <a:txBody>
                    <a:bodyPr/>
                    <a:lstStyle/>
                    <a:p>
                      <a:r>
                        <a:rPr lang="en-US" dirty="0"/>
                        <a:t>Develop menu by July 31</a:t>
                      </a:r>
                      <a:r>
                        <a:rPr lang="en-US" baseline="30000" dirty="0"/>
                        <a:t>st</a:t>
                      </a:r>
                      <a:r>
                        <a:rPr lang="en-US" dirty="0"/>
                        <a:t> and implement after</a:t>
                      </a:r>
                    </a:p>
                  </a:txBody>
                  <a:tcPr/>
                </a:tc>
                <a:extLst>
                  <a:ext uri="{0D108BD9-81ED-4DB2-BD59-A6C34878D82A}">
                    <a16:rowId xmlns:a16="http://schemas.microsoft.com/office/drawing/2014/main" val="2400365483"/>
                  </a:ext>
                </a:extLst>
              </a:tr>
              <a:tr h="743246">
                <a:tc>
                  <a:txBody>
                    <a:bodyPr/>
                    <a:lstStyle/>
                    <a:p>
                      <a:r>
                        <a:rPr lang="en-US" dirty="0"/>
                        <a:t>Tech recruitment </a:t>
                      </a:r>
                    </a:p>
                  </a:txBody>
                  <a:tcPr/>
                </a:tc>
                <a:tc>
                  <a:txBody>
                    <a:bodyPr/>
                    <a:lstStyle/>
                    <a:p>
                      <a:r>
                        <a:rPr lang="en-US" dirty="0"/>
                        <a:t>All managers in dealership</a:t>
                      </a:r>
                    </a:p>
                  </a:txBody>
                  <a:tcPr/>
                </a:tc>
                <a:tc>
                  <a:txBody>
                    <a:bodyPr/>
                    <a:lstStyle/>
                    <a:p>
                      <a:r>
                        <a:rPr lang="en-US" dirty="0"/>
                        <a:t>Hire two techs by year end of 2024 and one more by July 2025</a:t>
                      </a:r>
                    </a:p>
                  </a:txBody>
                  <a:tcPr/>
                </a:tc>
                <a:extLst>
                  <a:ext uri="{0D108BD9-81ED-4DB2-BD59-A6C34878D82A}">
                    <a16:rowId xmlns:a16="http://schemas.microsoft.com/office/drawing/2014/main" val="107845787"/>
                  </a:ext>
                </a:extLst>
              </a:tr>
              <a:tr h="743246">
                <a:tc>
                  <a:txBody>
                    <a:bodyPr/>
                    <a:lstStyle/>
                    <a:p>
                      <a:r>
                        <a:rPr lang="en-US" dirty="0"/>
                        <a:t>Expense audit vendors and support staff.</a:t>
                      </a:r>
                    </a:p>
                  </a:txBody>
                  <a:tcPr/>
                </a:tc>
                <a:tc>
                  <a:txBody>
                    <a:bodyPr/>
                    <a:lstStyle/>
                    <a:p>
                      <a:r>
                        <a:rPr lang="en-US" dirty="0"/>
                        <a:t>Service manager and Controller</a:t>
                      </a:r>
                    </a:p>
                  </a:txBody>
                  <a:tcPr/>
                </a:tc>
                <a:tc>
                  <a:txBody>
                    <a:bodyPr/>
                    <a:lstStyle/>
                    <a:p>
                      <a:r>
                        <a:rPr lang="en-US" dirty="0"/>
                        <a:t>July 1</a:t>
                      </a:r>
                      <a:r>
                        <a:rPr lang="en-US" baseline="30000" dirty="0"/>
                        <a:t>st</a:t>
                      </a:r>
                      <a:r>
                        <a:rPr lang="en-US" dirty="0"/>
                        <a:t> begin audit and finish by July 15</a:t>
                      </a:r>
                      <a:r>
                        <a:rPr lang="en-US" baseline="30000" dirty="0"/>
                        <a:t>th</a:t>
                      </a:r>
                      <a:endParaRPr lang="en-US" dirty="0"/>
                    </a:p>
                    <a:p>
                      <a:endParaRPr lang="en-US" dirty="0"/>
                    </a:p>
                  </a:txBody>
                  <a:tcPr/>
                </a:tc>
                <a:extLst>
                  <a:ext uri="{0D108BD9-81ED-4DB2-BD59-A6C34878D82A}">
                    <a16:rowId xmlns:a16="http://schemas.microsoft.com/office/drawing/2014/main" val="1530126605"/>
                  </a:ext>
                </a:extLst>
              </a:tr>
              <a:tr h="819087">
                <a:tc>
                  <a:txBody>
                    <a:bodyPr/>
                    <a:lstStyle/>
                    <a:p>
                      <a:r>
                        <a:rPr lang="en-US" dirty="0"/>
                        <a:t>Technician Recognition Week</a:t>
                      </a:r>
                    </a:p>
                  </a:txBody>
                  <a:tcPr/>
                </a:tc>
                <a:tc>
                  <a:txBody>
                    <a:bodyPr/>
                    <a:lstStyle/>
                    <a:p>
                      <a:r>
                        <a:rPr lang="en-US" dirty="0"/>
                        <a:t>Service manager and GM</a:t>
                      </a:r>
                    </a:p>
                  </a:txBody>
                  <a:tcPr/>
                </a:tc>
                <a:tc>
                  <a:txBody>
                    <a:bodyPr/>
                    <a:lstStyle/>
                    <a:p>
                      <a:r>
                        <a:rPr lang="en-US" dirty="0"/>
                        <a:t>First week August</a:t>
                      </a:r>
                    </a:p>
                    <a:p>
                      <a:endParaRPr lang="en-US" dirty="0"/>
                    </a:p>
                    <a:p>
                      <a:endParaRPr lang="en-US" dirty="0"/>
                    </a:p>
                  </a:txBody>
                  <a:tcPr/>
                </a:tc>
                <a:extLst>
                  <a:ext uri="{0D108BD9-81ED-4DB2-BD59-A6C34878D82A}">
                    <a16:rowId xmlns:a16="http://schemas.microsoft.com/office/drawing/2014/main" val="1950345431"/>
                  </a:ext>
                </a:extLst>
              </a:tr>
              <a:tr h="520272">
                <a:tc>
                  <a:txBody>
                    <a:bodyPr/>
                    <a:lstStyle/>
                    <a:p>
                      <a:r>
                        <a:rPr lang="en-US" dirty="0"/>
                        <a:t>Monitor 1 line ROs</a:t>
                      </a:r>
                    </a:p>
                    <a:p>
                      <a:endParaRPr lang="en-US" dirty="0"/>
                    </a:p>
                  </a:txBody>
                  <a:tcPr/>
                </a:tc>
                <a:tc>
                  <a:txBody>
                    <a:bodyPr/>
                    <a:lstStyle/>
                    <a:p>
                      <a:r>
                        <a:rPr lang="en-US" dirty="0"/>
                        <a:t>Service manager</a:t>
                      </a:r>
                    </a:p>
                  </a:txBody>
                  <a:tcPr/>
                </a:tc>
                <a:tc>
                  <a:txBody>
                    <a:bodyPr/>
                    <a:lstStyle/>
                    <a:p>
                      <a:r>
                        <a:rPr lang="en-US" dirty="0"/>
                        <a:t>Weekly basis looking for trends and areas for improvement</a:t>
                      </a:r>
                    </a:p>
                  </a:txBody>
                  <a:tcPr/>
                </a:tc>
                <a:extLst>
                  <a:ext uri="{0D108BD9-81ED-4DB2-BD59-A6C34878D82A}">
                    <a16:rowId xmlns:a16="http://schemas.microsoft.com/office/drawing/2014/main" val="1960891333"/>
                  </a:ext>
                </a:extLst>
              </a:tr>
              <a:tr h="297298">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137224325"/>
                  </a:ext>
                </a:extLst>
              </a:tr>
              <a:tr h="297298">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821094" y="1268963"/>
            <a:ext cx="8452908" cy="4772399"/>
          </a:xfrm>
        </p:spPr>
        <p:txBody>
          <a:bodyPr>
            <a:normAutofit fontScale="85000" lnSpcReduction="10000"/>
          </a:bodyPr>
          <a:lstStyle/>
          <a:p>
            <a:pPr marL="0" indent="0">
              <a:buNone/>
            </a:pPr>
            <a:r>
              <a:rPr lang="en-US" dirty="0"/>
              <a:t>The service week class was eye opening for me. I gained a better understanding of the efforts they make and the contributions they make to our business. Since the conclusion of class I have taken a more involved role in looking at their performance and communicating with my service manager to understand how I can help raise the bar. While completing this homework I came to the following conclusions. </a:t>
            </a:r>
          </a:p>
          <a:p>
            <a:pPr marL="0" indent="0">
              <a:buNone/>
            </a:pPr>
            <a:r>
              <a:rPr lang="en-US" dirty="0"/>
              <a:t>Sales process improvement on the service drive will help us sell more hours and the right mix of work. Offering more maintenance options to customers and really using the MPVI as a tool to help upsell. Consistency in follow the process will be key to success. Increasing MPVI quality and menu presentations should raise our hours per </a:t>
            </a:r>
            <a:r>
              <a:rPr lang="en-US" dirty="0" err="1"/>
              <a:t>ro</a:t>
            </a:r>
            <a:r>
              <a:rPr lang="en-US" dirty="0"/>
              <a:t> and reduce the one line Ros representing about 50% of what we write up. </a:t>
            </a:r>
          </a:p>
          <a:p>
            <a:pPr marL="0" indent="0">
              <a:buNone/>
            </a:pPr>
            <a:r>
              <a:rPr lang="en-US" dirty="0"/>
              <a:t>Variable expenses need to be audited and truly understood. I feel once we did into what we are paying for we will find places to adjust or cut them out. Personnel Expenses need the same deep dive. Support staff may have room for adjustment. </a:t>
            </a:r>
          </a:p>
          <a:p>
            <a:pPr marL="0" indent="0">
              <a:buNone/>
            </a:pPr>
            <a:r>
              <a:rPr lang="en-US" dirty="0"/>
              <a:t>Technician productivity can be improved by training. We have had success with younger techs and getting them more knowledge. Growing them into more efficient workers. GM has been offering of site training and we will be sending tech to learn more about EV and new </a:t>
            </a:r>
            <a:r>
              <a:rPr lang="en-US"/>
              <a:t>products from OEM. </a:t>
            </a:r>
            <a:r>
              <a:rPr lang="en-US" dirty="0"/>
              <a:t>I also would like to see if simply recognizing them as vital employees to the dealership’s success will get them more motivated and productive. They are highly skilled and produce a large amount of gross. WE SHOULD BE TREATING HIGH PERFOMING TECHS AS WE DO SUPER STAR SALESPEOPLE.</a:t>
            </a:r>
          </a:p>
          <a:p>
            <a:pPr marL="0" indent="0">
              <a:buNone/>
            </a:pPr>
            <a:endParaRPr lang="en-US" dirty="0"/>
          </a:p>
          <a:p>
            <a:pPr marL="0" indent="0">
              <a:buNone/>
            </a:pPr>
            <a:endParaRPr lang="en-US" dirty="0"/>
          </a:p>
          <a:p>
            <a:pPr marL="0" indent="0">
              <a:buNone/>
            </a:pP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048622"/>
            <a:ext cx="8596668" cy="3880773"/>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pPr>
              <a:buClrTx/>
            </a:pPr>
            <a:r>
              <a:rPr lang="en-US" sz="1800" b="0" i="0" u="none" strike="noStrike" baseline="0" dirty="0">
                <a:solidFill>
                  <a:schemeClr val="tx1"/>
                </a:solidFill>
                <a:latin typeface="Calibri" panose="020F0502020204030204" pitchFamily="34" charset="0"/>
              </a:rPr>
              <a:t>Current practices: Utilizing the CSSR program with GM Aftersales (mailers, lifecycle follow up, GM special offers), dealer website and google my business pages providing relevant information about our services and appointment scheduling. Outgoing calls with third party provider for declined services and special offers. </a:t>
            </a:r>
          </a:p>
          <a:p>
            <a:pPr>
              <a:buClrTx/>
            </a:pPr>
            <a:r>
              <a:rPr lang="en-US" sz="1800" b="0" i="0" u="none" strike="noStrike" baseline="0" dirty="0">
                <a:solidFill>
                  <a:schemeClr val="tx1"/>
                </a:solidFill>
                <a:latin typeface="Calibri" panose="020F0502020204030204" pitchFamily="34" charset="0"/>
              </a:rPr>
              <a:t>Goals for improvement: Improve our online scheduling process with our DMS provider. </a:t>
            </a:r>
            <a:r>
              <a:rPr lang="en-US" dirty="0">
                <a:solidFill>
                  <a:schemeClr val="tx1"/>
                </a:solidFill>
                <a:latin typeface="Calibri" panose="020F0502020204030204" pitchFamily="34" charset="0"/>
              </a:rPr>
              <a:t>Buick dealers in our market are taking GM buyout so we can pursue their service customers. The closing of the neighboring Buick dealerships is a huge opportunity to add service business. Long time Buick dealers with large customer bases are closing. We will aggressively pursue their service business (targeted advertising in those areas)</a:t>
            </a:r>
          </a:p>
          <a:p>
            <a:pPr>
              <a:buClrTx/>
            </a:pPr>
            <a:r>
              <a:rPr lang="en-US" sz="1800" b="0" i="0" u="none" strike="noStrike" baseline="0" dirty="0">
                <a:solidFill>
                  <a:schemeClr val="tx1"/>
                </a:solidFill>
                <a:latin typeface="Calibri" panose="020F0502020204030204" pitchFamily="34" charset="0"/>
              </a:rPr>
              <a:t>Plans to achieve your goals</a:t>
            </a:r>
            <a:r>
              <a:rPr lang="en-US" dirty="0">
                <a:solidFill>
                  <a:schemeClr val="tx1"/>
                </a:solidFill>
                <a:latin typeface="Calibri" panose="020F0502020204030204" pitchFamily="34" charset="0"/>
              </a:rPr>
              <a:t>: Audit our online scheduling process with provider for improvements. Work with our third party marketing vendor for outgoing calls to orphaned customers in closing Buick franchises. Advertising in the surrounding community that lost 100 year Buick dealer due to GM buyout. Local billboards, school events, youth sports sponsorships, recall campaigns and special offers. </a:t>
            </a:r>
            <a:endParaRPr lang="en-US" sz="1800" b="0" i="0" u="none" strike="noStrike" baseline="0" dirty="0">
              <a:solidFill>
                <a:schemeClr val="tx1"/>
              </a:solidFill>
              <a:latin typeface="Calibri" panose="020F0502020204030204" pitchFamily="34" charset="0"/>
            </a:endParaRPr>
          </a:p>
          <a:p>
            <a:pPr>
              <a:buClrTx/>
            </a:pPr>
            <a:r>
              <a:rPr lang="en-US" sz="1800" b="0" i="0" u="none" strike="noStrike" baseline="0" dirty="0">
                <a:solidFill>
                  <a:schemeClr val="tx1"/>
                </a:solidFill>
                <a:latin typeface="Calibri" panose="020F0502020204030204" pitchFamily="34" charset="0"/>
              </a:rPr>
              <a:t>Plans to evaluate your changes: Monitor the amounts of online scheduling pre and post audit. Survey new customers added to DMS to see if we are acquiring new customers from dealers that have shut down.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418254"/>
            <a:ext cx="6497163" cy="3816264"/>
          </a:xfrm>
        </p:spPr>
        <p:txBody>
          <a:bodyPr>
            <a:normAutofit fontScale="40000" lnSpcReduction="20000"/>
          </a:bodyPr>
          <a:lstStyle/>
          <a:p>
            <a:pPr marL="0" indent="0">
              <a:buClrTx/>
              <a:buNone/>
            </a:pPr>
            <a:r>
              <a:rPr lang="en-US" sz="1800" b="0" i="0" u="none" strike="noStrike" baseline="0" dirty="0">
                <a:solidFill>
                  <a:srgbClr val="221E1F"/>
                </a:solidFill>
                <a:latin typeface="Calibri" panose="020F0502020204030204" pitchFamily="34" charset="0"/>
              </a:rPr>
              <a:t>Current practices: </a:t>
            </a:r>
          </a:p>
          <a:p>
            <a:pPr>
              <a:buClrTx/>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Strictly enforce a no discount policy. Needs manager sign off, case by case basis. This is to ensure we are sticking close to our door rate. There are times we need to discount but only when need and approved my management. Grid Pricing also assists us in making sure our prices are consistent for customer Pay. </a:t>
            </a:r>
          </a:p>
          <a:p>
            <a:pPr>
              <a:buClrTx/>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We have been writing up techs on a weekly basis when under 70% productivity. Union shop documentation is important for discipline for productivity. Seems to help aid in getting numbers up. Unapplied Time is really detrimental to cost of labor.  </a:t>
            </a:r>
          </a:p>
          <a:p>
            <a:pPr marL="0" indent="0">
              <a:buClrTx/>
              <a:buNone/>
            </a:pPr>
            <a:r>
              <a:rPr lang="en-US" sz="1800" b="0" i="0" u="none" strike="noStrike" baseline="0" dirty="0">
                <a:solidFill>
                  <a:srgbClr val="221E1F"/>
                </a:solidFill>
                <a:latin typeface="Calibri" panose="020F0502020204030204" pitchFamily="34" charset="0"/>
              </a:rPr>
              <a:t>   Goals for improvement:</a:t>
            </a:r>
          </a:p>
          <a:p>
            <a:pPr>
              <a:buClrTx/>
              <a:buFont typeface="Wingdings" panose="05000000000000000000" pitchFamily="2" charset="2"/>
              <a:buChar char="Ø"/>
            </a:pPr>
            <a:r>
              <a:rPr lang="en-US" dirty="0">
                <a:solidFill>
                  <a:srgbClr val="221E1F"/>
                </a:solidFill>
                <a:latin typeface="Calibri" panose="020F0502020204030204" pitchFamily="34" charset="0"/>
              </a:rPr>
              <a:t> We sent in our 100 RO to GM and have raised the labor rate on warranty from $170 to $181. Plus new MN state law lets us use All Data times for warranty work instead of GM labor guide. This will greatly help in our Warranty gross and cost of labor. </a:t>
            </a:r>
          </a:p>
          <a:p>
            <a:pPr>
              <a:buClrTx/>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We will continue to monitor and mentor our lower producing techs. They have a guarantee per their union agreement. Making sure we are getting to 0 unapplied time. Showing the lost wage opportunity will hopefully motivate them. However, I recommend that more  </a:t>
            </a:r>
            <a:r>
              <a:rPr lang="en-US" dirty="0">
                <a:solidFill>
                  <a:srgbClr val="221E1F"/>
                </a:solidFill>
                <a:latin typeface="Calibri" panose="020F0502020204030204" pitchFamily="34" charset="0"/>
              </a:rPr>
              <a:t>public </a:t>
            </a:r>
            <a:r>
              <a:rPr lang="en-US" sz="1800" b="0" i="0" u="none" strike="noStrike" baseline="0" dirty="0">
                <a:solidFill>
                  <a:srgbClr val="221E1F"/>
                </a:solidFill>
                <a:latin typeface="Calibri" panose="020F0502020204030204" pitchFamily="34" charset="0"/>
              </a:rPr>
              <a:t>recognition for the techs may go a long way. We could have contests som</a:t>
            </a:r>
            <a:r>
              <a:rPr lang="en-US" dirty="0">
                <a:solidFill>
                  <a:srgbClr val="221E1F"/>
                </a:solidFill>
                <a:latin typeface="Calibri" panose="020F0502020204030204" pitchFamily="34" charset="0"/>
              </a:rPr>
              <a:t>e spiffs to motivate outside of $$$$. </a:t>
            </a:r>
            <a:endParaRPr lang="en-US" sz="1800" b="0" i="0" u="none" strike="noStrike" baseline="0" dirty="0">
              <a:solidFill>
                <a:srgbClr val="221E1F"/>
              </a:solidFill>
              <a:latin typeface="Calibri" panose="020F0502020204030204" pitchFamily="34" charset="0"/>
            </a:endParaRPr>
          </a:p>
          <a:p>
            <a:pPr marL="0" indent="0">
              <a:buClrTx/>
              <a:buNone/>
            </a:pPr>
            <a:r>
              <a:rPr lang="en-US" sz="1800" b="0" i="0" u="none" strike="noStrike" baseline="0" dirty="0">
                <a:solidFill>
                  <a:srgbClr val="221E1F"/>
                </a:solidFill>
                <a:latin typeface="Calibri" panose="020F0502020204030204" pitchFamily="34" charset="0"/>
              </a:rPr>
              <a:t>Plans to achieve your goals:</a:t>
            </a:r>
          </a:p>
          <a:p>
            <a:pPr>
              <a:buClrTx/>
            </a:pPr>
            <a:r>
              <a:rPr lang="en-US" sz="1800" b="0" i="0" u="none" strike="noStrike" baseline="0" dirty="0">
                <a:solidFill>
                  <a:srgbClr val="221E1F"/>
                </a:solidFill>
                <a:latin typeface="Calibri" panose="020F0502020204030204" pitchFamily="34" charset="0"/>
              </a:rPr>
              <a:t> Implement the new Labor guide and price for warranty work. This increase in the rate does not increase the hourly wage for the tech. Immediate results. </a:t>
            </a:r>
          </a:p>
          <a:p>
            <a:pPr>
              <a:buClrTx/>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Continue to monitor the techs that are under performing. Start to reward hard work outside of the money motivator. We have also started to send techs to more training outside of dealership. This could be motivational and more knowledge should increase hours flagged. </a:t>
            </a:r>
          </a:p>
          <a:p>
            <a:pPr marL="0" indent="0">
              <a:buClrTx/>
              <a:buNone/>
            </a:pPr>
            <a:r>
              <a:rPr lang="en-US" sz="1800" b="0" i="0" u="none" strike="noStrike" baseline="0" dirty="0">
                <a:solidFill>
                  <a:srgbClr val="221E1F"/>
                </a:solidFill>
                <a:latin typeface="Calibri" panose="020F0502020204030204" pitchFamily="34" charset="0"/>
              </a:rPr>
              <a:t>Plans to evaluate your changes : </a:t>
            </a:r>
          </a:p>
          <a:p>
            <a:pPr marL="0" indent="0">
              <a:buClrTx/>
              <a:buNone/>
            </a:pPr>
            <a:r>
              <a:rPr lang="en-US" sz="1800" b="0" i="0" u="none" strike="noStrike" baseline="0" dirty="0">
                <a:solidFill>
                  <a:srgbClr val="221E1F"/>
                </a:solidFill>
                <a:latin typeface="Calibri" panose="020F0502020204030204" pitchFamily="34" charset="0"/>
              </a:rPr>
              <a:t>Monitor productivity and warranty grosses. Make sure the changes to warranty labor and guides are improving the gross and cost to sales. Check in with service manager on write ups for under 70%. Make sure we are finding ways to improve skills through training as well. </a:t>
            </a:r>
          </a:p>
          <a:p>
            <a:pPr marL="0" indent="0">
              <a:buNone/>
            </a:pPr>
            <a:endParaRPr lang="en-US" dirty="0"/>
          </a:p>
        </p:txBody>
      </p:sp>
      <p:pic>
        <p:nvPicPr>
          <p:cNvPr id="5" name="Picture 4">
            <a:extLst>
              <a:ext uri="{FF2B5EF4-FFF2-40B4-BE49-F238E27FC236}">
                <a16:creationId xmlns:a16="http://schemas.microsoft.com/office/drawing/2014/main" id="{AB6B8F3C-2B2D-5FA9-9A13-4A07EB423873}"/>
              </a:ext>
            </a:extLst>
          </p:cNvPr>
          <p:cNvPicPr>
            <a:picLocks noChangeAspect="1"/>
          </p:cNvPicPr>
          <p:nvPr/>
        </p:nvPicPr>
        <p:blipFill>
          <a:blip r:embed="rId2"/>
          <a:stretch>
            <a:fillRect/>
          </a:stretch>
        </p:blipFill>
        <p:spPr>
          <a:xfrm>
            <a:off x="7501643" y="1184988"/>
            <a:ext cx="4500247" cy="2660177"/>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6469915" cy="3880772"/>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ClrTx/>
              <a:buNone/>
            </a:pPr>
            <a:r>
              <a:rPr lang="en-US" sz="1800" b="0" i="0" u="none" strike="noStrike" baseline="0" dirty="0">
                <a:solidFill>
                  <a:srgbClr val="221E1F"/>
                </a:solidFill>
                <a:latin typeface="Calibri" panose="020F0502020204030204" pitchFamily="34" charset="0"/>
              </a:rPr>
              <a:t>Current practices: </a:t>
            </a:r>
          </a:p>
          <a:p>
            <a:pPr>
              <a:buClrTx/>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We are aware of expense control but are largely not looking at </a:t>
            </a:r>
            <a:r>
              <a:rPr lang="en-US" dirty="0">
                <a:solidFill>
                  <a:srgbClr val="221E1F"/>
                </a:solidFill>
                <a:latin typeface="Calibri" panose="020F0502020204030204" pitchFamily="34" charset="0"/>
              </a:rPr>
              <a:t>what we are spending money on. Sort of this is the norm mentality. </a:t>
            </a:r>
          </a:p>
          <a:p>
            <a:pPr marL="0" indent="0">
              <a:buClrTx/>
              <a:buNone/>
            </a:pPr>
            <a:r>
              <a:rPr lang="en-US" sz="1800" b="0" i="0" u="none" strike="noStrike" baseline="0" dirty="0">
                <a:solidFill>
                  <a:srgbClr val="221E1F"/>
                </a:solidFill>
                <a:latin typeface="Calibri" panose="020F0502020204030204" pitchFamily="34" charset="0"/>
              </a:rPr>
              <a:t>Goals for improvement:</a:t>
            </a:r>
          </a:p>
          <a:p>
            <a:pPr>
              <a:buClrTx/>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 Right size the service department. Are we spending too much on unessential personnel. (porters, detailers, runners, </a:t>
            </a:r>
            <a:r>
              <a:rPr lang="en-US" sz="1800" b="0" i="0" u="none" strike="noStrike" baseline="0" dirty="0" err="1">
                <a:solidFill>
                  <a:srgbClr val="221E1F"/>
                </a:solidFill>
                <a:latin typeface="Calibri" panose="020F0502020204030204" pitchFamily="34" charset="0"/>
              </a:rPr>
              <a:t>etc</a:t>
            </a:r>
            <a:r>
              <a:rPr lang="en-US" sz="1800" b="0" i="0" u="none" strike="noStrike" baseline="0" dirty="0">
                <a:solidFill>
                  <a:srgbClr val="221E1F"/>
                </a:solidFill>
                <a:latin typeface="Calibri" panose="020F0502020204030204" pitchFamily="34" charset="0"/>
              </a:rPr>
              <a:t>). Service advisor Pay plans (pay for motivation, less complicated and less room for manipulation.)</a:t>
            </a:r>
          </a:p>
          <a:p>
            <a:pPr>
              <a:buClrTx/>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 Overtime reduction. </a:t>
            </a:r>
          </a:p>
          <a:p>
            <a:pPr>
              <a:buClrTx/>
              <a:buFont typeface="Wingdings" panose="05000000000000000000" pitchFamily="2" charset="2"/>
              <a:buChar char="Ø"/>
            </a:pPr>
            <a:r>
              <a:rPr lang="en-US" dirty="0">
                <a:solidFill>
                  <a:srgbClr val="221E1F"/>
                </a:solidFill>
                <a:latin typeface="Calibri" panose="020F0502020204030204" pitchFamily="34" charset="0"/>
              </a:rPr>
              <a:t> 	Shop Supplies and vendor invoices (check if necessary and correctly billed)</a:t>
            </a:r>
            <a:endParaRPr lang="en-US" sz="1800" b="0" i="0" u="none" strike="noStrike" baseline="0" dirty="0">
              <a:solidFill>
                <a:srgbClr val="221E1F"/>
              </a:solidFill>
              <a:latin typeface="Calibri" panose="020F0502020204030204" pitchFamily="34" charset="0"/>
            </a:endParaRPr>
          </a:p>
          <a:p>
            <a:pPr marL="0" indent="0">
              <a:buClrTx/>
              <a:buNone/>
            </a:pPr>
            <a:r>
              <a:rPr lang="en-US" sz="1800" b="0" i="0" u="none" strike="noStrike" baseline="0" dirty="0">
                <a:solidFill>
                  <a:srgbClr val="221E1F"/>
                </a:solidFill>
                <a:latin typeface="Calibri" panose="020F0502020204030204" pitchFamily="34" charset="0"/>
              </a:rPr>
              <a:t>Plans to achieve your goals:</a:t>
            </a:r>
          </a:p>
          <a:p>
            <a:pPr>
              <a:buClrTx/>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Go through the pay plans for advisors, commissions are now based on sales not gross. We need to change to pay on gross. </a:t>
            </a:r>
          </a:p>
          <a:p>
            <a:pPr>
              <a:buClrTx/>
              <a:buFont typeface="Wingdings" panose="05000000000000000000" pitchFamily="2" charset="2"/>
              <a:buChar char="Ø"/>
            </a:pPr>
            <a:r>
              <a:rPr lang="en-US" dirty="0">
                <a:solidFill>
                  <a:srgbClr val="221E1F"/>
                </a:solidFill>
                <a:latin typeface="Calibri" panose="020F0502020204030204" pitchFamily="34" charset="0"/>
              </a:rPr>
              <a:t>Make sure we are not overstaffed and trim where we can. Also monitoring overtime in our detail department and office. </a:t>
            </a:r>
          </a:p>
          <a:p>
            <a:pPr>
              <a:buClrTx/>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Evaluate all vendor relationships. Where we purchase supplies and what we over buy and don’t need. </a:t>
            </a:r>
          </a:p>
          <a:p>
            <a:pPr marL="0" indent="0">
              <a:buClrTx/>
              <a:buNone/>
            </a:pPr>
            <a:r>
              <a:rPr lang="en-US" sz="1800" b="0" i="0" u="none" strike="noStrike" baseline="0" dirty="0">
                <a:solidFill>
                  <a:srgbClr val="221E1F"/>
                </a:solidFill>
                <a:latin typeface="Calibri" panose="020F0502020204030204" pitchFamily="34" charset="0"/>
              </a:rPr>
              <a:t>Plans to evaluate your changes:</a:t>
            </a:r>
          </a:p>
          <a:p>
            <a:pPr>
              <a:buClrTx/>
              <a:buFont typeface="Wingdings" panose="05000000000000000000" pitchFamily="2" charset="2"/>
              <a:buChar char="Ø"/>
            </a:pPr>
            <a:r>
              <a:rPr lang="en-US" dirty="0">
                <a:solidFill>
                  <a:srgbClr val="221E1F"/>
                </a:solidFill>
                <a:latin typeface="Calibri" panose="020F0502020204030204" pitchFamily="34" charset="0"/>
              </a:rPr>
              <a:t>	Watch the expenses after we make changes to personnel, vendor audits, and pay plan adjustments. Make a goal for reasonable reduction percentage and stick to it. </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EF7C58D7-24B1-8432-59AB-031015BCF154}"/>
              </a:ext>
            </a:extLst>
          </p:cNvPr>
          <p:cNvPicPr>
            <a:picLocks noGrp="1" noChangeAspect="1"/>
          </p:cNvPicPr>
          <p:nvPr>
            <p:ph sz="half" idx="2"/>
          </p:nvPr>
        </p:nvPicPr>
        <p:blipFill>
          <a:blip r:embed="rId2"/>
          <a:stretch>
            <a:fillRect/>
          </a:stretch>
        </p:blipFill>
        <p:spPr>
          <a:xfrm>
            <a:off x="7261225" y="270407"/>
            <a:ext cx="4184650" cy="3319985"/>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66491"/>
            <a:ext cx="4184035" cy="4574870"/>
          </a:xfrm>
        </p:spPr>
        <p:txBody>
          <a:bodyPr>
            <a:normAutofit fontScale="70000" lnSpcReduction="20000"/>
          </a:bodyPr>
          <a:lstStyle/>
          <a:p>
            <a:pPr algn="l">
              <a:buClrTx/>
            </a:pPr>
            <a:endParaRPr lang="en-US" sz="1800" b="0" i="0" u="none" strike="noStrike" baseline="0" dirty="0">
              <a:solidFill>
                <a:srgbClr val="000000"/>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Current practices:</a:t>
            </a:r>
            <a:r>
              <a:rPr lang="en-US" dirty="0">
                <a:solidFill>
                  <a:srgbClr val="221E1F"/>
                </a:solidFill>
                <a:latin typeface="Calibri" panose="020F0502020204030204" pitchFamily="34" charset="0"/>
              </a:rPr>
              <a:t> We track daily flagged hours for each tech on a spreadsheet. This is distributed to all managers daily. It measures tech productivity. We can monitor per tech what they are doing daily. Service manager speaks with underperforming techs thought out the week. We speak about these labor sales and productivity report in management meetings. </a:t>
            </a:r>
            <a:endParaRPr lang="en-US" sz="1800" b="0" i="0" u="none" strike="noStrike" baseline="0" dirty="0">
              <a:solidFill>
                <a:srgbClr val="221E1F"/>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Goals for improvement</a:t>
            </a:r>
            <a:r>
              <a:rPr lang="en-US" dirty="0">
                <a:solidFill>
                  <a:srgbClr val="221E1F"/>
                </a:solidFill>
                <a:latin typeface="Calibri" panose="020F0502020204030204" pitchFamily="34" charset="0"/>
              </a:rPr>
              <a:t>: our goal is 95% at this time. We were at 83 for April.   </a:t>
            </a:r>
            <a:endParaRPr lang="en-US" sz="1800" b="0" i="0" u="none" strike="noStrike" baseline="0" dirty="0">
              <a:solidFill>
                <a:srgbClr val="221E1F"/>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Plans to achieve your goals : Work on getting the techs to show up for work everyday. Younger guys have no problem calling in. </a:t>
            </a:r>
            <a:r>
              <a:rPr lang="en-US" dirty="0">
                <a:solidFill>
                  <a:srgbClr val="221E1F"/>
                </a:solidFill>
                <a:latin typeface="Calibri" panose="020F0502020204030204" pitchFamily="34" charset="0"/>
              </a:rPr>
              <a:t>Also when we discuss with under performers often its due to lack of knowledge. We are increasing training/education by taking advantage of all GM program. Already seeing some successes. </a:t>
            </a:r>
            <a:endParaRPr lang="en-US" sz="1800" b="0" i="0" u="none" strike="noStrike" baseline="0" dirty="0">
              <a:solidFill>
                <a:srgbClr val="221E1F"/>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Plans to evaluate your changes: We will continue to post and monitor the flagged hours per tech daily. Making an effort to monitor absences and discipline accordingly. Putting an end to unapplied time and increasing productivity will </a:t>
            </a:r>
            <a:r>
              <a:rPr lang="en-US" dirty="0">
                <a:solidFill>
                  <a:srgbClr val="221E1F"/>
                </a:solidFill>
                <a:latin typeface="Calibri" panose="020F0502020204030204" pitchFamily="34" charset="0"/>
              </a:rPr>
              <a:t>bring us to profitability. </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576C0DAD-7D9C-4018-83D2-6281830F4EBA}"/>
              </a:ext>
            </a:extLst>
          </p:cNvPr>
          <p:cNvPicPr>
            <a:picLocks noGrp="1" noChangeAspect="1"/>
          </p:cNvPicPr>
          <p:nvPr>
            <p:ph sz="half" idx="2"/>
          </p:nvPr>
        </p:nvPicPr>
        <p:blipFill>
          <a:blip r:embed="rId2"/>
          <a:stretch>
            <a:fillRect/>
          </a:stretch>
        </p:blipFill>
        <p:spPr>
          <a:xfrm>
            <a:off x="6257925" y="171803"/>
            <a:ext cx="5711825" cy="4330577"/>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Facility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Current practices</a:t>
            </a:r>
            <a:r>
              <a:rPr lang="en-US" dirty="0">
                <a:solidFill>
                  <a:srgbClr val="221E1F"/>
                </a:solidFill>
                <a:latin typeface="Calibri" panose="020F0502020204030204" pitchFamily="34" charset="0"/>
              </a:rPr>
              <a:t>: We have 11 techs and lots of available stalls. Most guys have two each. </a:t>
            </a:r>
            <a:endParaRPr lang="en-US" sz="1800" b="0" i="0" u="none" strike="noStrike" baseline="0" dirty="0">
              <a:solidFill>
                <a:srgbClr val="221E1F"/>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Goals for improvement: Higher More Techs and fill those stalls. It will get us more opportunity for labor sales.</a:t>
            </a:r>
          </a:p>
          <a:p>
            <a:pPr>
              <a:buClrTx/>
            </a:pPr>
            <a:r>
              <a:rPr lang="en-US" sz="1800" b="0" i="0" u="none" strike="noStrike" baseline="0" dirty="0">
                <a:solidFill>
                  <a:srgbClr val="221E1F"/>
                </a:solidFill>
                <a:latin typeface="Calibri" panose="020F0502020204030204" pitchFamily="34" charset="0"/>
              </a:rPr>
              <a:t>Plans to achieve your goals</a:t>
            </a:r>
            <a:r>
              <a:rPr lang="en-US" dirty="0">
                <a:solidFill>
                  <a:srgbClr val="221E1F"/>
                </a:solidFill>
                <a:latin typeface="Calibri" panose="020F0502020204030204" pitchFamily="34" charset="0"/>
              </a:rPr>
              <a:t>: Work with the local trade school and GM apprentice programs for new hires. We are also reaching out to some techs in recent buy/sells in the area. Change of ownership in competitors may get us some people looking for a change. </a:t>
            </a:r>
            <a:endParaRPr lang="en-US" sz="1800" b="0" i="0" u="none" strike="noStrike" baseline="0" dirty="0">
              <a:solidFill>
                <a:srgbClr val="221E1F"/>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Plans to evaluate your changes: I would like to see us add two technicians by the end of 2024 and another by July 1</a:t>
            </a:r>
            <a:r>
              <a:rPr lang="en-US" sz="1800" b="0" i="0" u="none" strike="noStrike" baseline="30000" dirty="0">
                <a:solidFill>
                  <a:srgbClr val="221E1F"/>
                </a:solidFill>
                <a:latin typeface="Calibri" panose="020F0502020204030204" pitchFamily="34" charset="0"/>
              </a:rPr>
              <a:t>st </a:t>
            </a:r>
            <a:r>
              <a:rPr lang="en-US" sz="1800" b="0" i="0" u="none" strike="noStrike" baseline="0" dirty="0">
                <a:solidFill>
                  <a:srgbClr val="221E1F"/>
                </a:solidFill>
                <a:latin typeface="Calibri" panose="020F0502020204030204" pitchFamily="34" charset="0"/>
              </a:rPr>
              <a:t> 2025.</a:t>
            </a:r>
          </a:p>
          <a:p>
            <a:endParaRPr lang="en-US" dirty="0"/>
          </a:p>
        </p:txBody>
      </p:sp>
      <p:pic>
        <p:nvPicPr>
          <p:cNvPr id="10" name="Content Placeholder 9">
            <a:extLst>
              <a:ext uri="{FF2B5EF4-FFF2-40B4-BE49-F238E27FC236}">
                <a16:creationId xmlns:a16="http://schemas.microsoft.com/office/drawing/2014/main" id="{123EB285-EC4F-3BE8-6AE6-8135354A1F82}"/>
              </a:ext>
            </a:extLst>
          </p:cNvPr>
          <p:cNvPicPr>
            <a:picLocks noGrp="1" noChangeAspect="1"/>
          </p:cNvPicPr>
          <p:nvPr>
            <p:ph sz="half" idx="2"/>
          </p:nvPr>
        </p:nvPicPr>
        <p:blipFill>
          <a:blip r:embed="rId2"/>
          <a:stretch>
            <a:fillRect/>
          </a:stretch>
        </p:blipFill>
        <p:spPr>
          <a:xfrm>
            <a:off x="7245878" y="379219"/>
            <a:ext cx="4498382" cy="5555051"/>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315616"/>
            <a:ext cx="4184035" cy="4725745"/>
          </a:xfrm>
        </p:spPr>
        <p:txBody>
          <a:bodyPr>
            <a:normAutofit fontScale="77500" lnSpcReduction="20000"/>
          </a:bodyPr>
          <a:lstStyle/>
          <a:p>
            <a:pPr>
              <a:buClrTx/>
            </a:pPr>
            <a:r>
              <a:rPr lang="en-US" dirty="0"/>
              <a:t>The first thing that stood out to me was the 1 line RO being at 52% Lots of LOF. </a:t>
            </a:r>
          </a:p>
          <a:p>
            <a:pPr>
              <a:buClrTx/>
            </a:pPr>
            <a:r>
              <a:rPr lang="en-US" dirty="0"/>
              <a:t>Implementing a menu presentation and possible changes to Advisor pay plans could help decrease the one liners. Getting a menu and an incentive program for selling off of it will help increase our Maintenance work. It is low at 23% would be nice to pump that up to 30% The gross on </a:t>
            </a:r>
            <a:r>
              <a:rPr lang="en-US" dirty="0" err="1"/>
              <a:t>Maint</a:t>
            </a:r>
            <a:r>
              <a:rPr lang="en-US" dirty="0"/>
              <a:t> is good and it seems that the jobs are not to complex and our less experienced techs can handle it. </a:t>
            </a:r>
          </a:p>
          <a:p>
            <a:pPr>
              <a:buClrTx/>
            </a:pPr>
            <a:r>
              <a:rPr lang="en-US" dirty="0"/>
              <a:t>Advisors seem to be selling labor time with little discounting as the Averages in the top box indicate</a:t>
            </a:r>
          </a:p>
          <a:p>
            <a:pPr>
              <a:buClrTx/>
            </a:pPr>
            <a:r>
              <a:rPr lang="en-US" dirty="0"/>
              <a:t>2.8 hours per RO needs to increase. Monitoring 1 line RO count and offering menu items to every customer as well as utilizing the MPVI will help make this go up. We need to concentrate on upsell and monitor techs recommendations on the MPVI. </a:t>
            </a:r>
          </a:p>
          <a:p>
            <a:pPr>
              <a:buClrTx/>
            </a:pPr>
            <a:r>
              <a:rPr lang="en-US" dirty="0"/>
              <a:t>Menu presentation and Quality MPVI will help with the work mix and increasing the hours per RO. </a:t>
            </a:r>
          </a:p>
          <a:p>
            <a:pPr>
              <a:buClrTx/>
            </a:pPr>
            <a:endParaRPr lang="en-US" dirty="0"/>
          </a:p>
        </p:txBody>
      </p:sp>
      <p:pic>
        <p:nvPicPr>
          <p:cNvPr id="8" name="Content Placeholder 7">
            <a:extLst>
              <a:ext uri="{FF2B5EF4-FFF2-40B4-BE49-F238E27FC236}">
                <a16:creationId xmlns:a16="http://schemas.microsoft.com/office/drawing/2014/main" id="{4B790B2B-5627-6B90-AD8F-AB2206A14A3C}"/>
              </a:ext>
            </a:extLst>
          </p:cNvPr>
          <p:cNvPicPr>
            <a:picLocks noGrp="1" noChangeAspect="1"/>
          </p:cNvPicPr>
          <p:nvPr>
            <p:ph sz="half" idx="2"/>
          </p:nvPr>
        </p:nvPicPr>
        <p:blipFill>
          <a:blip r:embed="rId2"/>
          <a:stretch>
            <a:fillRect/>
          </a:stretch>
        </p:blipFill>
        <p:spPr>
          <a:xfrm>
            <a:off x="6736440" y="200651"/>
            <a:ext cx="5252943" cy="4147413"/>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pPr>
            <a:r>
              <a:rPr lang="en-US" dirty="0"/>
              <a:t>We have 5 techs out of our 11 that have little or no unapplied time. </a:t>
            </a:r>
          </a:p>
          <a:p>
            <a:pPr>
              <a:buClrTx/>
            </a:pPr>
            <a:r>
              <a:rPr lang="en-US" dirty="0"/>
              <a:t>The advisors are sticking to our pricing grid. Little discounting and full parts mark up. This has been shown by our recent warranty increase for labor rate and parts increase to 101% MSRP on parts recently approved by General Motors. $170 to $181 for labor and 79% to 102% of MSRP for parts. </a:t>
            </a:r>
          </a:p>
          <a:p>
            <a:pPr>
              <a:buClrTx/>
            </a:pPr>
            <a:r>
              <a:rPr lang="en-US" dirty="0"/>
              <a:t>We are awesome at collecting our warranty claims. Small receivables, little to no chargebacks. </a:t>
            </a:r>
          </a:p>
          <a:p>
            <a:pPr>
              <a:buClrTx/>
            </a:pPr>
            <a:r>
              <a:rPr lang="en-US" dirty="0"/>
              <a:t>Gross on Repair work and Maintenance work is great</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pPr>
            <a:r>
              <a:rPr lang="en-US" dirty="0"/>
              <a:t>6 out of our 11 techs are underproducing and we are paying a lot for unapplied time.</a:t>
            </a:r>
          </a:p>
          <a:p>
            <a:pPr>
              <a:buClrTx/>
            </a:pPr>
            <a:r>
              <a:rPr lang="en-US" dirty="0"/>
              <a:t>We have high personnel expense. Probably have too many support people. </a:t>
            </a:r>
          </a:p>
          <a:p>
            <a:pPr>
              <a:buClrTx/>
            </a:pPr>
            <a:r>
              <a:rPr lang="en-US" dirty="0"/>
              <a:t>Underutilized facility- Not enough techs, too many stalls for the techs we have. Need to fill those stalls. 1.5 bays per tech would make a huge difference. </a:t>
            </a:r>
          </a:p>
          <a:p>
            <a:pPr>
              <a:buClrTx/>
            </a:pPr>
            <a:r>
              <a:rPr lang="en-US" dirty="0"/>
              <a:t>We have a low percentage of Maintenance work in our labor mix. It is about 10% to low. </a:t>
            </a:r>
          </a:p>
          <a:p>
            <a:pPr>
              <a:buClrTx/>
            </a:pPr>
            <a:r>
              <a:rPr lang="en-US" dirty="0"/>
              <a:t>52% one line RO.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1343</TotalTime>
  <Words>2491</Words>
  <Application>Microsoft Office PowerPoint</Application>
  <PresentationFormat>Widescreen</PresentationFormat>
  <Paragraphs>134</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Trebuchet MS</vt:lpstr>
      <vt:lpstr>Wingdings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Morrie Rubin</cp:lastModifiedBy>
  <cp:revision>6</cp:revision>
  <dcterms:created xsi:type="dcterms:W3CDTF">2022-12-04T13:10:55Z</dcterms:created>
  <dcterms:modified xsi:type="dcterms:W3CDTF">2024-06-15T20:17:24Z</dcterms:modified>
</cp:coreProperties>
</file>